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13.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45.xml" ContentType="application/vnd.openxmlformats-officedocument.presentationml.notesSlide+xml"/>
  <Override PartName="/ppt/notesSlides/notesSlide95.xml" ContentType="application/vnd.openxmlformats-officedocument.presentationml.notesSlide+xml"/>
  <Override PartName="/ppt/notesSlides/notesSlide144.xml" ContentType="application/vnd.openxmlformats-officedocument.presentationml.notesSlide+xml"/>
  <Override PartName="/ppt/notesSlides/notesSlide94.xml" ContentType="application/vnd.openxmlformats-officedocument.presentationml.notesSlide+xml"/>
  <Override PartName="/ppt/notesSlides/notesSlide143.xml" ContentType="application/vnd.openxmlformats-officedocument.presentationml.notesSlide+xml"/>
  <Override PartName="/ppt/notesSlides/notesSlide93.xml" ContentType="application/vnd.openxmlformats-officedocument.presentationml.notesSlide+xml"/>
  <Override PartName="/ppt/notesSlides/notesSlide142.xml" ContentType="application/vnd.openxmlformats-officedocument.presentationml.notesSlide+xml"/>
  <Override PartName="/ppt/notesSlides/notesSlide92.xml" ContentType="application/vnd.openxmlformats-officedocument.presentationml.notesSlide+xml"/>
  <Override PartName="/ppt/notesSlides/notesSlide141.xml" ContentType="application/vnd.openxmlformats-officedocument.presentationml.notesSlide+xml"/>
  <Override PartName="/ppt/notesSlides/notesSlide91.xml" ContentType="application/vnd.openxmlformats-officedocument.presentationml.notesSlide+xml"/>
  <Override PartName="/ppt/notesSlides/notesSlide140.xml" ContentType="application/vnd.openxmlformats-officedocument.presentationml.notesSlide+xml"/>
  <Override PartName="/ppt/notesSlides/notesSlide135.xml" ContentType="application/vnd.openxmlformats-officedocument.presentationml.notesSlide+xml"/>
  <Override PartName="/ppt/notesSlides/notesSlide134.xml" ContentType="application/vnd.openxmlformats-officedocument.presentationml.notesSlide+xml"/>
  <Override PartName="/ppt/notesSlides/notesSlide133.xml" ContentType="application/vnd.openxmlformats-officedocument.presentationml.notesSlide+xml"/>
  <Override PartName="/ppt/notesSlides/notesSlide132.xml" ContentType="application/vnd.openxmlformats-officedocument.presentationml.notesSlide+xml"/>
  <Override PartName="/ppt/notesSlides/notesSlide131.xml" ContentType="application/vnd.openxmlformats-officedocument.presentationml.notesSlide+xml"/>
  <Override PartName="/ppt/notesSlides/notesSlide130.xml" ContentType="application/vnd.openxmlformats-officedocument.presentationml.notesSlide+xml"/>
  <Override PartName="/ppt/notesSlides/notesSlide57.xml" ContentType="application/vnd.openxmlformats-officedocument.presentationml.notesSlide+xml"/>
  <Override PartName="/ppt/notesSlides/notesSlide129.xml" ContentType="application/vnd.openxmlformats-officedocument.presentationml.notesSlide+xml"/>
  <Override PartName="/ppt/notesSlides/notesSlide128.xml" ContentType="application/vnd.openxmlformats-officedocument.presentationml.notesSlide+xml"/>
  <Override PartName="/ppt/notesSlides/notesSlide193.xml" ContentType="application/vnd.openxmlformats-officedocument.presentationml.notesSlide+xml"/>
  <Override PartName="/ppt/notesSlides/notesSlide127.xml" ContentType="application/vnd.openxmlformats-officedocument.presentationml.notesSlide+xml"/>
  <Override PartName="/ppt/notesSlides/notesSlide192.xml" ContentType="application/vnd.openxmlformats-officedocument.presentationml.notesSlide+xml"/>
  <Override PartName="/ppt/notesSlides/notesSlide126.xml" ContentType="application/vnd.openxmlformats-officedocument.presentationml.notesSlide+xml"/>
  <Override PartName="/ppt/notesSlides/notesSlide191.xml" ContentType="application/vnd.openxmlformats-officedocument.presentationml.notesSlide+xml"/>
  <Override PartName="/ppt/notesSlides/notesSlide124.xml" ContentType="application/vnd.openxmlformats-officedocument.presentationml.notesSlide+xml"/>
  <Override PartName="/ppt/notesSlides/notesSlide123.xml" ContentType="application/vnd.openxmlformats-officedocument.presentationml.notesSlide+xml"/>
  <Override PartName="/ppt/notesSlides/notesSlide122.xml" ContentType="application/vnd.openxmlformats-officedocument.presentationml.notesSlide+xml"/>
  <Override PartName="/ppt/notesSlides/notesSlide121.xml" ContentType="application/vnd.openxmlformats-officedocument.presentationml.notesSlide+xml"/>
  <Override PartName="/ppt/notesSlides/notesSlide101.xml" ContentType="application/vnd.openxmlformats-officedocument.presentationml.notesSlide+xml"/>
  <Override PartName="/ppt/notesSlides/notesSlide138.xml" ContentType="application/vnd.openxmlformats-officedocument.presentationml.notesSlide+xml"/>
  <Override PartName="/ppt/notesSlides/notesSlide102.xml" ContentType="application/vnd.openxmlformats-officedocument.presentationml.notesSlide+xml"/>
  <Override PartName="/ppt/notesSlides/notesSlide139.xml" ContentType="application/vnd.openxmlformats-officedocument.presentationml.notesSlide+xml"/>
  <Override PartName="/ppt/notesSlides/notesSlide8.xml" ContentType="application/vnd.openxmlformats-officedocument.presentationml.notesSlide+xml"/>
  <Override PartName="/ppt/notesSlides/notesSlide103.xml" ContentType="application/vnd.openxmlformats-officedocument.presentationml.notesSlide+xml"/>
  <Override PartName="/ppt/notesSlides/notesSlide186.xml" ContentType="application/vnd.openxmlformats-officedocument.presentationml.notesSlide+xml"/>
  <Override PartName="/ppt/notesSlides/notesSlide107.xml" ContentType="application/vnd.openxmlformats-officedocument.presentationml.notesSlide+xml"/>
  <Override PartName="/ppt/notesSlides/notesSlide172.xml" ContentType="application/vnd.openxmlformats-officedocument.presentationml.notesSlide+xml"/>
  <Override PartName="/ppt/notesSlides/notesSlide112.xml" ContentType="application/vnd.openxmlformats-officedocument.presentationml.notesSlide+xml"/>
  <Override PartName="/ppt/notesSlides/notesSlide146.xml" ContentType="application/vnd.openxmlformats-officedocument.presentationml.notesSlide+xml"/>
  <Override PartName="/ppt/notesSlides/notesSlide96.xml" ContentType="application/vnd.openxmlformats-officedocument.presentationml.notesSlide+xml"/>
  <Override PartName="/ppt/notesSlides/notesSlide180.xml" ContentType="application/vnd.openxmlformats-officedocument.presentationml.notesSlide+xml"/>
  <Override PartName="/ppt/notesSlides/notesSlide115.xml" ContentType="application/vnd.openxmlformats-officedocument.presentationml.notesSlide+xml"/>
  <Override PartName="/ppt/notesSlides/notesSlide198.xml" ContentType="application/vnd.openxmlformats-officedocument.presentationml.notesSlide+xml"/>
  <Override PartName="/ppt/notesSlides/_rels/notesSlide125.xml.rels" ContentType="application/vnd.openxmlformats-package.relationships+xml"/>
  <Override PartName="/ppt/notesSlides/_rels/notesSlide118.xml.rels" ContentType="application/vnd.openxmlformats-package.relationships+xml"/>
  <Override PartName="/ppt/notesSlides/_rels/notesSlide99.xml.rels" ContentType="application/vnd.openxmlformats-package.relationships+xml"/>
  <Override PartName="/ppt/notesSlides/_rels/notesSlide112.xml.rels" ContentType="application/vnd.openxmlformats-package.relationships+xml"/>
  <Override PartName="/ppt/notesSlides/_rels/notesSlide98.xml.rels" ContentType="application/vnd.openxmlformats-package.relationships+xml"/>
  <Override PartName="/ppt/notesSlides/_rels/notesSlide111.xml.rels" ContentType="application/vnd.openxmlformats-package.relationships+xml"/>
  <Override PartName="/ppt/notesSlides/_rels/notesSlide173.xml.rels" ContentType="application/vnd.openxmlformats-package.relationships+xml"/>
  <Override PartName="/ppt/notesSlides/_rels/notesSlide4.xml.rels" ContentType="application/vnd.openxmlformats-package.relationships+xml"/>
  <Override PartName="/ppt/notesSlides/_rels/notesSlide184.xml.rels" ContentType="application/vnd.openxmlformats-package.relationships+xml"/>
  <Override PartName="/ppt/notesSlides/_rels/notesSlide96.xml.rels" ContentType="application/vnd.openxmlformats-package.relationships+xml"/>
  <Override PartName="/ppt/notesSlides/_rels/notesSlide9.xml.rels" ContentType="application/vnd.openxmlformats-package.relationships+xml"/>
  <Override PartName="/ppt/notesSlides/_rels/notesSlide189.xml.rels" ContentType="application/vnd.openxmlformats-package.relationships+xml"/>
  <Override PartName="/ppt/notesSlides/_rels/notesSlide193.xml.rels" ContentType="application/vnd.openxmlformats-package.relationships+xml"/>
  <Override PartName="/ppt/notesSlides/_rels/notesSlide140.xml.rels" ContentType="application/vnd.openxmlformats-package.relationships+xml"/>
  <Override PartName="/ppt/notesSlides/_rels/notesSlide120.xml.rels" ContentType="application/vnd.openxmlformats-package.relationships+xml"/>
  <Override PartName="/ppt/notesSlides/_rels/notesSlide169.xml.rels" ContentType="application/vnd.openxmlformats-package.relationships+xml"/>
  <Override PartName="/ppt/notesSlides/_rels/notesSlide116.xml.rels" ContentType="application/vnd.openxmlformats-package.relationships+xml"/>
  <Override PartName="/ppt/notesSlides/_rels/notesSlide119.xml.rels" ContentType="application/vnd.openxmlformats-package.relationships+xml"/>
  <Override PartName="/ppt/notesSlides/_rels/notesSlide57.xml.rels" ContentType="application/vnd.openxmlformats-package.relationships+xml"/>
  <Override PartName="/ppt/notesSlides/_rels/notesSlide104.xml.rels" ContentType="application/vnd.openxmlformats-package.relationships+xml"/>
  <Override PartName="/ppt/notesSlides/_rels/notesSlide147.xml.rels" ContentType="application/vnd.openxmlformats-package.relationships+xml"/>
  <Override PartName="/ppt/notesSlides/_rels/notesSlide138.xml.rels" ContentType="application/vnd.openxmlformats-package.relationships+xml"/>
  <Override PartName="/ppt/notesSlides/_rels/notesSlide142.xml.rels" ContentType="application/vnd.openxmlformats-package.relationships+xml"/>
  <Override PartName="/ppt/notesSlides/_rels/notesSlide136.xml.rels" ContentType="application/vnd.openxmlformats-package.relationships+xml"/>
  <Override PartName="/ppt/notesSlides/_rels/notesSlide167.xml.rels" ContentType="application/vnd.openxmlformats-package.relationships+xml"/>
  <Override PartName="/ppt/notesSlides/_rels/notesSlide171.xml.rels" ContentType="application/vnd.openxmlformats-package.relationships+xml"/>
  <Override PartName="/ppt/notesSlides/_rels/notesSlide108.xml.rels" ContentType="application/vnd.openxmlformats-package.relationships+xml"/>
  <Override PartName="/ppt/notesSlides/_rels/notesSlide100.xml.rels" ContentType="application/vnd.openxmlformats-package.relationships+xml"/>
  <Override PartName="/ppt/notesSlides/_rels/notesSlide91.xml.rels" ContentType="application/vnd.openxmlformats-package.relationships+xml"/>
  <Override PartName="/ppt/notesSlides/_rels/notesSlide109.xml.rels" ContentType="application/vnd.openxmlformats-package.relationships+xml"/>
  <Override PartName="/ppt/notesSlides/_rels/notesSlide110.xml.rels" ContentType="application/vnd.openxmlformats-package.relationships+xml"/>
  <Override PartName="/ppt/notesSlides/_rels/notesSlide97.xml.rels" ContentType="application/vnd.openxmlformats-package.relationships+xml"/>
  <Override PartName="/ppt/notesSlides/_rels/notesSlide102.xml.rels" ContentType="application/vnd.openxmlformats-package.relationships+xml"/>
  <Override PartName="/ppt/notesSlides/_rels/notesSlide93.xml.rels" ContentType="application/vnd.openxmlformats-package.relationships+xml"/>
  <Override PartName="/ppt/notesSlides/_rels/notesSlide105.xml.rels" ContentType="application/vnd.openxmlformats-package.relationships+xml"/>
  <Override PartName="/ppt/notesSlides/_rels/notesSlide121.xml.rels" ContentType="application/vnd.openxmlformats-package.relationships+xml"/>
  <Override PartName="/ppt/notesSlides/_rels/notesSlide124.xml.rels" ContentType="application/vnd.openxmlformats-package.relationships+xml"/>
  <Override PartName="/ppt/notesSlides/_rels/notesSlide148.xml.rels" ContentType="application/vnd.openxmlformats-package.relationships+xml"/>
  <Override PartName="/ppt/notesSlides/_rels/notesSlide117.xml.rels" ContentType="application/vnd.openxmlformats-package.relationships+xml"/>
  <Override PartName="/ppt/notesSlides/_rels/notesSlide103.xml.rels" ContentType="application/vnd.openxmlformats-package.relationships+xml"/>
  <Override PartName="/ppt/notesSlides/_rels/notesSlide94.xml.rels" ContentType="application/vnd.openxmlformats-package.relationships+xml"/>
  <Override PartName="/ppt/notesSlides/_rels/notesSlide122.xml.rels" ContentType="application/vnd.openxmlformats-package.relationships+xml"/>
  <Override PartName="/ppt/notesSlides/_rels/notesSlide106.xml.rels" ContentType="application/vnd.openxmlformats-package.relationships+xml"/>
  <Override PartName="/ppt/notesSlides/_rels/notesSlide191.xml.rels" ContentType="application/vnd.openxmlformats-package.relationships+xml"/>
  <Override PartName="/ppt/notesSlides/_rels/notesSlide175.xml.rels" ContentType="application/vnd.openxmlformats-package.relationships+xml"/>
  <Override PartName="/ppt/notesSlides/_rels/notesSlide135.xml.rels" ContentType="application/vnd.openxmlformats-package.relationships+xml"/>
  <Override PartName="/ppt/notesSlides/_rels/notesSlide126.xml.rels" ContentType="application/vnd.openxmlformats-package.relationships+xml"/>
  <Override PartName="/ppt/notesSlides/_rels/notesSlide130.xml.rels" ContentType="application/vnd.openxmlformats-package.relationships+xml"/>
  <Override PartName="/ppt/notesSlides/_rels/notesSlide145.xml.rels" ContentType="application/vnd.openxmlformats-package.relationships+xml"/>
  <Override PartName="/ppt/notesSlides/_rels/notesSlide128.xml.rels" ContentType="application/vnd.openxmlformats-package.relationships+xml"/>
  <Override PartName="/ppt/notesSlides/_rels/notesSlide132.xml.rels" ContentType="application/vnd.openxmlformats-package.relationships+xml"/>
  <Override PartName="/ppt/notesSlides/_rels/notesSlide95.xml.rels" ContentType="application/vnd.openxmlformats-package.relationships+xml"/>
  <Override PartName="/ppt/notesSlides/_rels/notesSlide144.xml.rels" ContentType="application/vnd.openxmlformats-package.relationships+xml"/>
  <Override PartName="/ppt/notesSlides/_rels/notesSlide127.xml.rels" ContentType="application/vnd.openxmlformats-package.relationships+xml"/>
  <Override PartName="/ppt/notesSlides/_rels/notesSlide131.xml.rels" ContentType="application/vnd.openxmlformats-package.relationships+xml"/>
  <Override PartName="/ppt/notesSlides/_rels/notesSlide146.xml.rels" ContentType="application/vnd.openxmlformats-package.relationships+xml"/>
  <Override PartName="/ppt/notesSlides/_rels/notesSlide137.xml.rels" ContentType="application/vnd.openxmlformats-package.relationships+xml"/>
  <Override PartName="/ppt/notesSlides/_rels/notesSlide141.xml.rels" ContentType="application/vnd.openxmlformats-package.relationships+xml"/>
  <Override PartName="/ppt/notesSlides/_rels/notesSlide134.xml.rels" ContentType="application/vnd.openxmlformats-package.relationships+xml"/>
  <Override PartName="/ppt/notesSlides/_rels/notesSlide101.xml.rels" ContentType="application/vnd.openxmlformats-package.relationships+xml"/>
  <Override PartName="/ppt/notesSlides/_rels/notesSlide92.xml.rels" ContentType="application/vnd.openxmlformats-package.relationships+xml"/>
  <Override PartName="/ppt/notesSlides/_rels/notesSlide133.xml.rels" ContentType="application/vnd.openxmlformats-package.relationships+xml"/>
  <Override PartName="/ppt/notesSlides/_rels/notesSlide129.xml.rels" ContentType="application/vnd.openxmlformats-package.relationships+xml"/>
  <Override PartName="/ppt/notesSlides/_rels/notesSlide114.xml.rels" ContentType="application/vnd.openxmlformats-package.relationships+xml"/>
  <Override PartName="/ppt/notesSlides/_rels/notesSlide107.xml.rels" ContentType="application/vnd.openxmlformats-package.relationships+xml"/>
  <Override PartName="/ppt/notesSlides/_rels/notesSlide192.xml.rels" ContentType="application/vnd.openxmlformats-package.relationships+xml"/>
  <Override PartName="/ppt/notesSlides/_rels/notesSlide172.xml.rels" ContentType="application/vnd.openxmlformats-package.relationships+xml"/>
  <Override PartName="/ppt/notesSlides/_rels/notesSlide139.xml.rels" ContentType="application/vnd.openxmlformats-package.relationships+xml"/>
  <Override PartName="/ppt/notesSlides/_rels/notesSlide143.xml.rels" ContentType="application/vnd.openxmlformats-package.relationships+xml"/>
  <Override PartName="/ppt/notesSlides/_rels/notesSlide123.xml.rels" ContentType="application/vnd.openxmlformats-package.relationships+xml"/>
  <Override PartName="/ppt/notesSlides/_rels/notesSlide198.xml.rels" ContentType="application/vnd.openxmlformats-package.relationships+xml"/>
  <Override PartName="/ppt/notesSlides/_rels/notesSlide174.xml.rels" ContentType="application/vnd.openxmlformats-package.relationships+xml"/>
  <Override PartName="/ppt/notesSlides/_rels/notesSlide190.xml.rels" ContentType="application/vnd.openxmlformats-package.relationships+xml"/>
  <Override PartName="/ppt/notesSlides/_rels/notesSlide113.xml.rels" ContentType="application/vnd.openxmlformats-package.relationships+xml"/>
  <Override PartName="/ppt/notesSlides/_rels/notesSlide8.xml.rels" ContentType="application/vnd.openxmlformats-package.relationships+xml"/>
  <Override PartName="/ppt/notesSlides/_rels/notesSlide197.xml.rels" ContentType="application/vnd.openxmlformats-package.relationships+xml"/>
  <Override PartName="/ppt/notesSlides/_rels/notesSlide178.xml.rels" ContentType="application/vnd.openxmlformats-package.relationships+xml"/>
  <Override PartName="/ppt/notesSlides/_rels/notesSlide182.xml.rels" ContentType="application/vnd.openxmlformats-package.relationships+xml"/>
  <Override PartName="/ppt/notesSlides/_rels/notesSlide187.xml.rels" ContentType="application/vnd.openxmlformats-package.relationships+xml"/>
  <Override PartName="/ppt/notesSlides/_rels/notesSlide196.xml.rels" ContentType="application/vnd.openxmlformats-package.relationships+xml"/>
  <Override PartName="/ppt/notesSlides/_rels/notesSlide181.xml.rels" ContentType="application/vnd.openxmlformats-package.relationships+xml"/>
  <Override PartName="/ppt/notesSlides/_rels/notesSlide177.xml.rels" ContentType="application/vnd.openxmlformats-package.relationships+xml"/>
  <Override PartName="/ppt/notesSlides/_rels/notesSlide186.xml.rels" ContentType="application/vnd.openxmlformats-package.relationships+xml"/>
  <Override PartName="/ppt/notesSlides/_rels/notesSlide195.xml.rels" ContentType="application/vnd.openxmlformats-package.relationships+xml"/>
  <Override PartName="/ppt/notesSlides/_rels/notesSlide180.xml.rels" ContentType="application/vnd.openxmlformats-package.relationships+xml"/>
  <Override PartName="/ppt/notesSlides/_rels/notesSlide176.xml.rels" ContentType="application/vnd.openxmlformats-package.relationships+xml"/>
  <Override PartName="/ppt/notesSlides/_rels/notesSlide168.xml.rels" ContentType="application/vnd.openxmlformats-package.relationships+xml"/>
  <Override PartName="/ppt/notesSlides/_rels/notesSlide115.xml.rels" ContentType="application/vnd.openxmlformats-package.relationships+xml"/>
  <Override PartName="/ppt/notesSlides/notesSlide114.xml" ContentType="application/vnd.openxmlformats-officedocument.presentationml.notesSlide+xml"/>
  <Override PartName="/ppt/notesSlides/notesSlide197.xml" ContentType="application/vnd.openxmlformats-officedocument.presentationml.notesSlide+xml"/>
  <Override PartName="/ppt/notesSlides/notesSlide99.xml" ContentType="application/vnd.openxmlformats-officedocument.presentationml.notesSlide+xml"/>
  <Override PartName="/ppt/notesSlides/notesSlide118.xml" ContentType="application/vnd.openxmlformats-officedocument.presentationml.notesSlide+xml"/>
  <Override PartName="/ppt/notesSlides/notesSlide196.xml" ContentType="application/vnd.openxmlformats-officedocument.presentationml.notesSlide+xml"/>
  <Override PartName="/ppt/notesSlides/notesSlide182.xml" ContentType="application/vnd.openxmlformats-officedocument.presentationml.notesSlide+xml"/>
  <Override PartName="/ppt/notesSlides/notesSlide117.xml" ContentType="application/vnd.openxmlformats-officedocument.presentationml.notesSlide+xml"/>
  <Override PartName="/ppt/notesSlides/notesSlide195.xml" ContentType="application/vnd.openxmlformats-officedocument.presentationml.notesSlide+xml"/>
  <Override PartName="/ppt/notesSlides/notesSlide181.xml" ContentType="application/vnd.openxmlformats-officedocument.presentationml.notesSlide+xml"/>
  <Override PartName="/ppt/notesSlides/notesSlide116.xml" ContentType="application/vnd.openxmlformats-officedocument.presentationml.notesSlide+xml"/>
  <Override PartName="/ppt/notesSlides/notesSlide187.xml" ContentType="application/vnd.openxmlformats-officedocument.presentationml.notesSlide+xml"/>
  <Override PartName="/ppt/notesSlides/notesSlide175.xml" ContentType="application/vnd.openxmlformats-officedocument.presentationml.notesSlide+xml"/>
  <Override PartName="/ppt/notesSlides/notesSlide178.xml" ContentType="application/vnd.openxmlformats-officedocument.presentationml.notesSlide+xml"/>
  <Override PartName="/ppt/notesSlides/notesSlide105.xml" ContentType="application/vnd.openxmlformats-officedocument.presentationml.notesSlide+xml"/>
  <Override PartName="/ppt/notesSlides/notesSlide119.xml" ContentType="application/vnd.openxmlformats-officedocument.presentationml.notesSlide+xml"/>
  <Override PartName="/ppt/notesSlides/notesSlide184.xml" ContentType="application/vnd.openxmlformats-officedocument.presentationml.notesSlide+xml"/>
  <Override PartName="/ppt/notesSlides/notesSlide177.xml" ContentType="application/vnd.openxmlformats-officedocument.presentationml.notesSlide+xml"/>
  <Override PartName="/ppt/notesSlides/notesSlide176.xml" ContentType="application/vnd.openxmlformats-officedocument.presentationml.notesSlide+xml"/>
  <Override PartName="/ppt/notesSlides/notesSlide106.xml" ContentType="application/vnd.openxmlformats-officedocument.presentationml.notesSlide+xml"/>
  <Override PartName="/ppt/notesSlides/notesSlide171.xml" ContentType="application/vnd.openxmlformats-officedocument.presentationml.notesSlide+xml"/>
  <Override PartName="/ppt/notesSlides/notesSlide169.xml" ContentType="application/vnd.openxmlformats-officedocument.presentationml.notesSlide+xml"/>
  <Override PartName="/ppt/notesSlides/notesSlide168.xml" ContentType="application/vnd.openxmlformats-officedocument.presentationml.notesSlide+xml"/>
  <Override PartName="/ppt/notesSlides/notesSlide167.xml" ContentType="application/vnd.openxmlformats-officedocument.presentationml.notesSlide+xml"/>
  <Override PartName="/ppt/notesSlides/notesSlide100.xml" ContentType="application/vnd.openxmlformats-officedocument.presentationml.notesSlide+xml"/>
  <Override PartName="/ppt/notesSlides/notesSlide137.xml" ContentType="application/vnd.openxmlformats-officedocument.presentationml.notesSlide+xml"/>
  <Override PartName="/ppt/notesSlides/notesSlide104.xml" ContentType="application/vnd.openxmlformats-officedocument.presentationml.notesSlide+xml"/>
  <Override PartName="/ppt/notesSlides/notesSlide9.xml" ContentType="application/vnd.openxmlformats-officedocument.presentationml.notesSlide+xml"/>
  <Override PartName="/ppt/notesSlides/notesSlide189.xml" ContentType="application/vnd.openxmlformats-officedocument.presentationml.notesSlide+xml"/>
  <Override PartName="/ppt/notesSlides/notesSlide4.xml" ContentType="application/vnd.openxmlformats-officedocument.presentationml.notesSlide+xml"/>
  <Override PartName="/ppt/notesSlides/notesSlide136.xml" ContentType="application/vnd.openxmlformats-officedocument.presentationml.notesSlide+xml"/>
  <Override PartName="/ppt/notesSlides/notesSlide113.xml" ContentType="application/vnd.openxmlformats-officedocument.presentationml.notesSlide+xml"/>
  <Override PartName="/ppt/notesSlides/notesSlide110.xml" ContentType="application/vnd.openxmlformats-officedocument.presentationml.notesSlide+xml"/>
  <Override PartName="/ppt/notesSlides/notesSlide97.xml" ContentType="application/vnd.openxmlformats-officedocument.presentationml.notesSlide+xml"/>
  <Override PartName="/ppt/notesSlides/notesSlide147.xml" ContentType="application/vnd.openxmlformats-officedocument.presentationml.notesSlide+xml"/>
  <Override PartName="/ppt/notesSlides/notesSlide108.xml" ContentType="application/vnd.openxmlformats-officedocument.presentationml.notesSlide+xml"/>
  <Override PartName="/ppt/notesSlides/notesSlide173.xml" ContentType="application/vnd.openxmlformats-officedocument.presentationml.notesSlide+xml"/>
  <Override PartName="/ppt/notesSlides/notesSlide98.xml" ContentType="application/vnd.openxmlformats-officedocument.presentationml.notesSlide+xml"/>
  <Override PartName="/ppt/notesSlides/notesSlide148.xml" ContentType="application/vnd.openxmlformats-officedocument.presentationml.notesSlide+xml"/>
  <Override PartName="/ppt/notesSlides/notesSlide111.xml" ContentType="application/vnd.openxmlformats-officedocument.presentationml.notesSlide+xml"/>
  <Override PartName="/ppt/notesSlides/notesSlide174.xml" ContentType="application/vnd.openxmlformats-officedocument.presentationml.notesSlide+xml"/>
  <Override PartName="/ppt/notesSlides/notesSlide109.xml" ContentType="application/vnd.openxmlformats-officedocument.presentationml.notesSlide+xml"/>
  <Override PartName="/ppt/notesSlides/notesSlide190.xml" ContentType="application/vnd.openxmlformats-officedocument.presentationml.notesSlide+xml"/>
  <Override PartName="/ppt/notesSlides/notesSlide125.xml" ContentType="application/vnd.openxmlformats-officedocument.presentationml.notesSlide+xml"/>
  <Override PartName="/ppt/notesSlides/notesSlide120.xml" ContentType="application/vnd.openxmlformats-officedocument.presentationml.notesSlide+xml"/>
  <Override PartName="/ppt/_rels/presentation.xml.rels" ContentType="application/vnd.openxmlformats-package.relationships+xml"/>
  <Override PartName="/ppt/slideLayouts/_rels/slideLayout102.xml.rels" ContentType="application/vnd.openxmlformats-package.relationships+xml"/>
  <Override PartName="/ppt/slideLayouts/_rels/slideLayout101.xml.rels" ContentType="application/vnd.openxmlformats-package.relationships+xml"/>
  <Override PartName="/ppt/slideLayouts/_rels/slideLayout100.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8.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_rels/slideLayout27.xml.rels" ContentType="application/vnd.openxmlformats-package.relationships+xml"/>
  <Override PartName="/ppt/slideLayouts/_rels/slideLayout88.xml.rels" ContentType="application/vnd.openxmlformats-package.relationships+xml"/>
  <Override PartName="/ppt/slideLayouts/_rels/slideLayout87.xml.rels" ContentType="application/vnd.openxmlformats-package.relationships+xml"/>
  <Override PartName="/ppt/slideLayouts/_rels/slideLayout86.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140.xml.rels" ContentType="application/vnd.openxmlformats-package.relationships+xml"/>
  <Override PartName="/ppt/slideLayouts/_rels/slideLayout29.xml.rels" ContentType="application/vnd.openxmlformats-package.relationships+xml"/>
  <Override PartName="/ppt/slideLayouts/_rels/slideLayout144.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39.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11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5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54.xml.rels" ContentType="application/vnd.openxmlformats-package.relationships+xml"/>
  <Override PartName="/ppt/slideLayouts/_rels/slideLayout7.xml.rels" ContentType="application/vnd.openxmlformats-package.relationships+xml"/>
  <Override PartName="/ppt/slideLayouts/_rels/slideLayout132.xml.rels" ContentType="application/vnd.openxmlformats-package.relationships+xml"/>
  <Override PartName="/ppt/slideLayouts/_rels/slideLayout141.xml.rels" ContentType="application/vnd.openxmlformats-package.relationships+xml"/>
  <Override PartName="/ppt/slideLayouts/_rels/slideLayout33.xml.rels" ContentType="application/vnd.openxmlformats-package.relationships+xml"/>
  <Override PartName="/ppt/slideLayouts/_rels/slideLayout137.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136.xml.rels" ContentType="application/vnd.openxmlformats-package.relationships+xml"/>
  <Override PartName="/ppt/slideLayouts/_rels/slideLayout32.xml.rels" ContentType="application/vnd.openxmlformats-package.relationships+xml"/>
  <Override PartName="/ppt/slideLayouts/_rels/slideLayout85.xml.rels" ContentType="application/vnd.openxmlformats-package.relationships+xml"/>
  <Override PartName="/ppt/slideLayouts/_rels/slideLayout59.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11.xml.rels" ContentType="application/vnd.openxmlformats-package.relationships+xml"/>
  <Override PartName="/ppt/slideLayouts/_rels/slideLayout6.xml.rels" ContentType="application/vnd.openxmlformats-package.relationships+xml"/>
  <Override PartName="/ppt/slideLayouts/_rels/slideLayout64.xml.rels" ContentType="application/vnd.openxmlformats-package.relationships+xml"/>
  <Override PartName="/ppt/slideLayouts/_rels/slideLayout143.xml.rels" ContentType="application/vnd.openxmlformats-package.relationships+xml"/>
  <Override PartName="/ppt/slideLayouts/_rels/slideLayout47.xml.rels" ContentType="application/vnd.openxmlformats-package.relationships+xml"/>
  <Override PartName="/ppt/slideLayouts/_rels/slideLayout91.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122.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123.xml.rels" ContentType="application/vnd.openxmlformats-package.relationships+xml"/>
  <Override PartName="/ppt/slideLayouts/_rels/slideLayout121.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9.xml.rels" ContentType="application/vnd.openxmlformats-package.relationships+xml"/>
  <Override PartName="/ppt/slideLayouts/_rels/slideLayout65.xml.rels" ContentType="application/vnd.openxmlformats-package.relationships+xml"/>
  <Override PartName="/ppt/slideLayouts/_rels/slideLayout84.xml.rels" ContentType="application/vnd.openxmlformats-package.relationships+xml"/>
  <Override PartName="/ppt/slideLayouts/_rels/slideLayout48.xml.rels" ContentType="application/vnd.openxmlformats-package.relationships+xml"/>
  <Override PartName="/ppt/slideLayouts/_rels/slideLayout92.xml.rels" ContentType="application/vnd.openxmlformats-package.relationships+xml"/>
  <Override PartName="/ppt/slideLayouts/_rels/slideLayout35.xml.rels" ContentType="application/vnd.openxmlformats-package.relationships+xml"/>
  <Override PartName="/ppt/slideLayouts/_rels/slideLayout139.xml.rels" ContentType="application/vnd.openxmlformats-package.relationships+xml"/>
  <Override PartName="/ppt/slideLayouts/_rels/slideLayout131.xml.rels" ContentType="application/vnd.openxmlformats-package.relationships+xml"/>
  <Override PartName="/ppt/slideLayouts/_rels/slideLayout82.xml.rels" ContentType="application/vnd.openxmlformats-package.relationships+xml"/>
  <Override PartName="/ppt/slideLayouts/_rels/slideLayout38.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130.xml.rels" ContentType="application/vnd.openxmlformats-package.relationships+xml"/>
  <Override PartName="/ppt/slideLayouts/_rels/slideLayout77.xml.rels" ContentType="application/vnd.openxmlformats-package.relationships+xml"/>
  <Override PartName="/ppt/slideLayouts/_rels/slideLayout44.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8.xml.rels" ContentType="application/vnd.openxmlformats-package.relationships+xml"/>
  <Override PartName="/ppt/slideLayouts/_rels/slideLayout19.xml.rels" ContentType="application/vnd.openxmlformats-package.relationships+xml"/>
  <Override PartName="/ppt/slideLayouts/_rels/slideLayout134.xml.rels" ContentType="application/vnd.openxmlformats-package.relationships+xml"/>
  <Override PartName="/ppt/slideLayouts/_rels/slideLayout3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45.xml.rels" ContentType="application/vnd.openxmlformats-package.relationships+xml"/>
  <Override PartName="/ppt/slideLayouts/_rels/slideLayout98.xml.rels" ContentType="application/vnd.openxmlformats-package.relationships+xml"/>
  <Override PartName="/ppt/slideLayouts/_rels/slideLayout107.xml.rels" ContentType="application/vnd.openxmlformats-package.relationships+xml"/>
  <Override PartName="/ppt/slideLayouts/_rels/slideLayout18.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95.xml.rels" ContentType="application/vnd.openxmlformats-package.relationships+xml"/>
  <Override PartName="/ppt/slideLayouts/_rels/slideLayout58.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2.xml.rels" ContentType="application/vnd.openxmlformats-package.relationships+xml"/>
  <Override PartName="/ppt/slideLayouts/_rels/slideLayout126.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49.xml.rels" ContentType="application/vnd.openxmlformats-package.relationships+xml"/>
  <Override PartName="/ppt/slideLayouts/_rels/slideLayout93.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_rels/slideLayout116.xml.rels" ContentType="application/vnd.openxmlformats-package.relationships+xml"/>
  <Override PartName="/ppt/slideLayouts/_rels/slideLayout12.xml.rels" ContentType="application/vnd.openxmlformats-package.relationships+xml"/>
  <Override PartName="/ppt/slideLayouts/_rels/slideLayout80.xml.rels" ContentType="application/vnd.openxmlformats-package.relationships+xml"/>
  <Override PartName="/ppt/slideLayouts/_rels/slideLayout36.xml.rels" ContentType="application/vnd.openxmlformats-package.relationships+xml"/>
  <Override PartName="/ppt/slideLayouts/_rels/slideLayout117.xml.rels" ContentType="application/vnd.openxmlformats-package.relationships+xml"/>
  <Override PartName="/ppt/slideLayouts/_rels/slideLayout13.xml.rels" ContentType="application/vnd.openxmlformats-package.relationships+xml"/>
  <Override PartName="/ppt/slideLayouts/_rels/slideLayout81.xml.rels" ContentType="application/vnd.openxmlformats-package.relationships+xml"/>
  <Override PartName="/ppt/slideLayouts/_rels/slideLayout37.xml.rels" ContentType="application/vnd.openxmlformats-package.relationships+xml"/>
  <Override PartName="/ppt/slideLayouts/_rels/slideLayout129.xml.rels" ContentType="application/vnd.openxmlformats-package.relationships+xml"/>
  <Override PartName="/ppt/slideLayouts/_rels/slideLayout25.xml.rels" ContentType="application/vnd.openxmlformats-package.relationships+xml"/>
  <Override PartName="/ppt/slideLayouts/_rels/slideLayout70.xml.rels" ContentType="application/vnd.openxmlformats-package.relationships+xml"/>
  <Override PartName="/ppt/slideLayouts/_rels/slideLayout26.xml.rels" ContentType="application/vnd.openxmlformats-package.relationships+xml"/>
  <Override PartName="/ppt/slideLayouts/_rels/slideLayout94.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59.xml" ContentType="application/vnd.openxmlformats-officedocument.presentationml.slideLayout+xml"/>
  <Override PartName="/ppt/slideLayouts/slideLayout128.xml" ContentType="application/vnd.openxmlformats-officedocument.presentationml.slideLayout+xml"/>
  <Override PartName="/ppt/slideLayouts/slideLayout115.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92.xml" ContentType="application/vnd.openxmlformats-officedocument.presentationml.slideLayout+xml"/>
  <Override PartName="/ppt/slideLayouts/slideLayout24.xml" ContentType="application/vnd.openxmlformats-officedocument.presentationml.slideLayout+xml"/>
  <Override PartName="/ppt/slideLayouts/slideLayout129.xml" ContentType="application/vnd.openxmlformats-officedocument.presentationml.slideLayout+xml"/>
  <Override PartName="/ppt/slideLayouts/slideLayout116.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17.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49.xml" ContentType="application/vnd.openxmlformats-officedocument.presentationml.slideLayout+xml"/>
  <Override PartName="/ppt/slideLayouts/slideLayout30.xml" ContentType="application/vnd.openxmlformats-officedocument.presentationml.slideLayout+xml"/>
  <Override PartName="/ppt/slideLayouts/slideLayout135.xml" ContentType="application/vnd.openxmlformats-officedocument.presentationml.slideLayout+xml"/>
  <Override PartName="/ppt/slideLayouts/slideLayout31.xml" ContentType="application/vnd.openxmlformats-officedocument.presentationml.slideLayout+xml"/>
  <Override PartName="/ppt/slideLayouts/slideLayout136.xml" ContentType="application/vnd.openxmlformats-officedocument.presentationml.slideLayout+xml"/>
  <Override PartName="/ppt/slideLayouts/slideLayout32.xml" ContentType="application/vnd.openxmlformats-officedocument.presentationml.slideLayout+xml"/>
  <Override PartName="/ppt/slideLayouts/slideLayout137.xml" ContentType="application/vnd.openxmlformats-officedocument.presentationml.slideLayout+xml"/>
  <Override PartName="/ppt/slideLayouts/slideLayout33.xml" ContentType="application/vnd.openxmlformats-officedocument.presentationml.slideLayout+xml"/>
  <Override PartName="/ppt/slideLayouts/slideLayout138.xml" ContentType="application/vnd.openxmlformats-officedocument.presentationml.slideLayout+xml"/>
  <Override PartName="/ppt/slideLayouts/slideLayout34.xml" ContentType="application/vnd.openxmlformats-officedocument.presentationml.slideLayout+xml"/>
  <Override PartName="/ppt/slideLayouts/slideLayout139.xml" ContentType="application/vnd.openxmlformats-officedocument.presentationml.slideLayout+xml"/>
  <Override PartName="/ppt/slideLayouts/slideLayout35.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118.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41.xml" ContentType="application/vnd.openxmlformats-officedocument.presentationml.slideLayout+xml"/>
  <Override PartName="/ppt/slideLayouts/slideLayout133.xml" ContentType="application/vnd.openxmlformats-officedocument.presentationml.slideLayout+xml"/>
  <Override PartName="/ppt/slideLayouts/slideLayout55.xml" ContentType="application/vnd.openxmlformats-officedocument.presentationml.slideLayout+xml"/>
  <Override PartName="/ppt/slideLayouts/slideLayout42.xml" ContentType="application/vnd.openxmlformats-officedocument.presentationml.slideLayout+xml"/>
  <Override PartName="/ppt/slideLayouts/slideLayout134.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140.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141.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40.xml" ContentType="application/vnd.openxmlformats-officedocument.presentationml.slideLayout+xml"/>
  <Override PartName="/ppt/slideLayouts/slideLayout132.xml" ContentType="application/vnd.openxmlformats-officedocument.presentationml.slideLayout+xml"/>
  <Override PartName="/ppt/slideLayouts/slideLayout54.xml" ContentType="application/vnd.openxmlformats-officedocument.presentationml.slideLayout+xml"/>
  <Override PartName="/ppt/slideLayouts/slideLayout131.xml" ContentType="application/vnd.openxmlformats-officedocument.presentationml.slideLayout+xml"/>
  <Override PartName="/ppt/slideLayouts/slideLayout37.xml" ContentType="application/vnd.openxmlformats-officedocument.presentationml.slideLayout+xml"/>
  <Override PartName="/ppt/slideLayouts/slideLayout53.xml" ContentType="application/vnd.openxmlformats-officedocument.presentationml.slideLayout+xml"/>
  <Override PartName="/ppt/slideLayouts/slideLayout130.xml" ContentType="application/vnd.openxmlformats-officedocument.presentationml.slideLayout+xml"/>
  <Override PartName="/ppt/slideLayouts/slideLayout36.xml" ContentType="application/vnd.openxmlformats-officedocument.presentationml.slideLayout+xml"/>
  <Override PartName="/ppt/slideLayouts/slideLayout144.xml" ContentType="application/vnd.openxmlformats-officedocument.presentationml.slideLayout+xml"/>
  <Override PartName="/ppt/slideLayouts/slideLayout52.xml" ContentType="application/vnd.openxmlformats-officedocument.presentationml.slideLayout+xml"/>
  <Override PartName="/ppt/slideLayouts/slideLayout143.xml" ContentType="application/vnd.openxmlformats-officedocument.presentationml.slideLayout+xml"/>
  <Override PartName="/ppt/slideLayouts/slideLayout51.xml" ContentType="application/vnd.openxmlformats-officedocument.presentationml.slideLayout+xml"/>
  <Override PartName="/ppt/slideLayouts/slideLayout142.xml" ContentType="application/vnd.openxmlformats-officedocument.presentationml.slideLayout+xml"/>
  <Override PartName="/ppt/slideLayouts/slideLayout50.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27.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19.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27.xml" ContentType="application/vnd.openxmlformats-officedocument.presentationml.slideLayout+xml"/>
  <Override PartName="/ppt/slideLayouts/slideLayout1.xml" ContentType="application/vnd.openxmlformats-officedocument.presentationml.slideLayout+xml"/>
  <Override PartName="/ppt/slideLayouts/slideLayout95.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96.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97.xml" ContentType="application/vnd.openxmlformats-officedocument.presentationml.slideLayout+xml"/>
  <Override PartName="/ppt/slideLayouts/slideLayout4.xml" ContentType="application/vnd.openxmlformats-officedocument.presentationml.slideLayout+xml"/>
  <Override PartName="/ppt/slideLayouts/slideLayout98.xml" ContentType="application/vnd.openxmlformats-officedocument.presentationml.slideLayout+xml"/>
  <Override PartName="/ppt/slideLayouts/slideLayout5.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media/image123.png" ContentType="image/png"/>
  <Override PartName="/ppt/media/image121.png" ContentType="image/png"/>
  <Override PartName="/ppt/media/image116.png" ContentType="image/png"/>
  <Override PartName="/ppt/media/image115.jpeg" ContentType="image/jpeg"/>
  <Override PartName="/ppt/media/image114.png" ContentType="image/png"/>
  <Override PartName="/ppt/media/image112.png" ContentType="image/png"/>
  <Override PartName="/ppt/media/image109.png" ContentType="image/png"/>
  <Override PartName="/ppt/media/hdphoto3.wdp" ContentType="image/vnd.ms-photo"/>
  <Override PartName="/ppt/media/image105.png" ContentType="image/png"/>
  <Override PartName="/ppt/media/hdphoto1.wdp" ContentType="image/vnd.ms-photo"/>
  <Override PartName="/ppt/media/image46.jpeg" ContentType="image/jpeg"/>
  <Override PartName="/ppt/media/image104.png" ContentType="image/png"/>
  <Override PartName="/ppt/media/image32.png" ContentType="image/png"/>
  <Override PartName="/ppt/media/image129.png" ContentType="image/png"/>
  <Override PartName="/ppt/media/hdphoto2.wdp" ContentType="image/vnd.ms-photo"/>
  <Override PartName="/ppt/media/image111.png" ContentType="image/png"/>
  <Override PartName="/ppt/media/image10.jpeg" ContentType="image/jpeg"/>
  <Override PartName="/ppt/media/image4.jpeg" ContentType="image/jpeg"/>
  <Override PartName="/ppt/media/image86.jpeg" ContentType="image/jpeg"/>
  <Override PartName="/ppt/media/image80.wmf" ContentType="image/x-wmf"/>
  <Override PartName="/ppt/media/image58.png" ContentType="image/png"/>
  <Override PartName="/ppt/media/image29.png" ContentType="image/png"/>
  <Override PartName="/ppt/media/image63.jpeg" ContentType="image/jpeg"/>
  <Override PartName="/ppt/media/image108.png" ContentType="image/png"/>
  <Override PartName="/ppt/media/image11.png" ContentType="image/png"/>
  <Override PartName="/ppt/media/image34.png" ContentType="image/png"/>
  <Override PartName="/ppt/media/hdphoto4.wdp" ContentType="image/vnd.ms-photo"/>
  <Override PartName="/ppt/media/image118.png" ContentType="image/png"/>
  <Override PartName="/ppt/media/image21.png" ContentType="image/png"/>
  <Override PartName="/ppt/media/image5.jpeg" ContentType="image/jpeg"/>
  <Override PartName="/ppt/media/image62.jpeg" ContentType="image/jpeg"/>
  <Override PartName="/ppt/media/image7.png" ContentType="image/png"/>
  <Override PartName="/ppt/media/image37.png" ContentType="image/png"/>
  <Override PartName="/ppt/media/image54.png" ContentType="image/png"/>
  <Override PartName="/ppt/media/image82.gif" ContentType="image/gif"/>
  <Override PartName="/ppt/media/image28.png" ContentType="image/png"/>
  <Override PartName="/ppt/media/image64.jpeg" ContentType="image/jpeg"/>
  <Override PartName="/ppt/media/image119.jpeg" ContentType="image/jpeg"/>
  <Override PartName="/ppt/media/image39.png" ContentType="image/png"/>
  <Override PartName="/ppt/media/image9.png" ContentType="image/png"/>
  <Override PartName="/ppt/media/image125.png" ContentType="image/png"/>
  <Override PartName="/ppt/media/image52.jpeg" ContentType="image/jpeg"/>
  <Override PartName="/ppt/media/image126.png" ContentType="image/png"/>
  <Override PartName="/ppt/media/image127.png" ContentType="image/png"/>
  <Override PartName="/ppt/media/image35.png" ContentType="image/png"/>
  <Override PartName="/ppt/media/image59.jpeg" ContentType="image/jpeg"/>
  <Override PartName="/ppt/media/image18.png" ContentType="image/png"/>
  <Override PartName="/ppt/media/image6.png" ContentType="image/png"/>
  <Override PartName="/ppt/media/image56.jpeg" ContentType="image/jpeg"/>
  <Override PartName="/ppt/media/image38.png" ContentType="image/png"/>
  <Override PartName="/ppt/media/image124.png" ContentType="image/png"/>
  <Override PartName="/ppt/media/image65.jpeg" ContentType="image/jpeg"/>
  <Override PartName="/ppt/media/image100.png" ContentType="image/png"/>
  <Override PartName="/ppt/media/image49.png" ContentType="image/png"/>
  <Override PartName="/ppt/media/image128.png" ContentType="image/png"/>
  <Override PartName="/ppt/media/image131.png" ContentType="image/png"/>
  <Override PartName="/ppt/media/image132.png" ContentType="image/png"/>
  <Override PartName="/ppt/media/image47.png" ContentType="image/png"/>
  <Override PartName="/ppt/media/image133.png" ContentType="image/png"/>
  <Override PartName="/ppt/media/image43.png" ContentType="image/png"/>
  <Override PartName="/ppt/media/image51.jpeg" ContentType="image/jpeg"/>
  <Override PartName="/ppt/media/image135.png" ContentType="image/png"/>
  <Override PartName="/ppt/media/image55.png" ContentType="image/png"/>
  <Override PartName="/ppt/media/image45.jpeg" ContentType="image/jpeg"/>
  <Override PartName="/ppt/media/image48.png" ContentType="image/png"/>
  <Override PartName="/ppt/media/image130.png" ContentType="image/png"/>
  <Override PartName="/ppt/media/image68.jpeg" ContentType="image/jpeg"/>
  <Override PartName="/ppt/media/image44.png" ContentType="image/png"/>
  <Override PartName="/ppt/media/image134.png" ContentType="image/png"/>
  <Override PartName="/ppt/media/image31.jpeg" ContentType="image/jpeg"/>
  <Override PartName="/ppt/media/image122.png" ContentType="image/png"/>
  <Override PartName="/ppt/media/image36.png" ContentType="image/png"/>
  <Override PartName="/ppt/media/image2.png" ContentType="image/png"/>
  <Override PartName="/ppt/media/image22.gif" ContentType="image/gif"/>
  <Override PartName="/ppt/media/image93.png" ContentType="image/png"/>
  <Override PartName="/ppt/media/image25.png" ContentType="image/png"/>
  <Override PartName="/ppt/media/image90.png" ContentType="image/png"/>
  <Override PartName="/ppt/media/image8.png" ContentType="image/png"/>
  <Override PartName="/ppt/media/image30.png" ContentType="image/png"/>
  <Override PartName="/ppt/media/image14.jpeg" ContentType="image/jpeg"/>
  <Override PartName="/ppt/media/image3.jpeg" ContentType="image/jpeg"/>
  <Override PartName="/ppt/media/image40.png" ContentType="image/png"/>
  <Override PartName="/ppt/media/image15.jpeg" ContentType="image/jpeg"/>
  <Override PartName="/ppt/media/image50.png" ContentType="image/png"/>
  <Override PartName="/ppt/media/image16.jpeg" ContentType="image/jpeg"/>
  <Override PartName="/ppt/media/image77.wmf" ContentType="image/x-wmf"/>
  <Override PartName="/ppt/media/image106.png" ContentType="image/png"/>
  <Override PartName="/ppt/media/image57.png" ContentType="image/png"/>
  <Override PartName="/ppt/media/image13.jpeg" ContentType="image/jpeg"/>
  <Override PartName="/ppt/media/image20.png" ContentType="image/png"/>
  <Override PartName="/ppt/media/image117.png" ContentType="image/png"/>
  <Override PartName="/ppt/media/image85.png" ContentType="image/png"/>
  <Override PartName="/ppt/media/image17.png" ContentType="image/png"/>
  <Override PartName="/ppt/media/image12.jpeg" ContentType="image/jpeg"/>
  <Override PartName="/ppt/media/image24.gif" ContentType="image/gif"/>
  <Override PartName="/ppt/media/image27.png" ContentType="image/png"/>
  <Override PartName="/ppt/media/image92.png" ContentType="image/png"/>
  <Override PartName="/ppt/media/image33.jpeg" ContentType="image/jpeg"/>
  <Override PartName="/ppt/media/image94.png" ContentType="image/png"/>
  <Override PartName="/ppt/media/image26.png" ContentType="image/png"/>
  <Override PartName="/ppt/media/image91.png" ContentType="image/png"/>
  <Override PartName="/ppt/media/image23.png" ContentType="image/png"/>
  <Override PartName="/ppt/media/image61.jpeg" ContentType="image/jpeg"/>
  <Override PartName="/ppt/media/image74.png" ContentType="image/png"/>
  <Override PartName="/ppt/media/image66.jpeg" ContentType="image/jpeg"/>
  <Override PartName="/ppt/media/image110.png" ContentType="image/png"/>
  <Override PartName="/ppt/media/image81.wmf" ContentType="image/x-wmf"/>
  <Override PartName="/ppt/media/image60.jpeg" ContentType="image/jpeg"/>
  <Override PartName="/ppt/media/image67.jpeg" ContentType="image/jpeg"/>
  <Override PartName="/ppt/media/image120.png" ContentType="image/png"/>
  <Override PartName="/ppt/media/image69.jpeg" ContentType="image/jpeg"/>
  <Override PartName="/ppt/media/image89.png" ContentType="image/png"/>
  <Override PartName="/ppt/media/image70.jpeg" ContentType="image/jpeg"/>
  <Override PartName="/ppt/media/image71.png" ContentType="image/png"/>
  <Override PartName="/ppt/media/image72.jpeg" ContentType="image/jpeg"/>
  <Override PartName="/ppt/media/image73.png" ContentType="image/png"/>
  <Override PartName="/ppt/media/image79.jpeg" ContentType="image/jpeg"/>
  <Override PartName="/ppt/media/image75.png" ContentType="image/png"/>
  <Override PartName="/ppt/media/image53.jpeg" ContentType="image/jpeg"/>
  <Override PartName="/ppt/media/image76.png" ContentType="image/png"/>
  <Override PartName="/ppt/media/image78.wmf" ContentType="image/x-wmf"/>
  <Override PartName="/ppt/media/image107.png" ContentType="image/png"/>
  <Override PartName="/ppt/media/image83.jpeg" ContentType="image/jpeg"/>
  <Override PartName="/ppt/media/image41.jpeg" ContentType="image/jpeg"/>
  <Override PartName="/ppt/media/image84.wmf" ContentType="image/x-wmf"/>
  <Override PartName="/ppt/media/image113.png" ContentType="image/png"/>
  <Override PartName="/ppt/media/image19.png" ContentType="image/png"/>
  <Override PartName="/ppt/media/image87.png" ContentType="image/png"/>
  <Override PartName="/ppt/media/image88.png" ContentType="image/png"/>
  <Override PartName="/ppt/media/image42.png" ContentType="image/png"/>
  <Override PartName="/ppt/media/image95.jpeg" ContentType="image/jpeg"/>
  <Override PartName="/ppt/media/image96.jpeg" ContentType="image/jpeg"/>
  <Override PartName="/ppt/media/image97.jpeg" ContentType="image/jpeg"/>
  <Override PartName="/ppt/media/image1.jpeg" ContentType="image/jpeg"/>
  <Override PartName="/ppt/media/image98.png" ContentType="image/png"/>
  <Override PartName="/ppt/media/image99.png" ContentType="image/png"/>
  <Override PartName="/ppt/media/image101.png" ContentType="image/png"/>
  <Override PartName="/ppt/media/image102.png" ContentType="image/png"/>
  <Override PartName="/ppt/media/image103.png" ContentType="image/png"/>
  <Override PartName="/ppt/embeddings/oleObject1.bin" ContentType="application/vnd.openxmlformats-officedocument.oleObject"/>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77.xml.rels" ContentType="application/vnd.openxmlformats-package.relationships+xml"/>
  <Override PartName="/ppt/slides/_rels/slide172.xml.rels" ContentType="application/vnd.openxmlformats-package.relationships+xml"/>
  <Override PartName="/ppt/slides/_rels/slide43.xml.rels" ContentType="application/vnd.openxmlformats-package.relationships+xml"/>
  <Override PartName="/ppt/slides/_rels/slide38.xml.rels" ContentType="application/vnd.openxmlformats-package.relationships+xml"/>
  <Override PartName="/ppt/slides/_rels/slide329.xml.rels" ContentType="application/vnd.openxmlformats-package.relationships+xml"/>
  <Override PartName="/ppt/slides/_rels/slide328.xml.rels" ContentType="application/vnd.openxmlformats-package.relationships+xml"/>
  <Override PartName="/ppt/slides/_rels/slide211.xml.rels" ContentType="application/vnd.openxmlformats-package.relationships+xml"/>
  <Override PartName="/ppt/slides/_rels/slide190.xml.rels" ContentType="application/vnd.openxmlformats-package.relationships+xml"/>
  <Override PartName="/ppt/slides/_rels/slide185.xml.rels" ContentType="application/vnd.openxmlformats-package.relationships+xml"/>
  <Override PartName="/ppt/slides/_rels/slide159.xml.rels" ContentType="application/vnd.openxmlformats-package.relationships+xml"/>
  <Override PartName="/ppt/slides/_rels/slide8.xml.rels" ContentType="application/vnd.openxmlformats-package.relationships+xml"/>
  <Override PartName="/ppt/slides/_rels/slide164.xml.rels" ContentType="application/vnd.openxmlformats-package.relationships+xml"/>
  <Override PartName="/ppt/slides/_rels/slide31.xml.rels" ContentType="application/vnd.openxmlformats-package.relationships+xml"/>
  <Override PartName="/ppt/slides/_rels/slide322.xml.rels" ContentType="application/vnd.openxmlformats-package.relationships+xml"/>
  <Override PartName="/ppt/slides/_rels/slide26.xml.rels" ContentType="application/vnd.openxmlformats-package.relationships+xml"/>
  <Override PartName="/ppt/slides/_rels/slide218.xml.rels" ContentType="application/vnd.openxmlformats-package.relationships+xml"/>
  <Override PartName="/ppt/slides/_rels/slide210.xml.rels" ContentType="application/vnd.openxmlformats-package.relationships+xml"/>
  <Override PartName="/ppt/slides/_rels/slide205.xml.rels" ContentType="application/vnd.openxmlformats-package.relationships+xml"/>
  <Override PartName="/ppt/slides/_rels/slide184.xml.rels" ContentType="application/vnd.openxmlformats-package.relationships+xml"/>
  <Override PartName="/ppt/slides/_rels/slide158.xml.rels" ContentType="application/vnd.openxmlformats-package.relationships+xml"/>
  <Override PartName="/ppt/slides/_rels/slide7.xml.rels" ContentType="application/vnd.openxmlformats-package.relationships+xml"/>
  <Override PartName="/ppt/slides/_rels/slide163.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21.xml.rels" ContentType="application/vnd.openxmlformats-package.relationships+xml"/>
  <Override PartName="/ppt/slides/_rels/slide201.xml.rels" ContentType="application/vnd.openxmlformats-package.relationships+xml"/>
  <Override PartName="/ppt/slides/_rels/slide180.xml.rels" ContentType="application/vnd.openxmlformats-package.relationships+xml"/>
  <Override PartName="/ppt/slides/_rels/slide21.xml.rels" ContentType="application/vnd.openxmlformats-package.relationships+xml"/>
  <Override PartName="/ppt/slides/_rels/slide200.xml.rels" ContentType="application/vnd.openxmlformats-package.relationships+xml"/>
  <Override PartName="/ppt/slides/_rels/slide148.xml.rels" ContentType="application/vnd.openxmlformats-package.relationships+xml"/>
  <Override PartName="/ppt/slides/_rels/slide153.xml.rels" ContentType="application/vnd.openxmlformats-package.relationships+xml"/>
  <Override PartName="/ppt/slides/_rels/slide20.xml.rels" ContentType="application/vnd.openxmlformats-package.relationships+xml"/>
  <Override PartName="/ppt/slides/_rels/slide318.xml.rels" ContentType="application/vnd.openxmlformats-package.relationships+xml"/>
  <Override PartName="/ppt/slides/_rels/slide297.xml.rels" ContentType="application/vnd.openxmlformats-package.relationships+xml"/>
  <Override PartName="/ppt/slides/_rels/slide56.xml.rels" ContentType="application/vnd.openxmlformats-package.relationships+xml"/>
  <Override PartName="/ppt/slides/_rels/slide317.xml.rels" ContentType="application/vnd.openxmlformats-package.relationships+xml"/>
  <Override PartName="/ppt/slides/_rels/slide296.xml.rels" ContentType="application/vnd.openxmlformats-package.relationships+xml"/>
  <Override PartName="/ppt/slides/_rels/slide55.xml.rels" ContentType="application/vnd.openxmlformats-package.relationships+xml"/>
  <Override PartName="/ppt/slides/_rels/slide316.xml.rels" ContentType="application/vnd.openxmlformats-package.relationships+xml"/>
  <Override PartName="/ppt/slides/_rels/slide295.xml.rels" ContentType="application/vnd.openxmlformats-package.relationships+xml"/>
  <Override PartName="/ppt/slides/_rels/slide54.xml.rels" ContentType="application/vnd.openxmlformats-package.relationships+xml"/>
  <Override PartName="/ppt/slides/_rels/slide49.xml.rels" ContentType="application/vnd.openxmlformats-package.relationships+xml"/>
  <Override PartName="/ppt/slides/_rels/slide142.xml.rels" ContentType="application/vnd.openxmlformats-package.relationships+xml"/>
  <Override PartName="/ppt/slides/_rels/slide308.xml.rels" ContentType="application/vnd.openxmlformats-package.relationships+xml"/>
  <Override PartName="/ppt/slides/_rels/slide313.xml.rels" ContentType="application/vnd.openxmlformats-package.relationships+xml"/>
  <Override PartName="/ppt/slides/_rels/slide17.xml.rels" ContentType="application/vnd.openxmlformats-package.relationships+xml"/>
  <Override PartName="/ppt/slides/_rels/slide45.xml.rels" ContentType="application/vnd.openxmlformats-package.relationships+xml"/>
  <Override PartName="/ppt/slides/_rels/slide132.xml.rels" ContentType="application/vnd.openxmlformats-package.relationships+xml"/>
  <Override PartName="/ppt/slides/_rels/slide131.xml.rels" ContentType="application/vnd.openxmlformats-package.relationships+xml"/>
  <Override PartName="/ppt/slides/_rels/slide130.xml.rels" ContentType="application/vnd.openxmlformats-package.relationships+xml"/>
  <Override PartName="/ppt/slides/_rels/slide212.xml.rels" ContentType="application/vnd.openxmlformats-package.relationships+xml"/>
  <Override PartName="/ppt/slides/_rels/slide32.xml.rels" ContentType="application/vnd.openxmlformats-package.relationships+xml"/>
  <Override PartName="/ppt/slides/_rels/slide323.xml.rels" ContentType="application/vnd.openxmlformats-package.relationships+xml"/>
  <Override PartName="/ppt/slides/_rels/slide219.xml.rels" ContentType="application/vnd.openxmlformats-package.relationships+xml"/>
  <Override PartName="/ppt/slides/_rels/slide242.xml.rels" ContentType="application/vnd.openxmlformats-package.relationships+xml"/>
  <Override PartName="/ppt/slides/_rels/slide138.xml.rels" ContentType="application/vnd.openxmlformats-package.relationships+xml"/>
  <Override PartName="/ppt/slides/_rels/slide241.xml.rels" ContentType="application/vnd.openxmlformats-package.relationships+xml"/>
  <Override PartName="/ppt/slides/_rels/slide137.xml.rels" ContentType="application/vnd.openxmlformats-package.relationships+xml"/>
  <Override PartName="/ppt/slides/_rels/slide135.xml.rels" ContentType="application/vnd.openxmlformats-package.relationships+xml"/>
  <Override PartName="/ppt/slides/_rels/slide140.xml.rels" ContentType="application/vnd.openxmlformats-package.relationships+xml"/>
  <Override PartName="/ppt/slides/_rels/slide5.xml.rels" ContentType="application/vnd.openxmlformats-package.relationships+xml"/>
  <Override PartName="/ppt/slides/_rels/slide156.xml.rels" ContentType="application/vnd.openxmlformats-package.relationships+xml"/>
  <Override PartName="/ppt/slides/_rels/slide161.xml.rels" ContentType="application/vnd.openxmlformats-package.relationships+xml"/>
  <Override PartName="/ppt/slides/_rels/slide44.xml.rels" ContentType="application/vnd.openxmlformats-package.relationships+xml"/>
  <Override PartName="/ppt/slides/_rels/slide39.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65.xml.rels" ContentType="application/vnd.openxmlformats-package.relationships+xml"/>
  <Override PartName="/ppt/slides/_rels/slide13.xml.rels" ContentType="application/vnd.openxmlformats-package.relationships+xml"/>
  <Override PartName="/ppt/slides/_rels/slide240.xml.rels" ContentType="application/vnd.openxmlformats-package.relationships+xml"/>
  <Override PartName="/ppt/slides/_rels/slide136.xml.rels" ContentType="application/vnd.openxmlformats-package.relationships+xml"/>
  <Override PartName="/ppt/slides/_rels/slide134.xml.rels" ContentType="application/vnd.openxmlformats-package.relationships+xml"/>
  <Override PartName="/ppt/slides/_rels/slide191.xml.rels" ContentType="application/vnd.openxmlformats-package.relationships+xml"/>
  <Override PartName="/ppt/slides/_rels/slide23.xml.rels" ContentType="application/vnd.openxmlformats-package.relationships+xml"/>
  <Override PartName="/ppt/slides/_rels/slide100.xml.rels" ContentType="application/vnd.openxmlformats-package.relationships+xml"/>
  <Override PartName="/ppt/slides/_rels/slide47.xml.rels" ContentType="application/vnd.openxmlformats-package.relationships+xml"/>
  <Override PartName="/ppt/slides/_rels/slide52.xml.rels" ContentType="application/vnd.openxmlformats-package.relationships+xml"/>
  <Override PartName="/ppt/slides/_rels/slide227.xml.rels" ContentType="application/vnd.openxmlformats-package.relationships+xml"/>
  <Override PartName="/ppt/slides/_rels/slide232.xml.rels" ContentType="application/vnd.openxmlformats-package.relationships+xml"/>
  <Override PartName="/ppt/slides/_rels/slide271.xml.rels" ContentType="application/vnd.openxmlformats-package.relationships+xml"/>
  <Override PartName="/ppt/slides/_rels/slide266.xml.rels" ContentType="application/vnd.openxmlformats-package.relationships+xml"/>
  <Override PartName="/ppt/slides/_rels/slide124.xml.rels" ContentType="application/vnd.openxmlformats-package.relationships+xml"/>
  <Override PartName="/ppt/slides/_rels/slide119.xml.rels" ContentType="application/vnd.openxmlformats-package.relationships+xml"/>
  <Override PartName="/ppt/slides/_rels/slide91.xml.rels" ContentType="application/vnd.openxmlformats-package.relationships+xml"/>
  <Override PartName="/ppt/slides/_rels/slide86.xml.rels" ContentType="application/vnd.openxmlformats-package.relationships+xml"/>
  <Override PartName="/ppt/slides/_rels/slide274.xml.rels" ContentType="application/vnd.openxmlformats-package.relationships+xml"/>
  <Override PartName="/ppt/slides/_rels/slide127.xml.rels" ContentType="application/vnd.openxmlformats-package.relationships+xml"/>
  <Override PartName="/ppt/slides/_rels/slide14.xml.rels" ContentType="application/vnd.openxmlformats-package.relationships+xml"/>
  <Override PartName="/ppt/slides/_rels/slide94.xml.rels" ContentType="application/vnd.openxmlformats-package.relationships+xml"/>
  <Override PartName="/ppt/slides/_rels/slide89.xml.rels" ContentType="application/vnd.openxmlformats-package.relationships+xml"/>
  <Override PartName="/ppt/slides/_rels/slide166.xml.rels" ContentType="application/vnd.openxmlformats-package.relationships+xml"/>
  <Override PartName="/ppt/slides/_rels/slide273.xml.rels" ContentType="application/vnd.openxmlformats-package.relationships+xml"/>
  <Override PartName="/ppt/slides/_rels/slide268.xml.rels" ContentType="application/vnd.openxmlformats-package.relationships+xml"/>
  <Override PartName="/ppt/slides/_rels/slide93.xml.rels" ContentType="application/vnd.openxmlformats-package.relationships+xml"/>
  <Override PartName="/ppt/slides/_rels/slide88.xml.rels" ContentType="application/vnd.openxmlformats-package.relationships+xml"/>
  <Override PartName="/ppt/slides/_rels/slide126.xml.rels" ContentType="application/vnd.openxmlformats-package.relationships+xml"/>
  <Override PartName="/ppt/slides/_rels/slide230.xml.rels" ContentType="application/vnd.openxmlformats-package.relationships+xml"/>
  <Override PartName="/ppt/slides/_rels/slide175.xml.rels" ContentType="application/vnd.openxmlformats-package.relationships+xml"/>
  <Override PartName="/ppt/slides/_rels/slide98.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97.xml.rels" ContentType="application/vnd.openxmlformats-package.relationships+xml"/>
  <Override PartName="/ppt/slides/_rels/slide29.xml.rels" ContentType="application/vnd.openxmlformats-package.relationships+xml"/>
  <Override PartName="/ppt/slides/_rels/slide243.xml.rels" ContentType="application/vnd.openxmlformats-package.relationships+xml"/>
  <Override PartName="/ppt/slides/_rels/slide51.xml.rels" ContentType="application/vnd.openxmlformats-package.relationships+xml"/>
  <Override PartName="/ppt/slides/_rels/slide238.xml.rels" ContentType="application/vnd.openxmlformats-package.relationships+xml"/>
  <Override PartName="/ppt/slides/_rels/slide58.xml.rels" ContentType="application/vnd.openxmlformats-package.relationships+xml"/>
  <Override PartName="/ppt/slides/_rels/slide96.xml.rels" ContentType="application/vnd.openxmlformats-package.relationships+xml"/>
  <Override PartName="/ppt/slides/_rels/slide129.xml.rels" ContentType="application/vnd.openxmlformats-package.relationships+xml"/>
  <Override PartName="/ppt/slides/_rels/slide28.xml.rels" ContentType="application/vnd.openxmlformats-package.relationships+xml"/>
  <Override PartName="/ppt/slides/_rels/slide27.xml.rels" ContentType="application/vnd.openxmlformats-package.relationships+xml"/>
  <Override PartName="/ppt/slides/_rels/slide275.xml.rels" ContentType="application/vnd.openxmlformats-package.relationships+xml"/>
  <Override PartName="/ppt/slides/_rels/slide301.xml.rels" ContentType="application/vnd.openxmlformats-package.relationships+xml"/>
  <Override PartName="/ppt/slides/_rels/slide249.xml.rels" ContentType="application/vnd.openxmlformats-package.relationships+xml"/>
  <Override PartName="/ppt/slides/_rels/slide69.xml.rels" ContentType="application/vnd.openxmlformats-package.relationships+xml"/>
  <Override PartName="/ppt/slides/_rels/slide264.xml.rels" ContentType="application/vnd.openxmlformats-package.relationships+xml"/>
  <Override PartName="/ppt/slides/_rels/slide84.xml.rels" ContentType="application/vnd.openxmlformats-package.relationships+xml"/>
  <Override PartName="/ppt/slides/_rels/slide117.xml.rels" ContentType="application/vnd.openxmlformats-package.relationships+xml"/>
  <Override PartName="/ppt/slides/_rels/slide267.xml.rels" ContentType="application/vnd.openxmlformats-package.relationships+xml"/>
  <Override PartName="/ppt/slides/_rels/slide272.xml.rels" ContentType="application/vnd.openxmlformats-package.relationships+xml"/>
  <Override PartName="/ppt/slides/_rels/slide87.xml.rels" ContentType="application/vnd.openxmlformats-package.relationships+xml"/>
  <Override PartName="/ppt/slides/_rels/slide92.xml.rels" ContentType="application/vnd.openxmlformats-package.relationships+xml"/>
  <Override PartName="/ppt/slides/_rels/slide125.xml.rels" ContentType="application/vnd.openxmlformats-package.relationships+xml"/>
  <Override PartName="/ppt/slides/_rels/slide146.xml.rels" ContentType="application/vnd.openxmlformats-package.relationships+xml"/>
  <Override PartName="/ppt/slides/_rels/slide151.xml.rels" ContentType="application/vnd.openxmlformats-package.relationships+xml"/>
  <Override PartName="/ppt/slides/_rels/slide254.xml.rels" ContentType="application/vnd.openxmlformats-package.relationships+xml"/>
  <Override PartName="/ppt/slides/_rels/slide74.xml.rels" ContentType="application/vnd.openxmlformats-package.relationships+xml"/>
  <Override PartName="/ppt/slides/_rels/slide293.xml.rels" ContentType="application/vnd.openxmlformats-package.relationships+xml"/>
  <Override PartName="/ppt/slides/_rels/slide189.xml.rels" ContentType="application/vnd.openxmlformats-package.relationships+xml"/>
  <Override PartName="/ppt/slides/_rels/slide258.xml.rels" ContentType="application/vnd.openxmlformats-package.relationships+xml"/>
  <Override PartName="/ppt/slides/_rels/slide78.xml.rels" ContentType="application/vnd.openxmlformats-package.relationships+xml"/>
  <Override PartName="/ppt/slides/_rels/slide77.xml.rels" ContentType="application/vnd.openxmlformats-package.relationships+xml"/>
  <Override PartName="/ppt/slides/_rels/slide46.xml.rels" ContentType="application/vnd.openxmlformats-package.relationships+xml"/>
  <Override PartName="/ppt/slides/_rels/slide61.xml.rels" ContentType="application/vnd.openxmlformats-package.relationships+xml"/>
  <Override PartName="/ppt/slides/_rels/slide90.xml.rels" ContentType="application/vnd.openxmlformats-package.relationships+xml"/>
  <Override PartName="/ppt/slides/_rels/slide85.xml.rels" ContentType="application/vnd.openxmlformats-package.relationships+xml"/>
  <Override PartName="/ppt/slides/_rels/slide123.xml.rels" ContentType="application/vnd.openxmlformats-package.relationships+xml"/>
  <Override PartName="/ppt/slides/_rels/slide118.xml.rels" ContentType="application/vnd.openxmlformats-package.relationships+xml"/>
  <Override PartName="/ppt/slides/_rels/slide270.xml.rels" ContentType="application/vnd.openxmlformats-package.relationships+xml"/>
  <Override PartName="/ppt/slides/_rels/slide265.xml.rels" ContentType="application/vnd.openxmlformats-package.relationships+xml"/>
  <Override PartName="/ppt/slides/_rels/slide73.xml.rels" ContentType="application/vnd.openxmlformats-package.relationships+xml"/>
  <Override PartName="/ppt/slides/_rels/slide62.xml.rels" ContentType="application/vnd.openxmlformats-package.relationships+xml"/>
  <Override PartName="/ppt/slides/_rels/slide48.xml.rels" ContentType="application/vnd.openxmlformats-package.relationships+xml"/>
  <Override PartName="/ppt/slides/_rels/slide53.xml.rels" ContentType="application/vnd.openxmlformats-package.relationships+xml"/>
  <Override PartName="/ppt/slides/_rels/slide228.xml.rels" ContentType="application/vnd.openxmlformats-package.relationships+xml"/>
  <Override PartName="/ppt/slides/_rels/slide233.xml.rels" ContentType="application/vnd.openxmlformats-package.relationships+xml"/>
  <Override PartName="/ppt/slides/_rels/slide63.xml.rels" ContentType="application/vnd.openxmlformats-package.relationships+xml"/>
  <Override PartName="/ppt/slides/_rels/slide253.xml.rels" ContentType="application/vnd.openxmlformats-package.relationships+xml"/>
  <Override PartName="/ppt/slides/_rels/slide149.xml.rels" ContentType="application/vnd.openxmlformats-package.relationships+xml"/>
  <Override PartName="/ppt/slides/_rels/slide257.xml.rels" ContentType="application/vnd.openxmlformats-package.relationships+xml"/>
  <Override PartName="/ppt/slides/_rels/slide70.xml.rels" ContentType="application/vnd.openxmlformats-package.relationships+xml"/>
  <Override PartName="/ppt/slides/_rels/slide198.xml.rels" ContentType="application/vnd.openxmlformats-package.relationships+xml"/>
  <Override PartName="/ppt/slides/_rels/slide250.xml.rels" ContentType="application/vnd.openxmlformats-package.relationships+xml"/>
  <Override PartName="/ppt/slides/_rels/slide103.xml.rels" ContentType="application/vnd.openxmlformats-package.relationships+xml"/>
  <Override PartName="/ppt/slides/_rels/slide326.xml.rels" ContentType="application/vnd.openxmlformats-package.relationships+xml"/>
  <Override PartName="/ppt/slides/_rels/slide236.xml.rels" ContentType="application/vnd.openxmlformats-package.relationships+xml"/>
  <Override PartName="/ppt/slides/_rels/slide199.xml.rels" ContentType="application/vnd.openxmlformats-package.relationships+xml"/>
  <Override PartName="/ppt/slides/_rels/slide324.xml.rels" ContentType="application/vnd.openxmlformats-package.relationships+xml"/>
  <Override PartName="/ppt/slides/_rels/slide174.xml.rels" ContentType="application/vnd.openxmlformats-package.relationships+xml"/>
  <Override PartName="/ppt/slides/_rels/slide169.xml.rels" ContentType="application/vnd.openxmlformats-package.relationships+xml"/>
  <Override PartName="/ppt/slides/_rels/slide171.xml.rels" ContentType="application/vnd.openxmlformats-package.relationships+xml"/>
  <Override PartName="/ppt/slides/_rels/slide248.xml.rels" ContentType="application/vnd.openxmlformats-package.relationships+xml"/>
  <Override PartName="/ppt/slides/_rels/slide68.xml.rels" ContentType="application/vnd.openxmlformats-package.relationships+xml"/>
  <Override PartName="/ppt/slides/_rels/slide300.xml.rels" ContentType="application/vnd.openxmlformats-package.relationships+xml"/>
  <Override PartName="/ppt/slides/_rels/slide252.xml.rels" ContentType="application/vnd.openxmlformats-package.relationships+xml"/>
  <Override PartName="/ppt/slides/_rels/slide72.xml.rels" ContentType="application/vnd.openxmlformats-package.relationships+xml"/>
  <Override PartName="/ppt/slides/_rels/slide60.xml.rels" ContentType="application/vnd.openxmlformats-package.relationships+xml"/>
  <Override PartName="/ppt/slides/_rels/slide235.xml.rels" ContentType="application/vnd.openxmlformats-package.relationships+xml"/>
  <Override PartName="/ppt/slides/_rels/slide251.xml.rels" ContentType="application/vnd.openxmlformats-package.relationships+xml"/>
  <Override PartName="/ppt/slides/_rels/slide71.xml.rels" ContentType="application/vnd.openxmlformats-package.relationships+xml"/>
  <Override PartName="/ppt/slides/_rels/slide104.xml.rels" ContentType="application/vnd.openxmlformats-package.relationships+xml"/>
  <Override PartName="/ppt/slides/_rels/slide247.xml.rels" ContentType="application/vnd.openxmlformats-package.relationships+xml"/>
  <Override PartName="/ppt/slides/_rels/slide67.xml.rels" ContentType="application/vnd.openxmlformats-package.relationships+xml"/>
  <Override PartName="/ppt/slides/_rels/slide224.xml.rels" ContentType="application/vnd.openxmlformats-package.relationships+xml"/>
  <Override PartName="/ppt/slides/_rels/slide83.xml.rels" ContentType="application/vnd.openxmlformats-package.relationships+xml"/>
  <Override PartName="/ppt/slides/_rels/slide116.xml.rels" ContentType="application/vnd.openxmlformats-package.relationships+xml"/>
  <Override PartName="/ppt/slides/_rels/slide263.xml.rels" ContentType="application/vnd.openxmlformats-package.relationships+xml"/>
  <Override PartName="/ppt/slides/_rels/slide225.xml.rels" ContentType="application/vnd.openxmlformats-package.relationships+xml"/>
  <Override PartName="/ppt/slides/_rels/slide79.xml.rels" ContentType="application/vnd.openxmlformats-package.relationships+xml"/>
  <Override PartName="/ppt/slides/_rels/slide259.xml.rels" ContentType="application/vnd.openxmlformats-package.relationships+xml"/>
  <Override PartName="/ppt/slides/_rels/slide229.xml.rels" ContentType="application/vnd.openxmlformats-package.relationships+xml"/>
  <Override PartName="/ppt/slides/_rels/slide234.xml.rels" ContentType="application/vnd.openxmlformats-package.relationships+xml"/>
  <Override PartName="/ppt/slides/_rels/slide102.xml.rels" ContentType="application/vnd.openxmlformats-package.relationships+xml"/>
  <Override PartName="/ppt/slides/_rels/slide76.xml.rels" ContentType="application/vnd.openxmlformats-package.relationships+xml"/>
  <Override PartName="/ppt/slides/_rels/slide81.xml.rels" ContentType="application/vnd.openxmlformats-package.relationships+xml"/>
  <Override PartName="/ppt/slides/_rels/slide109.xml.rels" ContentType="application/vnd.openxmlformats-package.relationships+xml"/>
  <Override PartName="/ppt/slides/_rels/slide114.xml.rels" ContentType="application/vnd.openxmlformats-package.relationships+xml"/>
  <Override PartName="/ppt/slides/_rels/slide261.xml.rels" ContentType="application/vnd.openxmlformats-package.relationships+xml"/>
  <Override PartName="/ppt/slides/_rels/slide197.xml.rels" ContentType="application/vnd.openxmlformats-package.relationships+xml"/>
  <Override PartName="/ppt/slides/_rels/slide223.xml.rels" ContentType="application/vnd.openxmlformats-package.relationships+xml"/>
  <Override PartName="/ppt/slides/_rels/slide320.xml.rels" ContentType="application/vnd.openxmlformats-package.relationships+xml"/>
  <Override PartName="/ppt/slides/_rels/slide24.xml.rels" ContentType="application/vnd.openxmlformats-package.relationships+xml"/>
  <Override PartName="/ppt/slides/_rels/slide101.xml.rels" ContentType="application/vnd.openxmlformats-package.relationships+xml"/>
  <Override PartName="/ppt/slides/_rels/slide195.xml.rels" ContentType="application/vnd.openxmlformats-package.relationships+xml"/>
  <Override PartName="/ppt/slides/_rels/slide221.xml.rels" ContentType="application/vnd.openxmlformats-package.relationships+xml"/>
  <Override PartName="/ppt/slides/_rels/slide216.xml.rels" ContentType="application/vnd.openxmlformats-package.relationships+xml"/>
  <Override PartName="/ppt/slides/_rels/slide41.xml.rels" ContentType="application/vnd.openxmlformats-package.relationships+xml"/>
  <Override PartName="/ppt/slides/_rels/slide36.xml.rels" ContentType="application/vnd.openxmlformats-package.relationships+xml"/>
  <Override PartName="/ppt/slides/_rels/slide217.xml.rels" ContentType="application/vnd.openxmlformats-package.relationships+xml"/>
  <Override PartName="/ppt/slides/_rels/slide196.xml.rels" ContentType="application/vnd.openxmlformats-package.relationships+xml"/>
  <Override PartName="/ppt/slides/_rels/slide222.xml.rels" ContentType="application/vnd.openxmlformats-package.relationships+xml"/>
  <Override PartName="/ppt/slides/_rels/slide330.xml.rels" ContentType="application/vnd.openxmlformats-package.relationships+xml"/>
  <Override PartName="/ppt/slides/_rels/slide325.xml.rels" ContentType="application/vnd.openxmlformats-package.relationships+xml"/>
  <Override PartName="/ppt/slides/_rels/slide37.xml.rels" ContentType="application/vnd.openxmlformats-package.relationships+xml"/>
  <Override PartName="/ppt/slides/_rels/slide42.xml.rels" ContentType="application/vnd.openxmlformats-package.relationships+xml"/>
  <Override PartName="/ppt/slides/_rels/slide107.xml.rels" ContentType="application/vnd.openxmlformats-package.relationships+xml"/>
  <Override PartName="/ppt/slides/_rels/slide112.xml.rels" ContentType="application/vnd.openxmlformats-package.relationships+xml"/>
  <Override PartName="/ppt/slides/_rels/slide80.xml.rels" ContentType="application/vnd.openxmlformats-package.relationships+xml"/>
  <Override PartName="/ppt/slides/_rels/slide75.xml.rels" ContentType="application/vnd.openxmlformats-package.relationships+xml"/>
  <Override PartName="/ppt/slides/_rels/slide147.xml.rels" ContentType="application/vnd.openxmlformats-package.relationships+xml"/>
  <Override PartName="/ppt/slides/_rels/slide152.xml.rels" ContentType="application/vnd.openxmlformats-package.relationships+xml"/>
  <Override PartName="/ppt/slides/_rels/slide113.xml.rels" ContentType="application/vnd.openxmlformats-package.relationships+xml"/>
  <Override PartName="/ppt/slides/_rels/slide108.xml.rels" ContentType="application/vnd.openxmlformats-package.relationships+xml"/>
  <Override PartName="/ppt/slides/_rels/slide260.xml.rels" ContentType="application/vnd.openxmlformats-package.relationships+xml"/>
  <Override PartName="/ppt/slides/_rels/slide255.xml.rels" ContentType="application/vnd.openxmlformats-package.relationships+xml"/>
  <Override PartName="/ppt/slides/_rels/slide173.xml.rels" ContentType="application/vnd.openxmlformats-package.relationships+xml"/>
  <Override PartName="/ppt/slides/_rels/slide168.xml.rels" ContentType="application/vnd.openxmlformats-package.relationships+xml"/>
  <Override PartName="/ppt/slides/_rels/slide35.xml.rels" ContentType="application/vnd.openxmlformats-package.relationships+xml"/>
  <Override PartName="/ppt/slides/_rels/slide40.xml.rels" ContentType="application/vnd.openxmlformats-package.relationships+xml"/>
  <Override PartName="/ppt/slides/_rels/slide179.xml.rels" ContentType="application/vnd.openxmlformats-package.relationships+xml"/>
  <Override PartName="/ppt/slides/_rels/slide226.xml.rels" ContentType="application/vnd.openxmlformats-package.relationships+xml"/>
  <Override PartName="/ppt/slides/_rels/slide231.xml.rels" ContentType="application/vnd.openxmlformats-package.relationships+xml"/>
  <Override PartName="/ppt/slides/_rels/slide203.xml.rels" ContentType="application/vnd.openxmlformats-package.relationships+xml"/>
  <Override PartName="/ppt/slides/_rels/slide182.xml.rels" ContentType="application/vnd.openxmlformats-package.relationships+xml"/>
  <Override PartName="/ppt/slides/_rels/slide10.xml.rels" ContentType="application/vnd.openxmlformats-package.relationships+xml"/>
  <Override PartName="/ppt/slides/_rels/slide178.xml.rels" ContentType="application/vnd.openxmlformats-package.relationships+xml"/>
  <Override PartName="/ppt/slides/_rels/slide50.xml.rels" ContentType="application/vnd.openxmlformats-package.relationships+xml"/>
  <Override PartName="/ppt/slides/_rels/slide237.xml.rels" ContentType="application/vnd.openxmlformats-package.relationships+xml"/>
  <Override PartName="/ppt/slides/_rels/slide57.xml.rels" ContentType="application/vnd.openxmlformats-package.relationships+xml"/>
  <Override PartName="/ppt/slides/_rels/slide99.xml.rels" ContentType="application/vnd.openxmlformats-package.relationships+xml"/>
  <Override PartName="/ppt/slides/_rels/slide246.xml.rels" ContentType="application/vnd.openxmlformats-package.relationships+xml"/>
  <Override PartName="/ppt/slides/_rels/slide66.xml.rels" ContentType="application/vnd.openxmlformats-package.relationships+xml"/>
  <Override PartName="/ppt/slides/_rels/slide160.xml.rels" ContentType="application/vnd.openxmlformats-package.relationships+xml"/>
  <Override PartName="/ppt/slides/_rels/slide141.xml.rels" ContentType="application/vnd.openxmlformats-package.relationships+xml"/>
  <Override PartName="/ppt/slides/_rels/slide215.xml.rels" ContentType="application/vnd.openxmlformats-package.relationships+xml"/>
  <Override PartName="/ppt/slides/_rels/slide220.xml.rels" ContentType="application/vnd.openxmlformats-package.relationships+xml"/>
  <Override PartName="/ppt/slides/_rels/slide194.xml.rels" ContentType="application/vnd.openxmlformats-package.relationships+xml"/>
  <Override PartName="/ppt/slides/_rels/slide22.xml.rels" ContentType="application/vnd.openxmlformats-package.relationships+xml"/>
  <Override PartName="/ppt/slides/_rels/slide327.xml.rels" ContentType="application/vnd.openxmlformats-package.relationships+xml"/>
  <Override PartName="/ppt/slides/_rels/slide64.xml.rels" ContentType="application/vnd.openxmlformats-package.relationships+xml"/>
  <Override PartName="/ppt/slides/_rels/slide256.xml.rels" ContentType="application/vnd.openxmlformats-package.relationships+xml"/>
  <Override PartName="/ppt/slides/_rels/slide170.xml.rels" ContentType="application/vnd.openxmlformats-package.relationships+xml"/>
  <Override PartName="/ppt/slides/_rels/slide204.xml.rels" ContentType="application/vnd.openxmlformats-package.relationships+xml"/>
  <Override PartName="/ppt/slides/_rels/slide183.xml.rels" ContentType="application/vnd.openxmlformats-package.relationships+xml"/>
  <Override PartName="/ppt/slides/_rels/slide209.xml.rels" ContentType="application/vnd.openxmlformats-package.relationships+xml"/>
  <Override PartName="/ppt/slides/_rels/slide188.xml.rels" ContentType="application/vnd.openxmlformats-package.relationships+xml"/>
  <Override PartName="/ppt/slides/_rels/slide292.xml.rels" ContentType="application/vnd.openxmlformats-package.relationships+xml"/>
  <Override PartName="/ppt/slides/_rels/slide150.xml.rels" ContentType="application/vnd.openxmlformats-package.relationships+xml"/>
  <Override PartName="/ppt/slides/_rels/slide145.xml.rels" ContentType="application/vnd.openxmlformats-package.relationships+xml"/>
  <Override PartName="/ppt/slides/_rels/slide278.xml.rels" ContentType="application/vnd.openxmlformats-package.relationships+xml"/>
  <Override PartName="/ppt/slides/_rels/slide304.xml.rels" ContentType="application/vnd.openxmlformats-package.relationships+xml"/>
  <Override PartName="/ppt/slides/_rels/slide283.xml.rels" ContentType="application/vnd.openxmlformats-package.relationships+xml"/>
  <Override PartName="/ppt/slides/_rels/slide59.xml.rels" ContentType="application/vnd.openxmlformats-package.relationships+xml"/>
  <Override PartName="/ppt/slides/_rels/slide299.xml.rels" ContentType="application/vnd.openxmlformats-package.relationships+xml"/>
  <Override PartName="/ppt/slides/_rels/slide16.xml.rels" ContentType="application/vnd.openxmlformats-package.relationships+xml"/>
  <Override PartName="/ppt/slides/_rels/slide307.xml.rels" ContentType="application/vnd.openxmlformats-package.relationships+xml"/>
  <Override PartName="/ppt/slides/_rels/slide279.xml.rels" ContentType="application/vnd.openxmlformats-package.relationships+xml"/>
  <Override PartName="/ppt/slides/_rels/slide305.xml.rels" ContentType="application/vnd.openxmlformats-package.relationships+xml"/>
  <Override PartName="/ppt/slides/_rels/slide284.xml.rels" ContentType="application/vnd.openxmlformats-package.relationships+xml"/>
  <Override PartName="/ppt/slides/_rels/slide262.xml.rels" ContentType="application/vnd.openxmlformats-package.relationships+xml"/>
  <Override PartName="/ppt/slides/_rels/slide115.xml.rels" ContentType="application/vnd.openxmlformats-package.relationships+xml"/>
  <Override PartName="/ppt/slides/_rels/slide276.xml.rels" ContentType="application/vnd.openxmlformats-package.relationships+xml"/>
  <Override PartName="/ppt/slides/_rels/slide281.xml.rels" ContentType="application/vnd.openxmlformats-package.relationships+xml"/>
  <Override PartName="/ppt/slides/_rels/slide302.xml.rels" ContentType="application/vnd.openxmlformats-package.relationships+xml"/>
  <Override PartName="/ppt/slides/_rels/slide277.xml.rels" ContentType="application/vnd.openxmlformats-package.relationships+xml"/>
  <Override PartName="/ppt/slides/_rels/slide282.xml.rels" ContentType="application/vnd.openxmlformats-package.relationships+xml"/>
  <Override PartName="/ppt/slides/_rels/slide303.xml.rels" ContentType="application/vnd.openxmlformats-package.relationships+xml"/>
  <Override PartName="/ppt/slides/_rels/slide65.xml.rels" ContentType="application/vnd.openxmlformats-package.relationships+xml"/>
  <Override PartName="/ppt/slides/_rels/slide245.xml.rels" ContentType="application/vnd.openxmlformats-package.relationships+xml"/>
  <Override PartName="/ppt/slides/_rels/slide121.xml.rels" ContentType="application/vnd.openxmlformats-package.relationships+xml"/>
  <Override PartName="/ppt/slides/_rels/slide120.xml.rels" ContentType="application/vnd.openxmlformats-package.relationships+xml"/>
  <Override PartName="/ppt/slides/_rels/slide167.xml.rels" ContentType="application/vnd.openxmlformats-package.relationships+xml"/>
  <Override PartName="/ppt/slides/_rels/slide122.xml.rels" ContentType="application/vnd.openxmlformats-package.relationships+xml"/>
  <Override PartName="/ppt/slides/_rels/slide15.xml.rels" ContentType="application/vnd.openxmlformats-package.relationships+xml"/>
  <Override PartName="/ppt/slides/_rels/slide208.xml.rels" ContentType="application/vnd.openxmlformats-package.relationships+xml"/>
  <Override PartName="/ppt/slides/_rels/slide187.xml.rels" ContentType="application/vnd.openxmlformats-package.relationships+xml"/>
  <Override PartName="/ppt/slides/_rels/slide312.xml.rels" ContentType="application/vnd.openxmlformats-package.relationships+xml"/>
  <Override PartName="/ppt/slides/_rels/slide291.xml.rels" ContentType="application/vnd.openxmlformats-package.relationships+xml"/>
  <Override PartName="/ppt/slides/_rels/slide144.xml.rels" ContentType="application/vnd.openxmlformats-package.relationships+xml"/>
  <Override PartName="/ppt/slides/_rels/slide287.xml.rels" ContentType="application/vnd.openxmlformats-package.relationships+xml"/>
  <Override PartName="/ppt/slides/_rels/slide186.xml.rels" ContentType="application/vnd.openxmlformats-package.relationships+xml"/>
  <Override PartName="/ppt/slides/_rels/slide207.xml.rels" ContentType="application/vnd.openxmlformats-package.relationships+xml"/>
  <Override PartName="/ppt/slides/_rels/slide311.xml.rels" ContentType="application/vnd.openxmlformats-package.relationships+xml"/>
  <Override PartName="/ppt/slides/_rels/slide290.xml.rels" ContentType="application/vnd.openxmlformats-package.relationships+xml"/>
  <Override PartName="/ppt/slides/_rels/slide143.xml.rels" ContentType="application/vnd.openxmlformats-package.relationships+xml"/>
  <Override PartName="/ppt/slides/_rels/slide286.xml.rels" ContentType="application/vnd.openxmlformats-package.relationships+xml"/>
  <Override PartName="/ppt/slides/_rels/slide139.xml.rels" ContentType="application/vnd.openxmlformats-package.relationships+xml"/>
  <Override PartName="/ppt/slides/_rels/slide176.xml.rels" ContentType="application/vnd.openxmlformats-package.relationships+xml"/>
  <Override PartName="/ppt/slides/_rels/slide280.xml.rels" ContentType="application/vnd.openxmlformats-package.relationships+xml"/>
  <Override PartName="/ppt/slides/_rels/slide133.xml.rels" ContentType="application/vnd.openxmlformats-package.relationships+xml"/>
  <Override PartName="/ppt/slides/_rels/slide306.xml.rels" ContentType="application/vnd.openxmlformats-package.relationships+xml"/>
  <Override PartName="/ppt/slides/_rels/slide285.xml.rels" ContentType="application/vnd.openxmlformats-package.relationships+xml"/>
  <Override PartName="/ppt/slides/_rels/slide19.xml.rels" ContentType="application/vnd.openxmlformats-package.relationships+xml"/>
  <Override PartName="/ppt/slides/_rels/slide289.xml.rels" ContentType="application/vnd.openxmlformats-package.relationships+xml"/>
  <Override PartName="/ppt/slides/_rels/slide294.xml.rels" ContentType="application/vnd.openxmlformats-package.relationships+xml"/>
  <Override PartName="/ppt/slides/_rels/slide315.xml.rels" ContentType="application/vnd.openxmlformats-package.relationships+xml"/>
  <Override PartName="/ppt/slides/_rels/slide82.xml.rels" ContentType="application/vnd.openxmlformats-package.relationships+xml"/>
  <Override PartName="/ppt/slides/_rels/slide269.xml.rels" ContentType="application/vnd.openxmlformats-package.relationships+xml"/>
  <Override PartName="/ppt/slides/_rels/slide202.xml.rels" ContentType="application/vnd.openxmlformats-package.relationships+xml"/>
  <Override PartName="/ppt/slides/_rels/slide181.xml.rels" ContentType="application/vnd.openxmlformats-package.relationships+xml"/>
  <Override PartName="/ppt/slides/_rels/slide162.xml.rels" ContentType="application/vnd.openxmlformats-package.relationships+xml"/>
  <Override PartName="/ppt/slides/_rels/slide157.xml.rels" ContentType="application/vnd.openxmlformats-package.relationships+xml"/>
  <Override PartName="/ppt/slides/_rels/slide6.xml.rels" ContentType="application/vnd.openxmlformats-package.relationships+xml"/>
  <Override PartName="/ppt/slides/_rels/slide106.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214.xml.rels" ContentType="application/vnd.openxmlformats-package.relationships+xml"/>
  <Override PartName="/ppt/slides/_rels/slide193.xml.rels" ContentType="application/vnd.openxmlformats-package.relationships+xml"/>
  <Override PartName="/ppt/slides/_rels/slide154.xml.rels" ContentType="application/vnd.openxmlformats-package.relationships+xml"/>
  <Override PartName="/ppt/slides/_rels/slide105.xml.rels" ContentType="application/vnd.openxmlformats-package.relationships+xml"/>
  <Override PartName="/ppt/slides/_rels/slide110.xml.rels" ContentType="application/vnd.openxmlformats-package.relationships+xml"/>
  <Override PartName="/ppt/slides/_rels/slide33.xml.rels" ContentType="application/vnd.openxmlformats-package.relationships+xml"/>
  <Override PartName="/ppt/slides/_rels/slide213.xml.rels" ContentType="application/vnd.openxmlformats-package.relationships+xml"/>
  <Override PartName="/ppt/slides/_rels/slide192.xml.rels" ContentType="application/vnd.openxmlformats-package.relationships+xml"/>
  <Override PartName="/ppt/slides/_rels/slide298.xml.rels" ContentType="application/vnd.openxmlformats-package.relationships+xml"/>
  <Override PartName="/ppt/slides/_rels/slide31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288.xml.rels" ContentType="application/vnd.openxmlformats-package.relationships+xml"/>
  <Override PartName="/ppt/slides/_rels/slide314.xml.rels" ContentType="application/vnd.openxmlformats-package.relationships+xml"/>
  <Override PartName="/ppt/slides/_rels/slide309.xml.rels" ContentType="application/vnd.openxmlformats-package.relationships+xml"/>
  <Override PartName="/ppt/slides/_rels/slide206.xml.rels" ContentType="application/vnd.openxmlformats-package.relationships+xml"/>
  <Override PartName="/ppt/slides/_rels/slide310.xml.rels" ContentType="application/vnd.openxmlformats-package.relationships+xml"/>
  <Override PartName="/ppt/slides/_rels/slide4.xml.rels" ContentType="application/vnd.openxmlformats-package.relationships+xml"/>
  <Override PartName="/ppt/slides/_rels/slide155.xml.rels" ContentType="application/vnd.openxmlformats-package.relationships+xml"/>
  <Override PartName="/ppt/slides/_rels/slide12.xml.rels" ContentType="application/vnd.openxmlformats-package.relationships+xml"/>
  <Override PartName="/ppt/slides/_rels/slide239.xml.rels" ContentType="application/vnd.openxmlformats-package.relationships+xml"/>
  <Override PartName="/ppt/slides/_rels/slide244.xml.rels" ContentType="application/vnd.openxmlformats-package.relationships+xml"/>
  <Override PartName="/ppt/slides/slide257.xml" ContentType="application/vnd.openxmlformats-officedocument.presentationml.slide+xml"/>
  <Override PartName="/ppt/slides/slide91.xml" ContentType="application/vnd.openxmlformats-officedocument.presentationml.slide+xml"/>
  <Override PartName="/ppt/slides/slide256.xml" ContentType="application/vnd.openxmlformats-officedocument.presentationml.slide+xml"/>
  <Override PartName="/ppt/slides/slide90.xml" ContentType="application/vnd.openxmlformats-officedocument.presentationml.slide+xml"/>
  <Override PartName="/ppt/slides/slide255.xml" ContentType="application/vnd.openxmlformats-officedocument.presentationml.slide+xml"/>
  <Override PartName="/ppt/slides/slide254.xml" ContentType="application/vnd.openxmlformats-officedocument.presentationml.slide+xml"/>
  <Override PartName="/ppt/slides/slide253.xml" ContentType="application/vnd.openxmlformats-officedocument.presentationml.slide+xml"/>
  <Override PartName="/ppt/slides/slide252.xml" ContentType="application/vnd.openxmlformats-officedocument.presentationml.slide+xml"/>
  <Override PartName="/ppt/slides/slide251.xml" ContentType="application/vnd.openxmlformats-officedocument.presentationml.slide+xml"/>
  <Override PartName="/ppt/slides/slide250.xml" ContentType="application/vnd.openxmlformats-officedocument.presentationml.slide+xml"/>
  <Override PartName="/ppt/slides/slide249.xml" ContentType="application/vnd.openxmlformats-officedocument.presentationml.slide+xml"/>
  <Override PartName="/ppt/slides/slide83.xml" ContentType="application/vnd.openxmlformats-officedocument.presentationml.slide+xml"/>
  <Override PartName="/ppt/slides/slide248.xml" ContentType="application/vnd.openxmlformats-officedocument.presentationml.slide+xml"/>
  <Override PartName="/ppt/slides/slide82.xml" ContentType="application/vnd.openxmlformats-officedocument.presentationml.slide+xml"/>
  <Override PartName="/ppt/slides/slide247.xml" ContentType="application/vnd.openxmlformats-officedocument.presentationml.slide+xml"/>
  <Override PartName="/ppt/slides/slide81.xml" ContentType="application/vnd.openxmlformats-officedocument.presentationml.slide+xml"/>
  <Override PartName="/ppt/slides/slide246.xml" ContentType="application/vnd.openxmlformats-officedocument.presentationml.slide+xml"/>
  <Override PartName="/ppt/slides/slide80.xml" ContentType="application/vnd.openxmlformats-officedocument.presentationml.slide+xml"/>
  <Override PartName="/ppt/slides/slide239.xml" ContentType="application/vnd.openxmlformats-officedocument.presentationml.slide+xml"/>
  <Override PartName="/ppt/slides/slide73.xml" ContentType="application/vnd.openxmlformats-officedocument.presentationml.slide+xml"/>
  <Override PartName="/ppt/slides/slide238.xml" ContentType="application/vnd.openxmlformats-officedocument.presentationml.slide+xml"/>
  <Override PartName="/ppt/slides/slide72.xml" ContentType="application/vnd.openxmlformats-officedocument.presentationml.slide+xml"/>
  <Override PartName="/ppt/slides/slide237.xml" ContentType="application/vnd.openxmlformats-officedocument.presentationml.slide+xml"/>
  <Override PartName="/ppt/slides/slide199.xml" ContentType="application/vnd.openxmlformats-officedocument.presentationml.slide+xml"/>
  <Override PartName="/ppt/slides/slide71.xml" ContentType="application/vnd.openxmlformats-officedocument.presentationml.slide+xml"/>
  <Override PartName="/ppt/slides/slide236.xml" ContentType="application/vnd.openxmlformats-officedocument.presentationml.slide+xml"/>
  <Override PartName="/ppt/slides/slide198.xml" ContentType="application/vnd.openxmlformats-officedocument.presentationml.slide+xml"/>
  <Override PartName="/ppt/slides/slide70.xml" ContentType="application/vnd.openxmlformats-officedocument.presentationml.slide+xml"/>
  <Override PartName="/ppt/slides/slide235.xml" ContentType="application/vnd.openxmlformats-officedocument.presentationml.slide+xml"/>
  <Override PartName="/ppt/slides/slide197.xml" ContentType="application/vnd.openxmlformats-officedocument.presentationml.slide+xml"/>
  <Override PartName="/ppt/slides/slide234.xml" ContentType="application/vnd.openxmlformats-officedocument.presentationml.slide+xml"/>
  <Override PartName="/ppt/slides/slide196.xml" ContentType="application/vnd.openxmlformats-officedocument.presentationml.slide+xml"/>
  <Override PartName="/ppt/slides/slide233.xml" ContentType="application/vnd.openxmlformats-officedocument.presentationml.slide+xml"/>
  <Override PartName="/ppt/slides/slide195.xml" ContentType="application/vnd.openxmlformats-officedocument.presentationml.slide+xml"/>
  <Override PartName="/ppt/slides/slide232.xml" ContentType="application/vnd.openxmlformats-officedocument.presentationml.slide+xml"/>
  <Override PartName="/ppt/slides/slide194.xml" ContentType="application/vnd.openxmlformats-officedocument.presentationml.slide+xml"/>
  <Override PartName="/ppt/slides/slide231.xml" ContentType="application/vnd.openxmlformats-officedocument.presentationml.slide+xml"/>
  <Override PartName="/ppt/slides/slide193.xml" ContentType="application/vnd.openxmlformats-officedocument.presentationml.slide+xml"/>
  <Override PartName="/ppt/slides/slide230.xml" ContentType="application/vnd.openxmlformats-officedocument.presentationml.slide+xml"/>
  <Override PartName="/ppt/slides/slide192.xml" ContentType="application/vnd.openxmlformats-officedocument.presentationml.slide+xml"/>
  <Override PartName="/ppt/slides/slide229.xml" ContentType="application/vnd.openxmlformats-officedocument.presentationml.slide+xml"/>
  <Override PartName="/ppt/slides/slide63.xml" ContentType="application/vnd.openxmlformats-officedocument.presentationml.slide+xml"/>
  <Override PartName="/ppt/slides/slide228.xml" ContentType="application/vnd.openxmlformats-officedocument.presentationml.slide+xml"/>
  <Override PartName="/ppt/slides/slide62.xml" ContentType="application/vnd.openxmlformats-officedocument.presentationml.slide+xml"/>
  <Override PartName="/ppt/slides/slide227.xml" ContentType="application/vnd.openxmlformats-officedocument.presentationml.slide+xml"/>
  <Override PartName="/ppt/slides/slide189.xml" ContentType="application/vnd.openxmlformats-officedocument.presentationml.slide+xml"/>
  <Override PartName="/ppt/slides/slide61.xml" ContentType="application/vnd.openxmlformats-officedocument.presentationml.slide+xml"/>
  <Override PartName="/ppt/slides/slide226.xml" ContentType="application/vnd.openxmlformats-officedocument.presentationml.slide+xml"/>
  <Override PartName="/ppt/slides/slide188.xml" ContentType="application/vnd.openxmlformats-officedocument.presentationml.slide+xml"/>
  <Override PartName="/ppt/slides/slide60.xml" ContentType="application/vnd.openxmlformats-officedocument.presentationml.slide+xml"/>
  <Override PartName="/ppt/slides/slide225.xml" ContentType="application/vnd.openxmlformats-officedocument.presentationml.slide+xml"/>
  <Override PartName="/ppt/slides/slide187.xml" ContentType="application/vnd.openxmlformats-officedocument.presentationml.slide+xml"/>
  <Override PartName="/ppt/slides/slide224.xml" ContentType="application/vnd.openxmlformats-officedocument.presentationml.slide+xml"/>
  <Override PartName="/ppt/slides/slide186.xml" ContentType="application/vnd.openxmlformats-officedocument.presentationml.slide+xml"/>
  <Override PartName="/ppt/slides/slide223.xml" ContentType="application/vnd.openxmlformats-officedocument.presentationml.slide+xml"/>
  <Override PartName="/ppt/slides/slide185.xml" ContentType="application/vnd.openxmlformats-officedocument.presentationml.slide+xml"/>
  <Override PartName="/ppt/slides/slide222.xml" ContentType="application/vnd.openxmlformats-officedocument.presentationml.slide+xml"/>
  <Override PartName="/ppt/slides/slide184.xml" ContentType="application/vnd.openxmlformats-officedocument.presentationml.slide+xml"/>
  <Override PartName="/ppt/slides/slide221.xml" ContentType="application/vnd.openxmlformats-officedocument.presentationml.slide+xml"/>
  <Override PartName="/ppt/slides/slide183.xml" ContentType="application/vnd.openxmlformats-officedocument.presentationml.slide+xml"/>
  <Override PartName="/ppt/slides/slide220.xml" ContentType="application/vnd.openxmlformats-officedocument.presentationml.slide+xml"/>
  <Override PartName="/ppt/slides/slide182.xml" ContentType="application/vnd.openxmlformats-officedocument.presentationml.slide+xml"/>
  <Override PartName="/ppt/slides/slide219.xml" ContentType="application/vnd.openxmlformats-officedocument.presentationml.slide+xml"/>
  <Override PartName="/ppt/slides/slide53.xml" ContentType="application/vnd.openxmlformats-officedocument.presentationml.slide+xml"/>
  <Override PartName="/ppt/slides/slide218.xml" ContentType="application/vnd.openxmlformats-officedocument.presentationml.slide+xml"/>
  <Override PartName="/ppt/slides/slide52.xml" ContentType="application/vnd.openxmlformats-officedocument.presentationml.slide+xml"/>
  <Override PartName="/ppt/slides/slide217.xml" ContentType="application/vnd.openxmlformats-officedocument.presentationml.slide+xml"/>
  <Override PartName="/ppt/slides/slide179.xml" ContentType="application/vnd.openxmlformats-officedocument.presentationml.slide+xml"/>
  <Override PartName="/ppt/slides/slide51.xml" ContentType="application/vnd.openxmlformats-officedocument.presentationml.slide+xml"/>
  <Override PartName="/ppt/slides/slide216.xml" ContentType="application/vnd.openxmlformats-officedocument.presentationml.slide+xml"/>
  <Override PartName="/ppt/slides/slide178.xml" ContentType="application/vnd.openxmlformats-officedocument.presentationml.slide+xml"/>
  <Override PartName="/ppt/slides/slide50.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161.xml" ContentType="application/vnd.openxmlformats-officedocument.presentationml.slide+xml"/>
  <Override PartName="/ppt/slides/slide327.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313.xml" ContentType="application/vnd.openxmlformats-officedocument.presentationml.slide+xml"/>
  <Override PartName="/ppt/slides/slide258.xml" ContentType="application/vnd.openxmlformats-officedocument.presentationml.slide+xml"/>
  <Override PartName="/ppt/slides/slide92.xml" ContentType="application/vnd.openxmlformats-officedocument.presentationml.slide+xml"/>
  <Override PartName="/ppt/slides/slide24.xml" ContentType="application/vnd.openxmlformats-officedocument.presentationml.slide+xml"/>
  <Override PartName="/ppt/slides/slide66.xml" ContentType="application/vnd.openxmlformats-officedocument.presentationml.slide+xml"/>
  <Override PartName="/ppt/slides/slide100.xml" ContentType="application/vnd.openxmlformats-officedocument.presentationml.slide+xml"/>
  <Override PartName="/ppt/slides/slide107.xml" ContentType="application/vnd.openxmlformats-officedocument.presentationml.slide+xml"/>
  <Override PartName="/ppt/slides/slide79.xml" ContentType="application/vnd.openxmlformats-officedocument.presentationml.slide+xml"/>
  <Override PartName="/ppt/slides/slide77.xml" ContentType="application/vnd.openxmlformats-officedocument.presentationml.slide+xml"/>
  <Override PartName="/ppt/slides/slide105.xml" ContentType="application/vnd.openxmlformats-officedocument.presentationml.slide+xml"/>
  <Override PartName="/ppt/slides/slide87.xml" ContentType="application/vnd.openxmlformats-officedocument.presentationml.slide+xml"/>
  <Override PartName="/ppt/slides/slide115.xml" ContentType="application/vnd.openxmlformats-officedocument.presentationml.slide+xml"/>
  <Override PartName="/ppt/slides/slide19.xml" ContentType="application/vnd.openxmlformats-officedocument.presentationml.slide+xml"/>
  <Override PartName="/ppt/slides/slide88.xml" ContentType="application/vnd.openxmlformats-officedocument.presentationml.slide+xml"/>
  <Override PartName="/ppt/slides/slide116.xml" ContentType="application/vnd.openxmlformats-officedocument.presentationml.slide+xml"/>
  <Override PartName="/ppt/slides/slide89.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25.xml" ContentType="application/vnd.openxmlformats-officedocument.presentationml.slide+xml"/>
  <Override PartName="/ppt/slides/slide98.xml" ContentType="application/vnd.openxmlformats-officedocument.presentationml.slide+xml"/>
  <Override PartName="/ppt/slides/slide126.xml" ContentType="application/vnd.openxmlformats-officedocument.presentationml.slide+xml"/>
  <Override PartName="/ppt/slides/slide99.xml" ContentType="application/vnd.openxmlformats-officedocument.presentationml.slide+xml"/>
  <Override PartName="/ppt/slides/slide127.xml" ContentType="application/vnd.openxmlformats-officedocument.presentationml.slide+xml"/>
  <Override PartName="/ppt/slides/slide160.xml" ContentType="application/vnd.openxmlformats-officedocument.presentationml.slide+xml"/>
  <Override PartName="/ppt/slides/slide326.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290.xml" ContentType="application/vnd.openxmlformats-officedocument.presentationml.slide+xml"/>
  <Override PartName="/ppt/slides/slide297.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260.xml" ContentType="application/vnd.openxmlformats-officedocument.presentationml.slide+xml"/>
  <Override PartName="/ppt/slides/slide298.xml" ContentType="application/vnd.openxmlformats-officedocument.presentationml.slide+xml"/>
  <Override PartName="/ppt/slides/slide314.xml" ContentType="application/vnd.openxmlformats-officedocument.presentationml.slide+xml"/>
  <Override PartName="/ppt/slides/slide259.xml" ContentType="application/vnd.openxmlformats-officedocument.presentationml.slide+xml"/>
  <Override PartName="/ppt/slides/slide93.xml" ContentType="application/vnd.openxmlformats-officedocument.presentationml.slide+xml"/>
  <Override PartName="/ppt/slides/slide121.xml" ContentType="application/vnd.openxmlformats-officedocument.presentationml.slide+xml"/>
  <Override PartName="/ppt/slides/slide25.xml" ContentType="application/vnd.openxmlformats-officedocument.presentationml.slide+xml"/>
  <Override PartName="/ppt/slides/slide261.xml" ContentType="application/vnd.openxmlformats-officedocument.presentationml.slide+xml"/>
  <Override PartName="/ppt/slides/slide291.xml" ContentType="application/vnd.openxmlformats-officedocument.presentationml.slide+xml"/>
  <Override PartName="/ppt/slides/slide101.xml" ContentType="application/vnd.openxmlformats-officedocument.presentationml.slide+xml"/>
  <Override PartName="/ppt/slides/slide300.xml" ContentType="application/vnd.openxmlformats-officedocument.presentationml.slide+xml"/>
  <Override PartName="/ppt/slides/slide26.xml" ContentType="application/vnd.openxmlformats-officedocument.presentationml.slide+xml"/>
  <Override PartName="/ppt/slides/slide94.xml" ContentType="application/vnd.openxmlformats-officedocument.presentationml.slide+xml"/>
  <Override PartName="/ppt/slides/slide190.xml" ContentType="application/vnd.openxmlformats-officedocument.presentationml.slide+xml"/>
  <Override PartName="/ppt/slides/slide315.xml" ContentType="application/vnd.openxmlformats-officedocument.presentationml.slide+xml"/>
  <Override PartName="/ppt/slides/slide122.xml" ContentType="application/vnd.openxmlformats-officedocument.presentationml.slide+xml"/>
  <Override PartName="/ppt/slides/slide284.xml" ContentType="application/vnd.openxmlformats-officedocument.presentationml.slide+xml"/>
  <Override PartName="/ppt/slides/slide292.xml" ContentType="application/vnd.openxmlformats-officedocument.presentationml.slide+xml"/>
  <Override PartName="/ppt/slides/slide102.xml" ContentType="application/vnd.openxmlformats-officedocument.presentationml.slide+xml"/>
  <Override PartName="/ppt/slides/slide170.xml" ContentType="application/vnd.openxmlformats-officedocument.presentationml.slide+xml"/>
  <Override PartName="/ppt/slides/slide74.xml" ContentType="application/vnd.openxmlformats-officedocument.presentationml.slide+xml"/>
  <Override PartName="/ppt/slides/slide301.xml" ContentType="application/vnd.openxmlformats-officedocument.presentationml.slide+xml"/>
  <Override PartName="/ppt/slides/slide12.xml" ContentType="application/vnd.openxmlformats-officedocument.presentationml.slide+xml"/>
  <Override PartName="/ppt/slides/slide27.xml" ContentType="application/vnd.openxmlformats-officedocument.presentationml.slide+xml"/>
  <Override PartName="/ppt/slides/slide95.xml" ContentType="application/vnd.openxmlformats-officedocument.presentationml.slide+xml"/>
  <Override PartName="/ppt/slides/slide191.xml" ContentType="application/vnd.openxmlformats-officedocument.presentationml.slide+xml"/>
  <Override PartName="/ppt/slides/slide123.xml" ContentType="application/vnd.openxmlformats-officedocument.presentationml.slide+xml"/>
  <Override PartName="/ppt/slides/slide285.xml" ContentType="application/vnd.openxmlformats-officedocument.presentationml.slide+xml"/>
  <Override PartName="/ppt/slides/slide293.xml" ContentType="application/vnd.openxmlformats-officedocument.presentationml.slide+xml"/>
  <Override PartName="/ppt/slides/slide103.xml" ContentType="application/vnd.openxmlformats-officedocument.presentationml.slide+xml"/>
  <Override PartName="/ppt/slides/slide171.xml" ContentType="application/vnd.openxmlformats-officedocument.presentationml.slide+xml"/>
  <Override PartName="/ppt/slides/slide75.xml" ContentType="application/vnd.openxmlformats-officedocument.presentationml.slide+xml"/>
  <Override PartName="/ppt/slides/slide302.xml" ContentType="application/vnd.openxmlformats-officedocument.presentationml.slide+xml"/>
  <Override PartName="/ppt/slides/slide13.xml" ContentType="application/vnd.openxmlformats-officedocument.presentationml.slide+xml"/>
  <Override PartName="/ppt/slides/slide28.xml" ContentType="application/vnd.openxmlformats-officedocument.presentationml.slide+xml"/>
  <Override PartName="/ppt/slides/slide96.xml" ContentType="application/vnd.openxmlformats-officedocument.presentationml.slide+xml"/>
  <Override PartName="/ppt/slides/slide124.xml" ContentType="application/vnd.openxmlformats-officedocument.presentationml.slide+xml"/>
  <Override PartName="/ppt/slides/slide286.xml" ContentType="application/vnd.openxmlformats-officedocument.presentationml.slide+xml"/>
  <Override PartName="/ppt/slides/slide294.xml" ContentType="application/vnd.openxmlformats-officedocument.presentationml.slide+xml"/>
  <Override PartName="/ppt/slides/slide310.xml" ContentType="application/vnd.openxmlformats-officedocument.presentationml.slide+xml"/>
  <Override PartName="/ppt/slides/slide104.xml" ContentType="application/vnd.openxmlformats-officedocument.presentationml.slide+xml"/>
  <Override PartName="/ppt/slides/slide76.xml" ContentType="application/vnd.openxmlformats-officedocument.presentationml.slide+xml"/>
  <Override PartName="/ppt/slides/slide303.xml" ContentType="application/vnd.openxmlformats-officedocument.presentationml.slide+xml"/>
  <Override PartName="/ppt/slides/slide110.xml" ContentType="application/vnd.openxmlformats-officedocument.presentationml.slide+xml"/>
  <Override PartName="/ppt/slides/slide14.xml" ContentType="application/vnd.openxmlformats-officedocument.presentationml.slide+xml"/>
  <Override PartName="/ppt/slides/slide287.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22.xml" ContentType="application/vnd.openxmlformats-officedocument.presentationml.slide+xml"/>
  <Override PartName="/ppt/slides/slide304.xml" ContentType="application/vnd.openxmlformats-officedocument.presentationml.slide+xml"/>
  <Override PartName="/ppt/slides/slide111.xml" ContentType="application/vnd.openxmlformats-officedocument.presentationml.slide+xml"/>
  <Override PartName="/ppt/slides/slide15.xml" ContentType="application/vnd.openxmlformats-officedocument.presentationml.slide+xml"/>
  <Override PartName="/ppt/slides/slide288.xml" ContentType="application/vnd.openxmlformats-officedocument.presentationml.slide+xml"/>
  <Override PartName="/ppt/slides/slide296.xml" ContentType="application/vnd.openxmlformats-officedocument.presentationml.slide+xml"/>
  <Override PartName="/ppt/slides/slide113.xml" ContentType="application/vnd.openxmlformats-officedocument.presentationml.slide+xml"/>
  <Override PartName="/ppt/slides/slide181.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312.xml" ContentType="application/vnd.openxmlformats-officedocument.presentationml.slide+xml"/>
  <Override PartName="/ppt/slides/slide23.xml" ContentType="application/vnd.openxmlformats-officedocument.presentationml.slide+xml"/>
  <Override PartName="/ppt/slides/slide106.xml" ContentType="application/vnd.openxmlformats-officedocument.presentationml.slide+xml"/>
  <Override PartName="/ppt/slides/slide78.xml" ContentType="application/vnd.openxmlformats-officedocument.presentationml.slide+xml"/>
  <Override PartName="/ppt/slides/slide305.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16.xml" ContentType="application/vnd.openxmlformats-officedocument.presentationml.slide+xml"/>
  <Override PartName="/ppt/slides/slide180.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32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272.xml" ContentType="application/vnd.openxmlformats-officedocument.presentationml.slide+xml"/>
  <Override PartName="/ppt/slides/slide324.xml" ContentType="application/vnd.openxmlformats-officedocument.presentationml.slide+xml"/>
  <Override PartName="/ppt/slides/slide35.xml" ContentType="application/vnd.openxmlformats-officedocument.presentationml.slide+xml"/>
  <Override PartName="/ppt/slides/slide131.xml" ContentType="application/vnd.openxmlformats-officedocument.presentationml.slide+xml"/>
  <Override PartName="/ppt/slides/slide271.xml" ContentType="application/vnd.openxmlformats-officedocument.presentationml.slide+xml"/>
  <Override PartName="/ppt/slides/slide323.xml" ContentType="application/vnd.openxmlformats-officedocument.presentationml.slide+xml"/>
  <Override PartName="/ppt/slides/slide34.xml" ContentType="application/vnd.openxmlformats-officedocument.presentationml.slide+xml"/>
  <Override PartName="/ppt/slides/slide130.xml" ContentType="application/vnd.openxmlformats-officedocument.presentationml.slide+xml"/>
  <Override PartName="/ppt/slides/slide270.xml" ContentType="application/vnd.openxmlformats-officedocument.presentationml.slide+xml"/>
  <Override PartName="/ppt/slides/slide322.xml" ContentType="application/vnd.openxmlformats-officedocument.presentationml.slide+xml"/>
  <Override PartName="/ppt/slides/slide33.xml" ContentType="application/vnd.openxmlformats-officedocument.presentationml.slide+xml"/>
  <Override PartName="/ppt/slides/slide299.xml" ContentType="application/vnd.openxmlformats-officedocument.presentationml.slide+xml"/>
  <Override PartName="/ppt/slides/slide262.xml" ContentType="application/vnd.openxmlformats-officedocument.presentationml.slide+xml"/>
  <Override PartName="/ppt/slides/slide69.xml" ContentType="application/vnd.openxmlformats-officedocument.presentationml.slide+xml"/>
  <Override PartName="/ppt/slides/slide203.xml" ContentType="application/vnd.openxmlformats-officedocument.presentationml.slide+xml"/>
  <Override PartName="/ppt/slides/slide165.xml" ContentType="application/vnd.openxmlformats-officedocument.presentationml.slide+xml"/>
  <Override PartName="/ppt/slides/slide321.xml" ContentType="application/vnd.openxmlformats-officedocument.presentationml.slide+xml"/>
  <Override PartName="/ppt/slides/slide32.xml" ContentType="application/vnd.openxmlformats-officedocument.presentationml.slide+xml"/>
  <Override PartName="/ppt/slides/slide68.xml" ContentType="application/vnd.openxmlformats-officedocument.presentationml.slide+xml"/>
  <Override PartName="/ppt/slides/slide202.xml" ContentType="application/vnd.openxmlformats-officedocument.presentationml.slide+xml"/>
  <Override PartName="/ppt/slides/slide164.xml" ContentType="application/vnd.openxmlformats-officedocument.presentationml.slide+xml"/>
  <Override PartName="/ppt/slides/slide320.xml" ContentType="application/vnd.openxmlformats-officedocument.presentationml.slide+xml"/>
  <Override PartName="/ppt/slides/slide283.xml" ContentType="application/vnd.openxmlformats-officedocument.presentationml.slide+xml"/>
  <Override PartName="/ppt/slides/slide282.xml" ContentType="application/vnd.openxmlformats-officedocument.presentationml.slide+xml"/>
  <Override PartName="/ppt/slides/slide281.xml" ContentType="application/vnd.openxmlformats-officedocument.presentationml.slide+xml"/>
  <Override PartName="/ppt/slides/slide175.xml" ContentType="application/vnd.openxmlformats-officedocument.presentationml.slide+xml"/>
  <Override PartName="/ppt/slides/slide213.xml" ContentType="application/vnd.openxmlformats-officedocument.presentationml.slide+xml"/>
  <Override PartName="/ppt/slides/slide280.xml" ContentType="application/vnd.openxmlformats-officedocument.presentationml.slide+xml"/>
  <Override PartName="/ppt/slides/slide174.xml" ContentType="application/vnd.openxmlformats-officedocument.presentationml.slide+xml"/>
  <Override PartName="/ppt/slides/slide212.xml" ContentType="application/vnd.openxmlformats-officedocument.presentationml.slide+xml"/>
  <Override PartName="/ppt/slides/slide279.xml" ContentType="application/vnd.openxmlformats-officedocument.presentationml.slide+xml"/>
  <Override PartName="/ppt/slides/slide278.xml" ContentType="application/vnd.openxmlformats-officedocument.presentationml.slide+xml"/>
  <Override PartName="/ppt/slides/slide277.xml" ContentType="application/vnd.openxmlformats-officedocument.presentationml.slide+xml"/>
  <Override PartName="/ppt/slides/slide276.xml" ContentType="application/vnd.openxmlformats-officedocument.presentationml.slide+xml"/>
  <Override PartName="/ppt/slides/slide275.xml" ContentType="application/vnd.openxmlformats-officedocument.presentationml.slide+xml"/>
  <Override PartName="/ppt/slides/slide274.xml" ContentType="application/vnd.openxmlformats-officedocument.presentationml.slide+xml"/>
  <Override PartName="/ppt/slides/slide273.xml" ContentType="application/vnd.openxmlformats-officedocument.presentationml.slide+xml"/>
  <Override PartName="/ppt/slides/slide269.xml" ContentType="application/vnd.openxmlformats-officedocument.presentationml.slide+xml"/>
  <Override PartName="/ppt/slides/slide268.xml" ContentType="application/vnd.openxmlformats-officedocument.presentationml.slide+xml"/>
  <Override PartName="/ppt/slides/slide267.xml" ContentType="application/vnd.openxmlformats-officedocument.presentationml.slide+xml"/>
  <Override PartName="/ppt/slides/slide266.xml" ContentType="application/vnd.openxmlformats-officedocument.presentationml.slide+xml"/>
  <Override PartName="/ppt/slides/slide265.xml" ContentType="application/vnd.openxmlformats-officedocument.presentationml.slide+xml"/>
  <Override PartName="/ppt/slides/slide264.xml" ContentType="application/vnd.openxmlformats-officedocument.presentationml.slide+xml"/>
  <Override PartName="/ppt/slides/slide263.xml" ContentType="application/vnd.openxmlformats-officedocument.presentationml.slide+xml"/>
  <Override PartName="/ppt/slides/slide59.xml" ContentType="application/vnd.openxmlformats-officedocument.presentationml.slide+xml"/>
  <Override PartName="/ppt/slides/slide155.xml" ContentType="application/vnd.openxmlformats-officedocument.presentationml.slide+xml"/>
  <Override PartName="/ppt/slides/slide58.xml" ContentType="application/vnd.openxmlformats-officedocument.presentationml.slide+xml"/>
  <Override PartName="/ppt/slides/slide154.xml" ContentType="application/vnd.openxmlformats-officedocument.presentationml.slide+xml"/>
  <Override PartName="/ppt/slides/slide119.xml" ContentType="application/vnd.openxmlformats-officedocument.presentationml.slide+xml"/>
  <Override PartName="/ppt/slides/slide57.xml" ContentType="application/vnd.openxmlformats-officedocument.presentationml.slide+xml"/>
  <Override PartName="/ppt/slides/slide319.xml" ContentType="application/vnd.openxmlformats-officedocument.presentationml.slide+xml"/>
  <Override PartName="/ppt/slides/slide153.xml" ContentType="application/vnd.openxmlformats-officedocument.presentationml.slide+xml"/>
  <Override PartName="/ppt/slides/slide1.xml" ContentType="application/vnd.openxmlformats-officedocument.presentationml.slide+xml"/>
  <Override PartName="/ppt/slides/slide205.xml" ContentType="application/vnd.openxmlformats-officedocument.presentationml.slide+xml"/>
  <Override PartName="/ppt/slides/slide167.xml" ContentType="application/vnd.openxmlformats-officedocument.presentationml.slide+xml"/>
  <Override PartName="/ppt/slides/slide108.xml" ContentType="application/vnd.openxmlformats-officedocument.presentationml.slide+xml"/>
  <Override PartName="/ppt/slides/slide214.xml" ContentType="application/vnd.openxmlformats-officedocument.presentationml.slide+xml"/>
  <Override PartName="/ppt/slides/slide176.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243.xml" ContentType="application/vnd.openxmlformats-officedocument.presentationml.slide+xml"/>
  <Override PartName="/ppt/slides/slide109.xml" ContentType="application/vnd.openxmlformats-officedocument.presentationml.slide+xml"/>
  <Override PartName="/ppt/slides/slide215.xml" ContentType="application/vnd.openxmlformats-officedocument.presentationml.slide+xml"/>
  <Override PartName="/ppt/slides/slide177.xml" ContentType="application/vnd.openxmlformats-officedocument.presentationml.slide+xml"/>
  <Override PartName="/ppt/slides/slide3.xml" ContentType="application/vnd.openxmlformats-officedocument.presentationml.slide+xml"/>
  <Override PartName="/ppt/slides/slide41.xml" ContentType="application/vnd.openxmlformats-officedocument.presentationml.slide+xml"/>
  <Override PartName="/ppt/slides/slide207.xml" ContentType="application/vnd.openxmlformats-officedocument.presentationml.slide+xml"/>
  <Override PartName="/ppt/slides/slide169.xml" ContentType="application/vnd.openxmlformats-officedocument.presentationml.slide+xml"/>
  <Override PartName="/ppt/slides/slide47.xml" ContentType="application/vnd.openxmlformats-officedocument.presentationml.slide+xml"/>
  <Override PartName="/ppt/slides/slide309.xml" ContentType="application/vnd.openxmlformats-officedocument.presentationml.slide+xml"/>
  <Override PartName="/ppt/slides/slide143.xml" ContentType="application/vnd.openxmlformats-officedocument.presentationml.slide+xml"/>
  <Override PartName="/ppt/slides/slide8.xml" ContentType="application/vnd.openxmlformats-officedocument.presentationml.slide+xml"/>
  <Override PartName="/ppt/slides/slide244.xml" ContentType="application/vnd.openxmlformats-officedocument.presentationml.slide+xml"/>
  <Override PartName="/ppt/slides/slide4.xml" ContentType="application/vnd.openxmlformats-officedocument.presentationml.slide+xml"/>
  <Override PartName="/ppt/slides/slide240.xml" ContentType="application/vnd.openxmlformats-officedocument.presentationml.slide+xml"/>
  <Override PartName="/ppt/slides/slide48.xml" ContentType="application/vnd.openxmlformats-officedocument.presentationml.slide+xml"/>
  <Override PartName="/ppt/slides/slide144.xml" ContentType="application/vnd.openxmlformats-officedocument.presentationml.slide+xml"/>
  <Override PartName="/ppt/slides/slide9.xml" ContentType="application/vnd.openxmlformats-officedocument.presentationml.slide+xml"/>
  <Override PartName="/ppt/slides/slide245.xml" ContentType="application/vnd.openxmlformats-officedocument.presentationml.slide+xml"/>
  <Override PartName="/ppt/slides/slide44.xml" ContentType="application/vnd.openxmlformats-officedocument.presentationml.slide+xml"/>
  <Override PartName="/ppt/slides/slide306.xml" ContentType="application/vnd.openxmlformats-officedocument.presentationml.slide+xml"/>
  <Override PartName="/ppt/slides/slide140.xml" ContentType="application/vnd.openxmlformats-officedocument.presentationml.slide+xml"/>
  <Override PartName="/ppt/slides/slide5.xml" ContentType="application/vnd.openxmlformats-officedocument.presentationml.slide+xml"/>
  <Override PartName="/ppt/slides/slide241.xml" ContentType="application/vnd.openxmlformats-officedocument.presentationml.slide+xml"/>
  <Override PartName="/ppt/slides/slide49.xml" ContentType="application/vnd.openxmlformats-officedocument.presentationml.slide+xml"/>
  <Override PartName="/ppt/slides/slide145.xml" ContentType="application/vnd.openxmlformats-officedocument.presentationml.slide+xml"/>
  <Override PartName="/ppt/slides/slide6.xml" ContentType="application/vnd.openxmlformats-officedocument.presentationml.slide+xml"/>
  <Override PartName="/ppt/slides/slide242.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45.xml" ContentType="application/vnd.openxmlformats-officedocument.presentationml.slide+xml"/>
  <Override PartName="/ppt/slides/slide307.xml" ContentType="application/vnd.openxmlformats-officedocument.presentationml.slide+xml"/>
  <Override PartName="/ppt/slides/slide141.xml" ContentType="application/vnd.openxmlformats-officedocument.presentationml.slide+xml"/>
  <Override PartName="/ppt/slides/slide46.xml" ContentType="application/vnd.openxmlformats-officedocument.presentationml.slide+xml"/>
  <Override PartName="/ppt/slides/slide308.xml" ContentType="application/vnd.openxmlformats-officedocument.presentationml.slide+xml"/>
  <Override PartName="/ppt/slides/slide142.xml" ContentType="application/vnd.openxmlformats-officedocument.presentationml.slide+xml"/>
  <Override PartName="/ppt/slides/slide54.xml" ContentType="application/vnd.openxmlformats-officedocument.presentationml.slide+xml"/>
  <Override PartName="/ppt/slides/slide316.xml" ContentType="application/vnd.openxmlformats-officedocument.presentationml.slide+xml"/>
  <Override PartName="/ppt/slides/slide150.xml" ContentType="application/vnd.openxmlformats-officedocument.presentationml.slide+xml"/>
  <Override PartName="/ppt/slides/slide55.xml" ContentType="application/vnd.openxmlformats-officedocument.presentationml.slide+xml"/>
  <Override PartName="/ppt/slides/slide317.xml" ContentType="application/vnd.openxmlformats-officedocument.presentationml.slide+xml"/>
  <Override PartName="/ppt/slides/slide151.xml" ContentType="application/vnd.openxmlformats-officedocument.presentationml.slide+xml"/>
  <Override PartName="/ppt/slides/slide56.xml" ContentType="application/vnd.openxmlformats-officedocument.presentationml.slide+xml"/>
  <Override PartName="/ppt/slides/slide318.xml" ContentType="application/vnd.openxmlformats-officedocument.presentationml.slide+xml"/>
  <Override PartName="/ppt/slides/slide152.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0.xml" ContentType="application/vnd.openxmlformats-officedocument.presentationml.slide+xml"/>
  <Override PartName="/ppt/slides/slide138.xml" ContentType="application/vnd.openxmlformats-officedocument.presentationml.slide+xml"/>
  <Override PartName="/ppt/slides/slide11.xml" ContentType="application/vnd.openxmlformats-officedocument.presentationml.slide+xml"/>
  <Override PartName="/ppt/slides/slide139.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20.xml" ContentType="application/vnd.openxmlformats-officedocument.presentationml.slide+xml"/>
  <Override PartName="/ppt/slides/slide148.xml" ContentType="application/vnd.openxmlformats-officedocument.presentationml.slide+xml"/>
  <Override PartName="/ppt/slides/slide21.xml" ContentType="application/vnd.openxmlformats-officedocument.presentationml.slide+xml"/>
  <Override PartName="/ppt/slides/slide149.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30.xml" ContentType="application/vnd.openxmlformats-officedocument.presentationml.slide+xml"/>
  <Override PartName="/ppt/slides/slide158.xml" ContentType="application/vnd.openxmlformats-officedocument.presentationml.slide+xml"/>
  <Override PartName="/ppt/slides/slide31.xml" ContentType="application/vnd.openxmlformats-officedocument.presentationml.slide+xml"/>
  <Override PartName="/ppt/slides/slide159.xml" ContentType="application/vnd.openxmlformats-officedocument.presentationml.slide+xml"/>
  <Override PartName="/ppt/slides/slide162.xml" ContentType="application/vnd.openxmlformats-officedocument.presentationml.slide+xml"/>
  <Override PartName="/ppt/slides/slide328.xml" ContentType="application/vnd.openxmlformats-officedocument.presentationml.slide+xml"/>
  <Override PartName="/ppt/slides/slide200.xml" ContentType="application/vnd.openxmlformats-officedocument.presentationml.slide+xml"/>
  <Override PartName="/ppt/slides/slide163.xml" ContentType="application/vnd.openxmlformats-officedocument.presentationml.slide+xml"/>
  <Override PartName="/ppt/slides/slide329.xml" ContentType="application/vnd.openxmlformats-officedocument.presentationml.slide+xml"/>
  <Override PartName="/ppt/slides/slide201.xml" ContentType="application/vnd.openxmlformats-officedocument.presentationml.slide+xml"/>
  <Override PartName="/ppt/slides/slide204.xml" ContentType="application/vnd.openxmlformats-officedocument.presentationml.slide+xml"/>
  <Override PartName="/ppt/slides/slide166.xml" ContentType="application/vnd.openxmlformats-officedocument.presentationml.slide+xml"/>
  <Override PartName="/ppt/slides/slide206.xml" ContentType="application/vnd.openxmlformats-officedocument.presentationml.slide+xml"/>
  <Override PartName="/ppt/slides/slide168.xml" ContentType="application/vnd.openxmlformats-officedocument.presentationml.slide+xml"/>
  <Override PartName="/ppt/slides/slide40.xml" ContentType="application/vnd.openxmlformats-officedocument.presentationml.slide+xml"/>
  <Override PartName="/ppt/slides/slide208.xml" ContentType="application/vnd.openxmlformats-officedocument.presentationml.slide+xml"/>
  <Override PartName="/ppt/slides/slide42.xml" ContentType="application/vnd.openxmlformats-officedocument.presentationml.slide+xml"/>
  <Override PartName="/ppt/slides/slide209.xml" ContentType="application/vnd.openxmlformats-officedocument.presentationml.slide+xml"/>
  <Override PartName="/ppt/slides/slide43.xml" ContentType="application/vnd.openxmlformats-officedocument.presentationml.slide+xml"/>
  <Override PartName="/ppt/slides/slide172.xml" ContentType="application/vnd.openxmlformats-officedocument.presentationml.slide+xml"/>
  <Override PartName="/ppt/slides/slide210.xml" ContentType="application/vnd.openxmlformats-officedocument.presentationml.slide+xml"/>
  <Override PartName="/ppt/slides/slide173.xml" ContentType="application/vnd.openxmlformats-officedocument.presentationml.slide+xml"/>
  <Override PartName="/ppt/slides/slide2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7" r:id="rId116"/>
    <p:sldId id="358" r:id="rId117"/>
    <p:sldId id="359" r:id="rId118"/>
    <p:sldId id="360" r:id="rId119"/>
    <p:sldId id="361" r:id="rId120"/>
    <p:sldId id="362" r:id="rId121"/>
    <p:sldId id="363" r:id="rId122"/>
    <p:sldId id="364" r:id="rId123"/>
    <p:sldId id="365" r:id="rId124"/>
    <p:sldId id="366" r:id="rId125"/>
    <p:sldId id="367" r:id="rId126"/>
    <p:sldId id="368" r:id="rId127"/>
    <p:sldId id="369" r:id="rId128"/>
    <p:sldId id="370" r:id="rId129"/>
    <p:sldId id="371" r:id="rId130"/>
    <p:sldId id="372" r:id="rId131"/>
    <p:sldId id="373" r:id="rId132"/>
    <p:sldId id="374" r:id="rId133"/>
    <p:sldId id="375" r:id="rId134"/>
    <p:sldId id="376" r:id="rId135"/>
    <p:sldId id="377" r:id="rId136"/>
    <p:sldId id="378" r:id="rId137"/>
    <p:sldId id="379" r:id="rId138"/>
    <p:sldId id="380" r:id="rId139"/>
    <p:sldId id="381" r:id="rId140"/>
    <p:sldId id="382" r:id="rId141"/>
    <p:sldId id="383" r:id="rId142"/>
    <p:sldId id="384" r:id="rId143"/>
    <p:sldId id="385" r:id="rId144"/>
    <p:sldId id="386" r:id="rId145"/>
    <p:sldId id="387" r:id="rId146"/>
    <p:sldId id="388" r:id="rId147"/>
    <p:sldId id="389" r:id="rId148"/>
    <p:sldId id="390" r:id="rId149"/>
    <p:sldId id="391" r:id="rId150"/>
    <p:sldId id="392" r:id="rId151"/>
    <p:sldId id="393" r:id="rId152"/>
    <p:sldId id="394" r:id="rId153"/>
    <p:sldId id="395" r:id="rId154"/>
    <p:sldId id="396" r:id="rId155"/>
    <p:sldId id="397" r:id="rId156"/>
    <p:sldId id="398" r:id="rId157"/>
    <p:sldId id="399" r:id="rId158"/>
    <p:sldId id="400" r:id="rId159"/>
    <p:sldId id="401" r:id="rId160"/>
    <p:sldId id="402" r:id="rId161"/>
    <p:sldId id="403" r:id="rId162"/>
    <p:sldId id="404" r:id="rId163"/>
    <p:sldId id="405" r:id="rId164"/>
    <p:sldId id="406" r:id="rId165"/>
    <p:sldId id="407" r:id="rId166"/>
    <p:sldId id="408" r:id="rId167"/>
    <p:sldId id="409" r:id="rId168"/>
    <p:sldId id="410" r:id="rId169"/>
    <p:sldId id="411" r:id="rId170"/>
    <p:sldId id="412" r:id="rId171"/>
    <p:sldId id="413" r:id="rId172"/>
    <p:sldId id="414" r:id="rId173"/>
    <p:sldId id="415" r:id="rId174"/>
    <p:sldId id="416" r:id="rId175"/>
    <p:sldId id="417" r:id="rId176"/>
    <p:sldId id="418" r:id="rId177"/>
    <p:sldId id="419" r:id="rId178"/>
    <p:sldId id="420" r:id="rId179"/>
    <p:sldId id="421" r:id="rId180"/>
    <p:sldId id="422" r:id="rId181"/>
    <p:sldId id="423" r:id="rId182"/>
    <p:sldId id="424" r:id="rId183"/>
    <p:sldId id="425" r:id="rId184"/>
    <p:sldId id="426" r:id="rId185"/>
    <p:sldId id="427" r:id="rId186"/>
    <p:sldId id="428" r:id="rId187"/>
    <p:sldId id="429" r:id="rId188"/>
    <p:sldId id="430" r:id="rId189"/>
    <p:sldId id="431" r:id="rId190"/>
    <p:sldId id="432" r:id="rId191"/>
    <p:sldId id="433" r:id="rId192"/>
    <p:sldId id="434" r:id="rId193"/>
    <p:sldId id="435" r:id="rId194"/>
    <p:sldId id="436" r:id="rId195"/>
    <p:sldId id="437" r:id="rId196"/>
    <p:sldId id="438" r:id="rId197"/>
    <p:sldId id="439" r:id="rId198"/>
    <p:sldId id="440" r:id="rId199"/>
    <p:sldId id="441" r:id="rId200"/>
    <p:sldId id="442" r:id="rId201"/>
    <p:sldId id="443" r:id="rId202"/>
    <p:sldId id="444" r:id="rId203"/>
    <p:sldId id="445" r:id="rId204"/>
    <p:sldId id="446" r:id="rId205"/>
    <p:sldId id="447" r:id="rId206"/>
    <p:sldId id="448" r:id="rId207"/>
    <p:sldId id="449" r:id="rId208"/>
    <p:sldId id="450" r:id="rId209"/>
    <p:sldId id="451" r:id="rId210"/>
    <p:sldId id="452" r:id="rId211"/>
    <p:sldId id="453" r:id="rId212"/>
    <p:sldId id="454" r:id="rId213"/>
    <p:sldId id="455" r:id="rId214"/>
    <p:sldId id="456" r:id="rId215"/>
    <p:sldId id="457" r:id="rId216"/>
    <p:sldId id="458" r:id="rId217"/>
    <p:sldId id="459" r:id="rId218"/>
    <p:sldId id="460" r:id="rId219"/>
    <p:sldId id="461" r:id="rId220"/>
    <p:sldId id="462" r:id="rId221"/>
    <p:sldId id="463" r:id="rId222"/>
    <p:sldId id="464" r:id="rId223"/>
    <p:sldId id="465" r:id="rId224"/>
    <p:sldId id="466" r:id="rId225"/>
    <p:sldId id="467" r:id="rId226"/>
    <p:sldId id="468" r:id="rId227"/>
    <p:sldId id="469" r:id="rId228"/>
    <p:sldId id="470" r:id="rId229"/>
    <p:sldId id="471" r:id="rId230"/>
    <p:sldId id="472" r:id="rId231"/>
    <p:sldId id="473" r:id="rId232"/>
    <p:sldId id="474" r:id="rId233"/>
    <p:sldId id="475" r:id="rId234"/>
    <p:sldId id="476" r:id="rId235"/>
    <p:sldId id="477" r:id="rId236"/>
    <p:sldId id="478" r:id="rId237"/>
    <p:sldId id="479" r:id="rId238"/>
    <p:sldId id="480" r:id="rId239"/>
    <p:sldId id="481" r:id="rId240"/>
    <p:sldId id="482" r:id="rId241"/>
    <p:sldId id="483" r:id="rId242"/>
    <p:sldId id="484" r:id="rId243"/>
    <p:sldId id="485" r:id="rId244"/>
    <p:sldId id="486" r:id="rId245"/>
    <p:sldId id="487" r:id="rId246"/>
    <p:sldId id="488" r:id="rId247"/>
    <p:sldId id="489" r:id="rId248"/>
    <p:sldId id="490" r:id="rId249"/>
    <p:sldId id="491" r:id="rId250"/>
    <p:sldId id="492" r:id="rId251"/>
    <p:sldId id="493" r:id="rId252"/>
    <p:sldId id="494" r:id="rId253"/>
    <p:sldId id="495" r:id="rId254"/>
    <p:sldId id="496" r:id="rId255"/>
    <p:sldId id="497" r:id="rId256"/>
    <p:sldId id="498" r:id="rId257"/>
    <p:sldId id="499" r:id="rId258"/>
    <p:sldId id="500" r:id="rId259"/>
    <p:sldId id="501" r:id="rId260"/>
    <p:sldId id="502" r:id="rId261"/>
    <p:sldId id="503" r:id="rId262"/>
    <p:sldId id="504" r:id="rId263"/>
    <p:sldId id="505" r:id="rId264"/>
    <p:sldId id="506" r:id="rId265"/>
    <p:sldId id="507" r:id="rId266"/>
    <p:sldId id="508" r:id="rId267"/>
    <p:sldId id="509" r:id="rId268"/>
    <p:sldId id="510" r:id="rId269"/>
    <p:sldId id="511" r:id="rId270"/>
    <p:sldId id="512" r:id="rId271"/>
    <p:sldId id="513" r:id="rId272"/>
    <p:sldId id="514" r:id="rId273"/>
    <p:sldId id="515" r:id="rId274"/>
    <p:sldId id="516" r:id="rId275"/>
    <p:sldId id="517" r:id="rId276"/>
    <p:sldId id="518" r:id="rId277"/>
    <p:sldId id="519" r:id="rId278"/>
    <p:sldId id="520" r:id="rId279"/>
    <p:sldId id="521" r:id="rId280"/>
    <p:sldId id="522" r:id="rId281"/>
    <p:sldId id="523" r:id="rId282"/>
    <p:sldId id="524" r:id="rId283"/>
    <p:sldId id="525" r:id="rId284"/>
    <p:sldId id="526" r:id="rId285"/>
    <p:sldId id="527" r:id="rId286"/>
    <p:sldId id="528" r:id="rId287"/>
    <p:sldId id="529" r:id="rId288"/>
    <p:sldId id="530" r:id="rId289"/>
    <p:sldId id="531" r:id="rId290"/>
    <p:sldId id="532" r:id="rId291"/>
    <p:sldId id="533" r:id="rId292"/>
    <p:sldId id="534" r:id="rId293"/>
    <p:sldId id="535" r:id="rId294"/>
    <p:sldId id="536" r:id="rId295"/>
    <p:sldId id="537" r:id="rId296"/>
    <p:sldId id="538" r:id="rId297"/>
    <p:sldId id="539" r:id="rId298"/>
    <p:sldId id="540" r:id="rId299"/>
    <p:sldId id="541" r:id="rId300"/>
    <p:sldId id="542" r:id="rId301"/>
    <p:sldId id="543" r:id="rId302"/>
    <p:sldId id="544" r:id="rId303"/>
    <p:sldId id="545" r:id="rId304"/>
    <p:sldId id="546" r:id="rId305"/>
    <p:sldId id="547" r:id="rId306"/>
    <p:sldId id="548" r:id="rId307"/>
    <p:sldId id="549" r:id="rId308"/>
    <p:sldId id="550" r:id="rId309"/>
    <p:sldId id="551" r:id="rId310"/>
    <p:sldId id="552" r:id="rId311"/>
    <p:sldId id="553" r:id="rId312"/>
    <p:sldId id="554" r:id="rId313"/>
    <p:sldId id="555" r:id="rId314"/>
    <p:sldId id="556" r:id="rId315"/>
    <p:sldId id="557" r:id="rId316"/>
    <p:sldId id="558" r:id="rId317"/>
    <p:sldId id="559" r:id="rId318"/>
    <p:sldId id="560" r:id="rId319"/>
    <p:sldId id="561" r:id="rId320"/>
    <p:sldId id="562" r:id="rId321"/>
    <p:sldId id="563" r:id="rId322"/>
    <p:sldId id="564" r:id="rId323"/>
    <p:sldId id="565" r:id="rId324"/>
    <p:sldId id="566" r:id="rId325"/>
    <p:sldId id="567" r:id="rId326"/>
    <p:sldId id="568" r:id="rId327"/>
    <p:sldId id="569" r:id="rId328"/>
    <p:sldId id="570" r:id="rId329"/>
    <p:sldId id="571" r:id="rId330"/>
    <p:sldId id="572" r:id="rId331"/>
    <p:sldId id="573" r:id="rId332"/>
    <p:sldId id="574" r:id="rId333"/>
    <p:sldId id="575" r:id="rId334"/>
    <p:sldId id="576" r:id="rId335"/>
    <p:sldId id="577" r:id="rId336"/>
    <p:sldId id="578" r:id="rId337"/>
    <p:sldId id="579" r:id="rId338"/>
    <p:sldId id="580" r:id="rId339"/>
    <p:sldId id="581" r:id="rId340"/>
    <p:sldId id="582" r:id="rId341"/>
    <p:sldId id="583" r:id="rId342"/>
    <p:sldId id="584" r:id="rId343"/>
    <p:sldId id="585" r:id="rId344"/>
  </p:sldIdLst>
  <p:sldSz cx="12192000" cy="6858000"/>
  <p:notesSz cx="12192000" cy="6858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notesMaster" Target="notesMasters/notesMaster1.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Relationship Id="rId58" Type="http://schemas.openxmlformats.org/officeDocument/2006/relationships/slide" Target="slides/slide44.xml"/><Relationship Id="rId59" Type="http://schemas.openxmlformats.org/officeDocument/2006/relationships/slide" Target="slides/slide45.xml"/><Relationship Id="rId60" Type="http://schemas.openxmlformats.org/officeDocument/2006/relationships/slide" Target="slides/slide46.xml"/><Relationship Id="rId61" Type="http://schemas.openxmlformats.org/officeDocument/2006/relationships/slide" Target="slides/slide47.xml"/><Relationship Id="rId62" Type="http://schemas.openxmlformats.org/officeDocument/2006/relationships/slide" Target="slides/slide48.xml"/><Relationship Id="rId63" Type="http://schemas.openxmlformats.org/officeDocument/2006/relationships/slide" Target="slides/slide49.xml"/><Relationship Id="rId64" Type="http://schemas.openxmlformats.org/officeDocument/2006/relationships/slide" Target="slides/slide50.xml"/><Relationship Id="rId65" Type="http://schemas.openxmlformats.org/officeDocument/2006/relationships/slide" Target="slides/slide51.xml"/><Relationship Id="rId66" Type="http://schemas.openxmlformats.org/officeDocument/2006/relationships/slide" Target="slides/slide52.xml"/><Relationship Id="rId67" Type="http://schemas.openxmlformats.org/officeDocument/2006/relationships/slide" Target="slides/slide53.xml"/><Relationship Id="rId68" Type="http://schemas.openxmlformats.org/officeDocument/2006/relationships/slide" Target="slides/slide54.xml"/><Relationship Id="rId69" Type="http://schemas.openxmlformats.org/officeDocument/2006/relationships/slide" Target="slides/slide55.xml"/><Relationship Id="rId70" Type="http://schemas.openxmlformats.org/officeDocument/2006/relationships/slide" Target="slides/slide56.xml"/><Relationship Id="rId71" Type="http://schemas.openxmlformats.org/officeDocument/2006/relationships/slide" Target="slides/slide57.xml"/><Relationship Id="rId72" Type="http://schemas.openxmlformats.org/officeDocument/2006/relationships/slide" Target="slides/slide58.xml"/><Relationship Id="rId73" Type="http://schemas.openxmlformats.org/officeDocument/2006/relationships/slide" Target="slides/slide59.xml"/><Relationship Id="rId74" Type="http://schemas.openxmlformats.org/officeDocument/2006/relationships/slide" Target="slides/slide60.xml"/><Relationship Id="rId75" Type="http://schemas.openxmlformats.org/officeDocument/2006/relationships/slide" Target="slides/slide61.xml"/><Relationship Id="rId76" Type="http://schemas.openxmlformats.org/officeDocument/2006/relationships/slide" Target="slides/slide62.xml"/><Relationship Id="rId77" Type="http://schemas.openxmlformats.org/officeDocument/2006/relationships/slide" Target="slides/slide63.xml"/><Relationship Id="rId78" Type="http://schemas.openxmlformats.org/officeDocument/2006/relationships/slide" Target="slides/slide64.xml"/><Relationship Id="rId79" Type="http://schemas.openxmlformats.org/officeDocument/2006/relationships/slide" Target="slides/slide65.xml"/><Relationship Id="rId80" Type="http://schemas.openxmlformats.org/officeDocument/2006/relationships/slide" Target="slides/slide66.xml"/><Relationship Id="rId81" Type="http://schemas.openxmlformats.org/officeDocument/2006/relationships/slide" Target="slides/slide67.xml"/><Relationship Id="rId82" Type="http://schemas.openxmlformats.org/officeDocument/2006/relationships/slide" Target="slides/slide68.xml"/><Relationship Id="rId83" Type="http://schemas.openxmlformats.org/officeDocument/2006/relationships/slide" Target="slides/slide69.xml"/><Relationship Id="rId84" Type="http://schemas.openxmlformats.org/officeDocument/2006/relationships/slide" Target="slides/slide70.xml"/><Relationship Id="rId85" Type="http://schemas.openxmlformats.org/officeDocument/2006/relationships/slide" Target="slides/slide71.xml"/><Relationship Id="rId86" Type="http://schemas.openxmlformats.org/officeDocument/2006/relationships/slide" Target="slides/slide72.xml"/><Relationship Id="rId87" Type="http://schemas.openxmlformats.org/officeDocument/2006/relationships/slide" Target="slides/slide73.xml"/><Relationship Id="rId88" Type="http://schemas.openxmlformats.org/officeDocument/2006/relationships/slide" Target="slides/slide74.xml"/><Relationship Id="rId89" Type="http://schemas.openxmlformats.org/officeDocument/2006/relationships/slide" Target="slides/slide75.xml"/><Relationship Id="rId90" Type="http://schemas.openxmlformats.org/officeDocument/2006/relationships/slide" Target="slides/slide76.xml"/><Relationship Id="rId91" Type="http://schemas.openxmlformats.org/officeDocument/2006/relationships/slide" Target="slides/slide77.xml"/><Relationship Id="rId92" Type="http://schemas.openxmlformats.org/officeDocument/2006/relationships/slide" Target="slides/slide78.xml"/><Relationship Id="rId93" Type="http://schemas.openxmlformats.org/officeDocument/2006/relationships/slide" Target="slides/slide79.xml"/><Relationship Id="rId94" Type="http://schemas.openxmlformats.org/officeDocument/2006/relationships/slide" Target="slides/slide80.xml"/><Relationship Id="rId95" Type="http://schemas.openxmlformats.org/officeDocument/2006/relationships/slide" Target="slides/slide81.xml"/><Relationship Id="rId96" Type="http://schemas.openxmlformats.org/officeDocument/2006/relationships/slide" Target="slides/slide82.xml"/><Relationship Id="rId97" Type="http://schemas.openxmlformats.org/officeDocument/2006/relationships/slide" Target="slides/slide83.xml"/><Relationship Id="rId98" Type="http://schemas.openxmlformats.org/officeDocument/2006/relationships/slide" Target="slides/slide84.xml"/><Relationship Id="rId99" Type="http://schemas.openxmlformats.org/officeDocument/2006/relationships/slide" Target="slides/slide85.xml"/><Relationship Id="rId100" Type="http://schemas.openxmlformats.org/officeDocument/2006/relationships/slide" Target="slides/slide86.xml"/><Relationship Id="rId101" Type="http://schemas.openxmlformats.org/officeDocument/2006/relationships/slide" Target="slides/slide87.xml"/><Relationship Id="rId102" Type="http://schemas.openxmlformats.org/officeDocument/2006/relationships/slide" Target="slides/slide88.xml"/><Relationship Id="rId103" Type="http://schemas.openxmlformats.org/officeDocument/2006/relationships/slide" Target="slides/slide89.xml"/><Relationship Id="rId104" Type="http://schemas.openxmlformats.org/officeDocument/2006/relationships/slide" Target="slides/slide90.xml"/><Relationship Id="rId105" Type="http://schemas.openxmlformats.org/officeDocument/2006/relationships/slide" Target="slides/slide91.xml"/><Relationship Id="rId106" Type="http://schemas.openxmlformats.org/officeDocument/2006/relationships/slide" Target="slides/slide92.xml"/><Relationship Id="rId107" Type="http://schemas.openxmlformats.org/officeDocument/2006/relationships/slide" Target="slides/slide93.xml"/><Relationship Id="rId108" Type="http://schemas.openxmlformats.org/officeDocument/2006/relationships/slide" Target="slides/slide94.xml"/><Relationship Id="rId109" Type="http://schemas.openxmlformats.org/officeDocument/2006/relationships/slide" Target="slides/slide95.xml"/><Relationship Id="rId110" Type="http://schemas.openxmlformats.org/officeDocument/2006/relationships/slide" Target="slides/slide96.xml"/><Relationship Id="rId111" Type="http://schemas.openxmlformats.org/officeDocument/2006/relationships/slide" Target="slides/slide97.xml"/><Relationship Id="rId112" Type="http://schemas.openxmlformats.org/officeDocument/2006/relationships/slide" Target="slides/slide98.xml"/><Relationship Id="rId113" Type="http://schemas.openxmlformats.org/officeDocument/2006/relationships/slide" Target="slides/slide99.xml"/><Relationship Id="rId114" Type="http://schemas.openxmlformats.org/officeDocument/2006/relationships/slide" Target="slides/slide100.xml"/><Relationship Id="rId115" Type="http://schemas.openxmlformats.org/officeDocument/2006/relationships/slide" Target="slides/slide101.xml"/><Relationship Id="rId116" Type="http://schemas.openxmlformats.org/officeDocument/2006/relationships/slide" Target="slides/slide102.xml"/><Relationship Id="rId117" Type="http://schemas.openxmlformats.org/officeDocument/2006/relationships/slide" Target="slides/slide103.xml"/><Relationship Id="rId118" Type="http://schemas.openxmlformats.org/officeDocument/2006/relationships/slide" Target="slides/slide104.xml"/><Relationship Id="rId119" Type="http://schemas.openxmlformats.org/officeDocument/2006/relationships/slide" Target="slides/slide105.xml"/><Relationship Id="rId120" Type="http://schemas.openxmlformats.org/officeDocument/2006/relationships/slide" Target="slides/slide106.xml"/><Relationship Id="rId121" Type="http://schemas.openxmlformats.org/officeDocument/2006/relationships/slide" Target="slides/slide107.xml"/><Relationship Id="rId122" Type="http://schemas.openxmlformats.org/officeDocument/2006/relationships/slide" Target="slides/slide108.xml"/><Relationship Id="rId123" Type="http://schemas.openxmlformats.org/officeDocument/2006/relationships/slide" Target="slides/slide109.xml"/><Relationship Id="rId124" Type="http://schemas.openxmlformats.org/officeDocument/2006/relationships/slide" Target="slides/slide110.xml"/><Relationship Id="rId125" Type="http://schemas.openxmlformats.org/officeDocument/2006/relationships/slide" Target="slides/slide111.xml"/><Relationship Id="rId126" Type="http://schemas.openxmlformats.org/officeDocument/2006/relationships/slide" Target="slides/slide112.xml"/><Relationship Id="rId127" Type="http://schemas.openxmlformats.org/officeDocument/2006/relationships/slide" Target="slides/slide113.xml"/><Relationship Id="rId128" Type="http://schemas.openxmlformats.org/officeDocument/2006/relationships/slide" Target="slides/slide114.xml"/><Relationship Id="rId129" Type="http://schemas.openxmlformats.org/officeDocument/2006/relationships/slide" Target="slides/slide115.xml"/><Relationship Id="rId130" Type="http://schemas.openxmlformats.org/officeDocument/2006/relationships/slide" Target="slides/slide116.xml"/><Relationship Id="rId131" Type="http://schemas.openxmlformats.org/officeDocument/2006/relationships/slide" Target="slides/slide117.xml"/><Relationship Id="rId132" Type="http://schemas.openxmlformats.org/officeDocument/2006/relationships/slide" Target="slides/slide118.xml"/><Relationship Id="rId133" Type="http://schemas.openxmlformats.org/officeDocument/2006/relationships/slide" Target="slides/slide119.xml"/><Relationship Id="rId134" Type="http://schemas.openxmlformats.org/officeDocument/2006/relationships/slide" Target="slides/slide120.xml"/><Relationship Id="rId135" Type="http://schemas.openxmlformats.org/officeDocument/2006/relationships/slide" Target="slides/slide121.xml"/><Relationship Id="rId136" Type="http://schemas.openxmlformats.org/officeDocument/2006/relationships/slide" Target="slides/slide122.xml"/><Relationship Id="rId137" Type="http://schemas.openxmlformats.org/officeDocument/2006/relationships/slide" Target="slides/slide123.xml"/><Relationship Id="rId138" Type="http://schemas.openxmlformats.org/officeDocument/2006/relationships/slide" Target="slides/slide124.xml"/><Relationship Id="rId139" Type="http://schemas.openxmlformats.org/officeDocument/2006/relationships/slide" Target="slides/slide125.xml"/><Relationship Id="rId140" Type="http://schemas.openxmlformats.org/officeDocument/2006/relationships/slide" Target="slides/slide126.xml"/><Relationship Id="rId141" Type="http://schemas.openxmlformats.org/officeDocument/2006/relationships/slide" Target="slides/slide127.xml"/><Relationship Id="rId142" Type="http://schemas.openxmlformats.org/officeDocument/2006/relationships/slide" Target="slides/slide128.xml"/><Relationship Id="rId143" Type="http://schemas.openxmlformats.org/officeDocument/2006/relationships/slide" Target="slides/slide129.xml"/><Relationship Id="rId144" Type="http://schemas.openxmlformats.org/officeDocument/2006/relationships/slide" Target="slides/slide130.xml"/><Relationship Id="rId145" Type="http://schemas.openxmlformats.org/officeDocument/2006/relationships/slide" Target="slides/slide131.xml"/><Relationship Id="rId146" Type="http://schemas.openxmlformats.org/officeDocument/2006/relationships/slide" Target="slides/slide132.xml"/><Relationship Id="rId147" Type="http://schemas.openxmlformats.org/officeDocument/2006/relationships/slide" Target="slides/slide133.xml"/><Relationship Id="rId148" Type="http://schemas.openxmlformats.org/officeDocument/2006/relationships/slide" Target="slides/slide134.xml"/><Relationship Id="rId149" Type="http://schemas.openxmlformats.org/officeDocument/2006/relationships/slide" Target="slides/slide135.xml"/><Relationship Id="rId150" Type="http://schemas.openxmlformats.org/officeDocument/2006/relationships/slide" Target="slides/slide136.xml"/><Relationship Id="rId151" Type="http://schemas.openxmlformats.org/officeDocument/2006/relationships/slide" Target="slides/slide137.xml"/><Relationship Id="rId152" Type="http://schemas.openxmlformats.org/officeDocument/2006/relationships/slide" Target="slides/slide138.xml"/><Relationship Id="rId153" Type="http://schemas.openxmlformats.org/officeDocument/2006/relationships/slide" Target="slides/slide139.xml"/><Relationship Id="rId154" Type="http://schemas.openxmlformats.org/officeDocument/2006/relationships/slide" Target="slides/slide140.xml"/><Relationship Id="rId155" Type="http://schemas.openxmlformats.org/officeDocument/2006/relationships/slide" Target="slides/slide141.xml"/><Relationship Id="rId156" Type="http://schemas.openxmlformats.org/officeDocument/2006/relationships/slide" Target="slides/slide142.xml"/><Relationship Id="rId157" Type="http://schemas.openxmlformats.org/officeDocument/2006/relationships/slide" Target="slides/slide143.xml"/><Relationship Id="rId158" Type="http://schemas.openxmlformats.org/officeDocument/2006/relationships/slide" Target="slides/slide144.xml"/><Relationship Id="rId159" Type="http://schemas.openxmlformats.org/officeDocument/2006/relationships/slide" Target="slides/slide145.xml"/><Relationship Id="rId160" Type="http://schemas.openxmlformats.org/officeDocument/2006/relationships/slide" Target="slides/slide146.xml"/><Relationship Id="rId161" Type="http://schemas.openxmlformats.org/officeDocument/2006/relationships/slide" Target="slides/slide147.xml"/><Relationship Id="rId162" Type="http://schemas.openxmlformats.org/officeDocument/2006/relationships/slide" Target="slides/slide148.xml"/><Relationship Id="rId163" Type="http://schemas.openxmlformats.org/officeDocument/2006/relationships/slide" Target="slides/slide149.xml"/><Relationship Id="rId164" Type="http://schemas.openxmlformats.org/officeDocument/2006/relationships/slide" Target="slides/slide150.xml"/><Relationship Id="rId165" Type="http://schemas.openxmlformats.org/officeDocument/2006/relationships/slide" Target="slides/slide151.xml"/><Relationship Id="rId166" Type="http://schemas.openxmlformats.org/officeDocument/2006/relationships/slide" Target="slides/slide152.xml"/><Relationship Id="rId167" Type="http://schemas.openxmlformats.org/officeDocument/2006/relationships/slide" Target="slides/slide153.xml"/><Relationship Id="rId168" Type="http://schemas.openxmlformats.org/officeDocument/2006/relationships/slide" Target="slides/slide154.xml"/><Relationship Id="rId169" Type="http://schemas.openxmlformats.org/officeDocument/2006/relationships/slide" Target="slides/slide155.xml"/><Relationship Id="rId170" Type="http://schemas.openxmlformats.org/officeDocument/2006/relationships/slide" Target="slides/slide156.xml"/><Relationship Id="rId171" Type="http://schemas.openxmlformats.org/officeDocument/2006/relationships/slide" Target="slides/slide157.xml"/><Relationship Id="rId172" Type="http://schemas.openxmlformats.org/officeDocument/2006/relationships/slide" Target="slides/slide158.xml"/><Relationship Id="rId173" Type="http://schemas.openxmlformats.org/officeDocument/2006/relationships/slide" Target="slides/slide159.xml"/><Relationship Id="rId174" Type="http://schemas.openxmlformats.org/officeDocument/2006/relationships/slide" Target="slides/slide160.xml"/><Relationship Id="rId175" Type="http://schemas.openxmlformats.org/officeDocument/2006/relationships/slide" Target="slides/slide161.xml"/><Relationship Id="rId176" Type="http://schemas.openxmlformats.org/officeDocument/2006/relationships/slide" Target="slides/slide162.xml"/><Relationship Id="rId177" Type="http://schemas.openxmlformats.org/officeDocument/2006/relationships/slide" Target="slides/slide163.xml"/><Relationship Id="rId178" Type="http://schemas.openxmlformats.org/officeDocument/2006/relationships/slide" Target="slides/slide164.xml"/><Relationship Id="rId179" Type="http://schemas.openxmlformats.org/officeDocument/2006/relationships/slide" Target="slides/slide165.xml"/><Relationship Id="rId180" Type="http://schemas.openxmlformats.org/officeDocument/2006/relationships/slide" Target="slides/slide166.xml"/><Relationship Id="rId181" Type="http://schemas.openxmlformats.org/officeDocument/2006/relationships/slide" Target="slides/slide167.xml"/><Relationship Id="rId182" Type="http://schemas.openxmlformats.org/officeDocument/2006/relationships/slide" Target="slides/slide168.xml"/><Relationship Id="rId183" Type="http://schemas.openxmlformats.org/officeDocument/2006/relationships/slide" Target="slides/slide169.xml"/><Relationship Id="rId184" Type="http://schemas.openxmlformats.org/officeDocument/2006/relationships/slide" Target="slides/slide170.xml"/><Relationship Id="rId185" Type="http://schemas.openxmlformats.org/officeDocument/2006/relationships/slide" Target="slides/slide171.xml"/><Relationship Id="rId186" Type="http://schemas.openxmlformats.org/officeDocument/2006/relationships/slide" Target="slides/slide172.xml"/><Relationship Id="rId187" Type="http://schemas.openxmlformats.org/officeDocument/2006/relationships/slide" Target="slides/slide173.xml"/><Relationship Id="rId188" Type="http://schemas.openxmlformats.org/officeDocument/2006/relationships/slide" Target="slides/slide174.xml"/><Relationship Id="rId189" Type="http://schemas.openxmlformats.org/officeDocument/2006/relationships/slide" Target="slides/slide175.xml"/><Relationship Id="rId190" Type="http://schemas.openxmlformats.org/officeDocument/2006/relationships/slide" Target="slides/slide176.xml"/><Relationship Id="rId191" Type="http://schemas.openxmlformats.org/officeDocument/2006/relationships/slide" Target="slides/slide177.xml"/><Relationship Id="rId192" Type="http://schemas.openxmlformats.org/officeDocument/2006/relationships/slide" Target="slides/slide178.xml"/><Relationship Id="rId193" Type="http://schemas.openxmlformats.org/officeDocument/2006/relationships/slide" Target="slides/slide179.xml"/><Relationship Id="rId194" Type="http://schemas.openxmlformats.org/officeDocument/2006/relationships/slide" Target="slides/slide180.xml"/><Relationship Id="rId195" Type="http://schemas.openxmlformats.org/officeDocument/2006/relationships/slide" Target="slides/slide181.xml"/><Relationship Id="rId196" Type="http://schemas.openxmlformats.org/officeDocument/2006/relationships/slide" Target="slides/slide182.xml"/><Relationship Id="rId197" Type="http://schemas.openxmlformats.org/officeDocument/2006/relationships/slide" Target="slides/slide183.xml"/><Relationship Id="rId198" Type="http://schemas.openxmlformats.org/officeDocument/2006/relationships/slide" Target="slides/slide184.xml"/><Relationship Id="rId199" Type="http://schemas.openxmlformats.org/officeDocument/2006/relationships/slide" Target="slides/slide185.xml"/><Relationship Id="rId200" Type="http://schemas.openxmlformats.org/officeDocument/2006/relationships/slide" Target="slides/slide186.xml"/><Relationship Id="rId201" Type="http://schemas.openxmlformats.org/officeDocument/2006/relationships/slide" Target="slides/slide187.xml"/><Relationship Id="rId202" Type="http://schemas.openxmlformats.org/officeDocument/2006/relationships/slide" Target="slides/slide188.xml"/><Relationship Id="rId203" Type="http://schemas.openxmlformats.org/officeDocument/2006/relationships/slide" Target="slides/slide189.xml"/><Relationship Id="rId204" Type="http://schemas.openxmlformats.org/officeDocument/2006/relationships/slide" Target="slides/slide190.xml"/><Relationship Id="rId205" Type="http://schemas.openxmlformats.org/officeDocument/2006/relationships/slide" Target="slides/slide191.xml"/><Relationship Id="rId206" Type="http://schemas.openxmlformats.org/officeDocument/2006/relationships/slide" Target="slides/slide192.xml"/><Relationship Id="rId207" Type="http://schemas.openxmlformats.org/officeDocument/2006/relationships/slide" Target="slides/slide193.xml"/><Relationship Id="rId208" Type="http://schemas.openxmlformats.org/officeDocument/2006/relationships/slide" Target="slides/slide194.xml"/><Relationship Id="rId209" Type="http://schemas.openxmlformats.org/officeDocument/2006/relationships/slide" Target="slides/slide195.xml"/><Relationship Id="rId210" Type="http://schemas.openxmlformats.org/officeDocument/2006/relationships/slide" Target="slides/slide196.xml"/><Relationship Id="rId211" Type="http://schemas.openxmlformats.org/officeDocument/2006/relationships/slide" Target="slides/slide197.xml"/><Relationship Id="rId212" Type="http://schemas.openxmlformats.org/officeDocument/2006/relationships/slide" Target="slides/slide198.xml"/><Relationship Id="rId213" Type="http://schemas.openxmlformats.org/officeDocument/2006/relationships/slide" Target="slides/slide199.xml"/><Relationship Id="rId214" Type="http://schemas.openxmlformats.org/officeDocument/2006/relationships/slide" Target="slides/slide200.xml"/><Relationship Id="rId215" Type="http://schemas.openxmlformats.org/officeDocument/2006/relationships/slide" Target="slides/slide201.xml"/><Relationship Id="rId216" Type="http://schemas.openxmlformats.org/officeDocument/2006/relationships/slide" Target="slides/slide202.xml"/><Relationship Id="rId217" Type="http://schemas.openxmlformats.org/officeDocument/2006/relationships/slide" Target="slides/slide203.xml"/><Relationship Id="rId218" Type="http://schemas.openxmlformats.org/officeDocument/2006/relationships/slide" Target="slides/slide204.xml"/><Relationship Id="rId219" Type="http://schemas.openxmlformats.org/officeDocument/2006/relationships/slide" Target="slides/slide205.xml"/><Relationship Id="rId220" Type="http://schemas.openxmlformats.org/officeDocument/2006/relationships/slide" Target="slides/slide206.xml"/><Relationship Id="rId221" Type="http://schemas.openxmlformats.org/officeDocument/2006/relationships/slide" Target="slides/slide207.xml"/><Relationship Id="rId222" Type="http://schemas.openxmlformats.org/officeDocument/2006/relationships/slide" Target="slides/slide208.xml"/><Relationship Id="rId223" Type="http://schemas.openxmlformats.org/officeDocument/2006/relationships/slide" Target="slides/slide209.xml"/><Relationship Id="rId224" Type="http://schemas.openxmlformats.org/officeDocument/2006/relationships/slide" Target="slides/slide210.xml"/><Relationship Id="rId225" Type="http://schemas.openxmlformats.org/officeDocument/2006/relationships/slide" Target="slides/slide211.xml"/><Relationship Id="rId226" Type="http://schemas.openxmlformats.org/officeDocument/2006/relationships/slide" Target="slides/slide212.xml"/><Relationship Id="rId227" Type="http://schemas.openxmlformats.org/officeDocument/2006/relationships/slide" Target="slides/slide213.xml"/><Relationship Id="rId228" Type="http://schemas.openxmlformats.org/officeDocument/2006/relationships/slide" Target="slides/slide214.xml"/><Relationship Id="rId229" Type="http://schemas.openxmlformats.org/officeDocument/2006/relationships/slide" Target="slides/slide215.xml"/><Relationship Id="rId230" Type="http://schemas.openxmlformats.org/officeDocument/2006/relationships/slide" Target="slides/slide216.xml"/><Relationship Id="rId231" Type="http://schemas.openxmlformats.org/officeDocument/2006/relationships/slide" Target="slides/slide217.xml"/><Relationship Id="rId232" Type="http://schemas.openxmlformats.org/officeDocument/2006/relationships/slide" Target="slides/slide218.xml"/><Relationship Id="rId233" Type="http://schemas.openxmlformats.org/officeDocument/2006/relationships/slide" Target="slides/slide219.xml"/><Relationship Id="rId234" Type="http://schemas.openxmlformats.org/officeDocument/2006/relationships/slide" Target="slides/slide220.xml"/><Relationship Id="rId235" Type="http://schemas.openxmlformats.org/officeDocument/2006/relationships/slide" Target="slides/slide221.xml"/><Relationship Id="rId236" Type="http://schemas.openxmlformats.org/officeDocument/2006/relationships/slide" Target="slides/slide222.xml"/><Relationship Id="rId237" Type="http://schemas.openxmlformats.org/officeDocument/2006/relationships/slide" Target="slides/slide223.xml"/><Relationship Id="rId238" Type="http://schemas.openxmlformats.org/officeDocument/2006/relationships/slide" Target="slides/slide224.xml"/><Relationship Id="rId239" Type="http://schemas.openxmlformats.org/officeDocument/2006/relationships/slide" Target="slides/slide225.xml"/><Relationship Id="rId240" Type="http://schemas.openxmlformats.org/officeDocument/2006/relationships/slide" Target="slides/slide226.xml"/><Relationship Id="rId241" Type="http://schemas.openxmlformats.org/officeDocument/2006/relationships/slide" Target="slides/slide227.xml"/><Relationship Id="rId242" Type="http://schemas.openxmlformats.org/officeDocument/2006/relationships/slide" Target="slides/slide228.xml"/><Relationship Id="rId243" Type="http://schemas.openxmlformats.org/officeDocument/2006/relationships/slide" Target="slides/slide229.xml"/><Relationship Id="rId244" Type="http://schemas.openxmlformats.org/officeDocument/2006/relationships/slide" Target="slides/slide230.xml"/><Relationship Id="rId245" Type="http://schemas.openxmlformats.org/officeDocument/2006/relationships/slide" Target="slides/slide231.xml"/><Relationship Id="rId246" Type="http://schemas.openxmlformats.org/officeDocument/2006/relationships/slide" Target="slides/slide232.xml"/><Relationship Id="rId247" Type="http://schemas.openxmlformats.org/officeDocument/2006/relationships/slide" Target="slides/slide233.xml"/><Relationship Id="rId248" Type="http://schemas.openxmlformats.org/officeDocument/2006/relationships/slide" Target="slides/slide234.xml"/><Relationship Id="rId249" Type="http://schemas.openxmlformats.org/officeDocument/2006/relationships/slide" Target="slides/slide235.xml"/><Relationship Id="rId250" Type="http://schemas.openxmlformats.org/officeDocument/2006/relationships/slide" Target="slides/slide236.xml"/><Relationship Id="rId251" Type="http://schemas.openxmlformats.org/officeDocument/2006/relationships/slide" Target="slides/slide237.xml"/><Relationship Id="rId252" Type="http://schemas.openxmlformats.org/officeDocument/2006/relationships/slide" Target="slides/slide238.xml"/><Relationship Id="rId253" Type="http://schemas.openxmlformats.org/officeDocument/2006/relationships/slide" Target="slides/slide239.xml"/><Relationship Id="rId254" Type="http://schemas.openxmlformats.org/officeDocument/2006/relationships/slide" Target="slides/slide240.xml"/><Relationship Id="rId255" Type="http://schemas.openxmlformats.org/officeDocument/2006/relationships/slide" Target="slides/slide241.xml"/><Relationship Id="rId256" Type="http://schemas.openxmlformats.org/officeDocument/2006/relationships/slide" Target="slides/slide242.xml"/><Relationship Id="rId257" Type="http://schemas.openxmlformats.org/officeDocument/2006/relationships/slide" Target="slides/slide243.xml"/><Relationship Id="rId258" Type="http://schemas.openxmlformats.org/officeDocument/2006/relationships/slide" Target="slides/slide244.xml"/><Relationship Id="rId259" Type="http://schemas.openxmlformats.org/officeDocument/2006/relationships/slide" Target="slides/slide245.xml"/><Relationship Id="rId260" Type="http://schemas.openxmlformats.org/officeDocument/2006/relationships/slide" Target="slides/slide246.xml"/><Relationship Id="rId261" Type="http://schemas.openxmlformats.org/officeDocument/2006/relationships/slide" Target="slides/slide247.xml"/><Relationship Id="rId262" Type="http://schemas.openxmlformats.org/officeDocument/2006/relationships/slide" Target="slides/slide248.xml"/><Relationship Id="rId263" Type="http://schemas.openxmlformats.org/officeDocument/2006/relationships/slide" Target="slides/slide249.xml"/><Relationship Id="rId264" Type="http://schemas.openxmlformats.org/officeDocument/2006/relationships/slide" Target="slides/slide250.xml"/><Relationship Id="rId265" Type="http://schemas.openxmlformats.org/officeDocument/2006/relationships/slide" Target="slides/slide251.xml"/><Relationship Id="rId266" Type="http://schemas.openxmlformats.org/officeDocument/2006/relationships/slide" Target="slides/slide252.xml"/><Relationship Id="rId267" Type="http://schemas.openxmlformats.org/officeDocument/2006/relationships/slide" Target="slides/slide253.xml"/><Relationship Id="rId268" Type="http://schemas.openxmlformats.org/officeDocument/2006/relationships/slide" Target="slides/slide254.xml"/><Relationship Id="rId269" Type="http://schemas.openxmlformats.org/officeDocument/2006/relationships/slide" Target="slides/slide255.xml"/><Relationship Id="rId270" Type="http://schemas.openxmlformats.org/officeDocument/2006/relationships/slide" Target="slides/slide256.xml"/><Relationship Id="rId271" Type="http://schemas.openxmlformats.org/officeDocument/2006/relationships/slide" Target="slides/slide257.xml"/><Relationship Id="rId272" Type="http://schemas.openxmlformats.org/officeDocument/2006/relationships/slide" Target="slides/slide258.xml"/><Relationship Id="rId273" Type="http://schemas.openxmlformats.org/officeDocument/2006/relationships/slide" Target="slides/slide259.xml"/><Relationship Id="rId274" Type="http://schemas.openxmlformats.org/officeDocument/2006/relationships/slide" Target="slides/slide260.xml"/><Relationship Id="rId275" Type="http://schemas.openxmlformats.org/officeDocument/2006/relationships/slide" Target="slides/slide261.xml"/><Relationship Id="rId276" Type="http://schemas.openxmlformats.org/officeDocument/2006/relationships/slide" Target="slides/slide262.xml"/><Relationship Id="rId277" Type="http://schemas.openxmlformats.org/officeDocument/2006/relationships/slide" Target="slides/slide263.xml"/><Relationship Id="rId278" Type="http://schemas.openxmlformats.org/officeDocument/2006/relationships/slide" Target="slides/slide264.xml"/><Relationship Id="rId279" Type="http://schemas.openxmlformats.org/officeDocument/2006/relationships/slide" Target="slides/slide265.xml"/><Relationship Id="rId280" Type="http://schemas.openxmlformats.org/officeDocument/2006/relationships/slide" Target="slides/slide266.xml"/><Relationship Id="rId281" Type="http://schemas.openxmlformats.org/officeDocument/2006/relationships/slide" Target="slides/slide267.xml"/><Relationship Id="rId282" Type="http://schemas.openxmlformats.org/officeDocument/2006/relationships/slide" Target="slides/slide268.xml"/><Relationship Id="rId283" Type="http://schemas.openxmlformats.org/officeDocument/2006/relationships/slide" Target="slides/slide269.xml"/><Relationship Id="rId284" Type="http://schemas.openxmlformats.org/officeDocument/2006/relationships/slide" Target="slides/slide270.xml"/><Relationship Id="rId285" Type="http://schemas.openxmlformats.org/officeDocument/2006/relationships/slide" Target="slides/slide271.xml"/><Relationship Id="rId286" Type="http://schemas.openxmlformats.org/officeDocument/2006/relationships/slide" Target="slides/slide272.xml"/><Relationship Id="rId287" Type="http://schemas.openxmlformats.org/officeDocument/2006/relationships/slide" Target="slides/slide273.xml"/><Relationship Id="rId288" Type="http://schemas.openxmlformats.org/officeDocument/2006/relationships/slide" Target="slides/slide274.xml"/><Relationship Id="rId289" Type="http://schemas.openxmlformats.org/officeDocument/2006/relationships/slide" Target="slides/slide275.xml"/><Relationship Id="rId290" Type="http://schemas.openxmlformats.org/officeDocument/2006/relationships/slide" Target="slides/slide276.xml"/><Relationship Id="rId291" Type="http://schemas.openxmlformats.org/officeDocument/2006/relationships/slide" Target="slides/slide277.xml"/><Relationship Id="rId292" Type="http://schemas.openxmlformats.org/officeDocument/2006/relationships/slide" Target="slides/slide278.xml"/><Relationship Id="rId293" Type="http://schemas.openxmlformats.org/officeDocument/2006/relationships/slide" Target="slides/slide279.xml"/><Relationship Id="rId294" Type="http://schemas.openxmlformats.org/officeDocument/2006/relationships/slide" Target="slides/slide280.xml"/><Relationship Id="rId295" Type="http://schemas.openxmlformats.org/officeDocument/2006/relationships/slide" Target="slides/slide281.xml"/><Relationship Id="rId296" Type="http://schemas.openxmlformats.org/officeDocument/2006/relationships/slide" Target="slides/slide282.xml"/><Relationship Id="rId297" Type="http://schemas.openxmlformats.org/officeDocument/2006/relationships/slide" Target="slides/slide283.xml"/><Relationship Id="rId298" Type="http://schemas.openxmlformats.org/officeDocument/2006/relationships/slide" Target="slides/slide284.xml"/><Relationship Id="rId299" Type="http://schemas.openxmlformats.org/officeDocument/2006/relationships/slide" Target="slides/slide285.xml"/><Relationship Id="rId300" Type="http://schemas.openxmlformats.org/officeDocument/2006/relationships/slide" Target="slides/slide286.xml"/><Relationship Id="rId301" Type="http://schemas.openxmlformats.org/officeDocument/2006/relationships/slide" Target="slides/slide287.xml"/><Relationship Id="rId302" Type="http://schemas.openxmlformats.org/officeDocument/2006/relationships/slide" Target="slides/slide288.xml"/><Relationship Id="rId303" Type="http://schemas.openxmlformats.org/officeDocument/2006/relationships/slide" Target="slides/slide289.xml"/><Relationship Id="rId304" Type="http://schemas.openxmlformats.org/officeDocument/2006/relationships/slide" Target="slides/slide290.xml"/><Relationship Id="rId305" Type="http://schemas.openxmlformats.org/officeDocument/2006/relationships/slide" Target="slides/slide291.xml"/><Relationship Id="rId306" Type="http://schemas.openxmlformats.org/officeDocument/2006/relationships/slide" Target="slides/slide292.xml"/><Relationship Id="rId307" Type="http://schemas.openxmlformats.org/officeDocument/2006/relationships/slide" Target="slides/slide293.xml"/><Relationship Id="rId308" Type="http://schemas.openxmlformats.org/officeDocument/2006/relationships/slide" Target="slides/slide294.xml"/><Relationship Id="rId309" Type="http://schemas.openxmlformats.org/officeDocument/2006/relationships/slide" Target="slides/slide295.xml"/><Relationship Id="rId310" Type="http://schemas.openxmlformats.org/officeDocument/2006/relationships/slide" Target="slides/slide296.xml"/><Relationship Id="rId311" Type="http://schemas.openxmlformats.org/officeDocument/2006/relationships/slide" Target="slides/slide297.xml"/><Relationship Id="rId312" Type="http://schemas.openxmlformats.org/officeDocument/2006/relationships/slide" Target="slides/slide298.xml"/><Relationship Id="rId313" Type="http://schemas.openxmlformats.org/officeDocument/2006/relationships/slide" Target="slides/slide299.xml"/><Relationship Id="rId314" Type="http://schemas.openxmlformats.org/officeDocument/2006/relationships/slide" Target="slides/slide300.xml"/><Relationship Id="rId315" Type="http://schemas.openxmlformats.org/officeDocument/2006/relationships/slide" Target="slides/slide301.xml"/><Relationship Id="rId316" Type="http://schemas.openxmlformats.org/officeDocument/2006/relationships/slide" Target="slides/slide302.xml"/><Relationship Id="rId317" Type="http://schemas.openxmlformats.org/officeDocument/2006/relationships/slide" Target="slides/slide303.xml"/><Relationship Id="rId318" Type="http://schemas.openxmlformats.org/officeDocument/2006/relationships/slide" Target="slides/slide304.xml"/><Relationship Id="rId319" Type="http://schemas.openxmlformats.org/officeDocument/2006/relationships/slide" Target="slides/slide305.xml"/><Relationship Id="rId320" Type="http://schemas.openxmlformats.org/officeDocument/2006/relationships/slide" Target="slides/slide306.xml"/><Relationship Id="rId321" Type="http://schemas.openxmlformats.org/officeDocument/2006/relationships/slide" Target="slides/slide307.xml"/><Relationship Id="rId322" Type="http://schemas.openxmlformats.org/officeDocument/2006/relationships/slide" Target="slides/slide308.xml"/><Relationship Id="rId323" Type="http://schemas.openxmlformats.org/officeDocument/2006/relationships/slide" Target="slides/slide309.xml"/><Relationship Id="rId324" Type="http://schemas.openxmlformats.org/officeDocument/2006/relationships/slide" Target="slides/slide310.xml"/><Relationship Id="rId325" Type="http://schemas.openxmlformats.org/officeDocument/2006/relationships/slide" Target="slides/slide311.xml"/><Relationship Id="rId326" Type="http://schemas.openxmlformats.org/officeDocument/2006/relationships/slide" Target="slides/slide312.xml"/><Relationship Id="rId327" Type="http://schemas.openxmlformats.org/officeDocument/2006/relationships/slide" Target="slides/slide313.xml"/><Relationship Id="rId328" Type="http://schemas.openxmlformats.org/officeDocument/2006/relationships/slide" Target="slides/slide314.xml"/><Relationship Id="rId329" Type="http://schemas.openxmlformats.org/officeDocument/2006/relationships/slide" Target="slides/slide315.xml"/><Relationship Id="rId330" Type="http://schemas.openxmlformats.org/officeDocument/2006/relationships/slide" Target="slides/slide316.xml"/><Relationship Id="rId331" Type="http://schemas.openxmlformats.org/officeDocument/2006/relationships/slide" Target="slides/slide317.xml"/><Relationship Id="rId332" Type="http://schemas.openxmlformats.org/officeDocument/2006/relationships/slide" Target="slides/slide318.xml"/><Relationship Id="rId333" Type="http://schemas.openxmlformats.org/officeDocument/2006/relationships/slide" Target="slides/slide319.xml"/><Relationship Id="rId334" Type="http://schemas.openxmlformats.org/officeDocument/2006/relationships/slide" Target="slides/slide320.xml"/><Relationship Id="rId335" Type="http://schemas.openxmlformats.org/officeDocument/2006/relationships/slide" Target="slides/slide321.xml"/><Relationship Id="rId336" Type="http://schemas.openxmlformats.org/officeDocument/2006/relationships/slide" Target="slides/slide322.xml"/><Relationship Id="rId337" Type="http://schemas.openxmlformats.org/officeDocument/2006/relationships/slide" Target="slides/slide323.xml"/><Relationship Id="rId338" Type="http://schemas.openxmlformats.org/officeDocument/2006/relationships/slide" Target="slides/slide324.xml"/><Relationship Id="rId339" Type="http://schemas.openxmlformats.org/officeDocument/2006/relationships/slide" Target="slides/slide325.xml"/><Relationship Id="rId340" Type="http://schemas.openxmlformats.org/officeDocument/2006/relationships/slide" Target="slides/slide326.xml"/><Relationship Id="rId341" Type="http://schemas.openxmlformats.org/officeDocument/2006/relationships/slide" Target="slides/slide327.xml"/><Relationship Id="rId342" Type="http://schemas.openxmlformats.org/officeDocument/2006/relationships/slide" Target="slides/slide328.xml"/><Relationship Id="rId343" Type="http://schemas.openxmlformats.org/officeDocument/2006/relationships/slide" Target="slides/slide329.xml"/><Relationship Id="rId344" Type="http://schemas.openxmlformats.org/officeDocument/2006/relationships/slide" Target="slides/slide330.xml"/>
</Relationships>
</file>

<file path=ppt/notesMasters/_rels/notesMaster1.xml.rels><?xml version="1.0" encoding="UTF-8"?>
<Relationships xmlns="http://schemas.openxmlformats.org/package/2006/relationships"><Relationship Id="rId1" Type="http://schemas.openxmlformats.org/officeDocument/2006/relationships/theme" Target="../theme/theme1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47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478"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479"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480"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481"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8877345E-27EB-4838-876A-FDC0749AD9E1}"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
</Relationships>
</file>

<file path=ppt/notesSlides/_rels/notesSlide130.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
</Relationships>
</file>

<file path=ppt/notesSlides/_rels/notesSlide131.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
</Relationships>
</file>

<file path=ppt/notesSlides/_rels/notesSlide132.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
</Relationships>
</file>

<file path=ppt/notesSlides/_rels/notesSlide133.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
</Relationships>
</file>

<file path=ppt/notesSlides/_rels/notesSlide134.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
</Relationships>
</file>

<file path=ppt/notesSlides/_rels/notesSlide135.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
</Relationships>
</file>

<file path=ppt/notesSlides/_rels/notesSlide136.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
</Relationships>
</file>

<file path=ppt/notesSlides/_rels/notesSlide137.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
</Relationships>
</file>

<file path=ppt/notesSlides/_rels/notesSlide138.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
</Relationships>
</file>

<file path=ppt/notesSlides/_rels/notesSlide139.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
</Relationships>
</file>

<file path=ppt/notesSlides/_rels/notesSlide140.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
</Relationships>
</file>

<file path=ppt/notesSlides/_rels/notesSlide141.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
</Relationships>
</file>

<file path=ppt/notesSlides/_rels/notesSlide145.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
</Relationships>
</file>

<file path=ppt/notesSlides/_rels/notesSlide146.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
</Relationships>
</file>

<file path=ppt/notesSlides/_rels/notesSlide148.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
</Relationships>
</file>

<file path=ppt/notesSlides/_rels/notesSlide167.xml.rels><?xml version="1.0" encoding="UTF-8"?>
<Relationships xmlns="http://schemas.openxmlformats.org/package/2006/relationships"><Relationship Id="rId1" Type="http://schemas.openxmlformats.org/officeDocument/2006/relationships/slide" Target="../slides/slide167.xml"/><Relationship Id="rId2" Type="http://schemas.openxmlformats.org/officeDocument/2006/relationships/notesMaster" Target="../notesMasters/notesMaster1.xml"/>
</Relationships>
</file>

<file path=ppt/notesSlides/_rels/notesSlide168.xml.rels><?xml version="1.0" encoding="UTF-8"?>
<Relationships xmlns="http://schemas.openxmlformats.org/package/2006/relationships"><Relationship Id="rId1" Type="http://schemas.openxmlformats.org/officeDocument/2006/relationships/slide" Target="../slides/slide168.xml"/><Relationship Id="rId2" Type="http://schemas.openxmlformats.org/officeDocument/2006/relationships/notesMaster" Target="../notesMasters/notesMaster1.xml"/>
</Relationships>
</file>

<file path=ppt/notesSlides/_rels/notesSlide169.xml.rels><?xml version="1.0" encoding="UTF-8"?>
<Relationships xmlns="http://schemas.openxmlformats.org/package/2006/relationships"><Relationship Id="rId1" Type="http://schemas.openxmlformats.org/officeDocument/2006/relationships/slide" Target="../slides/slide169.xml"/><Relationship Id="rId2" Type="http://schemas.openxmlformats.org/officeDocument/2006/relationships/notesMaster" Target="../notesMasters/notesMaster1.xml"/>
</Relationships>
</file>

<file path=ppt/notesSlides/_rels/notesSlide171.xml.rels><?xml version="1.0" encoding="UTF-8"?>
<Relationships xmlns="http://schemas.openxmlformats.org/package/2006/relationships"><Relationship Id="rId1" Type="http://schemas.openxmlformats.org/officeDocument/2006/relationships/slide" Target="../slides/slide171.xml"/><Relationship Id="rId2" Type="http://schemas.openxmlformats.org/officeDocument/2006/relationships/notesMaster" Target="../notesMasters/notesMaster1.xml"/>
</Relationships>
</file>

<file path=ppt/notesSlides/_rels/notesSlide172.xml.rels><?xml version="1.0" encoding="UTF-8"?>
<Relationships xmlns="http://schemas.openxmlformats.org/package/2006/relationships"><Relationship Id="rId1" Type="http://schemas.openxmlformats.org/officeDocument/2006/relationships/slide" Target="../slides/slide172.xml"/><Relationship Id="rId2" Type="http://schemas.openxmlformats.org/officeDocument/2006/relationships/notesMaster" Target="../notesMasters/notesMaster1.xml"/>
</Relationships>
</file>

<file path=ppt/notesSlides/_rels/notesSlide173.xml.rels><?xml version="1.0" encoding="UTF-8"?>
<Relationships xmlns="http://schemas.openxmlformats.org/package/2006/relationships"><Relationship Id="rId1" Type="http://schemas.openxmlformats.org/officeDocument/2006/relationships/slide" Target="../slides/slide173.xml"/><Relationship Id="rId2" Type="http://schemas.openxmlformats.org/officeDocument/2006/relationships/notesMaster" Target="../notesMasters/notesMaster1.xml"/>
</Relationships>
</file>

<file path=ppt/notesSlides/_rels/notesSlide174.xml.rels><?xml version="1.0" encoding="UTF-8"?>
<Relationships xmlns="http://schemas.openxmlformats.org/package/2006/relationships"><Relationship Id="rId1" Type="http://schemas.openxmlformats.org/officeDocument/2006/relationships/slide" Target="../slides/slide174.xml"/><Relationship Id="rId2" Type="http://schemas.openxmlformats.org/officeDocument/2006/relationships/notesMaster" Target="../notesMasters/notesMaster1.xml"/>
</Relationships>
</file>

<file path=ppt/notesSlides/_rels/notesSlide175.xml.rels><?xml version="1.0" encoding="UTF-8"?>
<Relationships xmlns="http://schemas.openxmlformats.org/package/2006/relationships"><Relationship Id="rId1" Type="http://schemas.openxmlformats.org/officeDocument/2006/relationships/slide" Target="../slides/slide175.xml"/><Relationship Id="rId2" Type="http://schemas.openxmlformats.org/officeDocument/2006/relationships/notesMaster" Target="../notesMasters/notesMaster1.xml"/>
</Relationships>
</file>

<file path=ppt/notesSlides/_rels/notesSlide176.xml.rels><?xml version="1.0" encoding="UTF-8"?>
<Relationships xmlns="http://schemas.openxmlformats.org/package/2006/relationships"><Relationship Id="rId1" Type="http://schemas.openxmlformats.org/officeDocument/2006/relationships/slide" Target="../slides/slide176.xml"/><Relationship Id="rId2" Type="http://schemas.openxmlformats.org/officeDocument/2006/relationships/notesMaster" Target="../notesMasters/notesMaster1.xml"/>
</Relationships>
</file>

<file path=ppt/notesSlides/_rels/notesSlide177.xml.rels><?xml version="1.0" encoding="UTF-8"?>
<Relationships xmlns="http://schemas.openxmlformats.org/package/2006/relationships"><Relationship Id="rId1" Type="http://schemas.openxmlformats.org/officeDocument/2006/relationships/slide" Target="../slides/slide177.xml"/><Relationship Id="rId2" Type="http://schemas.openxmlformats.org/officeDocument/2006/relationships/notesMaster" Target="../notesMasters/notesMaster1.xml"/>
</Relationships>
</file>

<file path=ppt/notesSlides/_rels/notesSlide178.xml.rels><?xml version="1.0" encoding="UTF-8"?>
<Relationships xmlns="http://schemas.openxmlformats.org/package/2006/relationships"><Relationship Id="rId1" Type="http://schemas.openxmlformats.org/officeDocument/2006/relationships/slide" Target="../slides/slide178.xml"/><Relationship Id="rId2" Type="http://schemas.openxmlformats.org/officeDocument/2006/relationships/notesMaster" Target="../notesMasters/notesMaster1.xml"/>
</Relationships>
</file>

<file path=ppt/notesSlides/_rels/notesSlide180.xml.rels><?xml version="1.0" encoding="UTF-8"?>
<Relationships xmlns="http://schemas.openxmlformats.org/package/2006/relationships"><Relationship Id="rId1" Type="http://schemas.openxmlformats.org/officeDocument/2006/relationships/slide" Target="../slides/slide180.xml"/><Relationship Id="rId2" Type="http://schemas.openxmlformats.org/officeDocument/2006/relationships/notesMaster" Target="../notesMasters/notesMaster1.xml"/>
</Relationships>
</file>

<file path=ppt/notesSlides/_rels/notesSlide181.xml.rels><?xml version="1.0" encoding="UTF-8"?>
<Relationships xmlns="http://schemas.openxmlformats.org/package/2006/relationships"><Relationship Id="rId1" Type="http://schemas.openxmlformats.org/officeDocument/2006/relationships/slide" Target="../slides/slide181.xml"/><Relationship Id="rId2" Type="http://schemas.openxmlformats.org/officeDocument/2006/relationships/notesMaster" Target="../notesMasters/notesMaster1.xml"/>
</Relationships>
</file>

<file path=ppt/notesSlides/_rels/notesSlide182.xml.rels><?xml version="1.0" encoding="UTF-8"?>
<Relationships xmlns="http://schemas.openxmlformats.org/package/2006/relationships"><Relationship Id="rId1" Type="http://schemas.openxmlformats.org/officeDocument/2006/relationships/slide" Target="../slides/slide182.xml"/><Relationship Id="rId2" Type="http://schemas.openxmlformats.org/officeDocument/2006/relationships/notesMaster" Target="../notesMasters/notesMaster1.xml"/>
</Relationships>
</file>

<file path=ppt/notesSlides/_rels/notesSlide184.xml.rels><?xml version="1.0" encoding="UTF-8"?>
<Relationships xmlns="http://schemas.openxmlformats.org/package/2006/relationships"><Relationship Id="rId1" Type="http://schemas.openxmlformats.org/officeDocument/2006/relationships/slide" Target="../slides/slide184.xml"/><Relationship Id="rId2" Type="http://schemas.openxmlformats.org/officeDocument/2006/relationships/notesMaster" Target="../notesMasters/notesMaster1.xml"/>
</Relationships>
</file>

<file path=ppt/notesSlides/_rels/notesSlide186.xml.rels><?xml version="1.0" encoding="UTF-8"?>
<Relationships xmlns="http://schemas.openxmlformats.org/package/2006/relationships"><Relationship Id="rId1" Type="http://schemas.openxmlformats.org/officeDocument/2006/relationships/slide" Target="../slides/slide186.xml"/><Relationship Id="rId2" Type="http://schemas.openxmlformats.org/officeDocument/2006/relationships/notesMaster" Target="../notesMasters/notesMaster1.xml"/>
</Relationships>
</file>

<file path=ppt/notesSlides/_rels/notesSlide187.xml.rels><?xml version="1.0" encoding="UTF-8"?>
<Relationships xmlns="http://schemas.openxmlformats.org/package/2006/relationships"><Relationship Id="rId1" Type="http://schemas.openxmlformats.org/officeDocument/2006/relationships/slide" Target="../slides/slide187.xml"/><Relationship Id="rId2" Type="http://schemas.openxmlformats.org/officeDocument/2006/relationships/notesMaster" Target="../notesMasters/notesMaster1.xml"/>
</Relationships>
</file>

<file path=ppt/notesSlides/_rels/notesSlide189.xml.rels><?xml version="1.0" encoding="UTF-8"?>
<Relationships xmlns="http://schemas.openxmlformats.org/package/2006/relationships"><Relationship Id="rId1" Type="http://schemas.openxmlformats.org/officeDocument/2006/relationships/slide" Target="../slides/slide189.xml"/><Relationship Id="rId2" Type="http://schemas.openxmlformats.org/officeDocument/2006/relationships/notesMaster" Target="../notesMasters/notesMaster1.xml"/>
</Relationships>
</file>

<file path=ppt/notesSlides/_rels/notesSlide190.xml.rels><?xml version="1.0" encoding="UTF-8"?>
<Relationships xmlns="http://schemas.openxmlformats.org/package/2006/relationships"><Relationship Id="rId1" Type="http://schemas.openxmlformats.org/officeDocument/2006/relationships/slide" Target="../slides/slide190.xml"/><Relationship Id="rId2" Type="http://schemas.openxmlformats.org/officeDocument/2006/relationships/notesMaster" Target="../notesMasters/notesMaster1.xml"/>
</Relationships>
</file>

<file path=ppt/notesSlides/_rels/notesSlide191.xml.rels><?xml version="1.0" encoding="UTF-8"?>
<Relationships xmlns="http://schemas.openxmlformats.org/package/2006/relationships"><Relationship Id="rId1" Type="http://schemas.openxmlformats.org/officeDocument/2006/relationships/slide" Target="../slides/slide191.xml"/><Relationship Id="rId2" Type="http://schemas.openxmlformats.org/officeDocument/2006/relationships/notesMaster" Target="../notesMasters/notesMaster1.xml"/>
</Relationships>
</file>

<file path=ppt/notesSlides/_rels/notesSlide192.xml.rels><?xml version="1.0" encoding="UTF-8"?>
<Relationships xmlns="http://schemas.openxmlformats.org/package/2006/relationships"><Relationship Id="rId1" Type="http://schemas.openxmlformats.org/officeDocument/2006/relationships/slide" Target="../slides/slide192.xml"/><Relationship Id="rId2" Type="http://schemas.openxmlformats.org/officeDocument/2006/relationships/notesMaster" Target="../notesMasters/notesMaster1.xml"/>
</Relationships>
</file>

<file path=ppt/notesSlides/_rels/notesSlide193.xml.rels><?xml version="1.0" encoding="UTF-8"?>
<Relationships xmlns="http://schemas.openxmlformats.org/package/2006/relationships"><Relationship Id="rId1" Type="http://schemas.openxmlformats.org/officeDocument/2006/relationships/slide" Target="../slides/slide193.xml"/><Relationship Id="rId2" Type="http://schemas.openxmlformats.org/officeDocument/2006/relationships/notesMaster" Target="../notesMasters/notesMaster1.xml"/>
</Relationships>
</file>

<file path=ppt/notesSlides/_rels/notesSlide195.xml.rels><?xml version="1.0" encoding="UTF-8"?>
<Relationships xmlns="http://schemas.openxmlformats.org/package/2006/relationships"><Relationship Id="rId1" Type="http://schemas.openxmlformats.org/officeDocument/2006/relationships/slide" Target="../slides/slide195.xml"/><Relationship Id="rId2" Type="http://schemas.openxmlformats.org/officeDocument/2006/relationships/notesMaster" Target="../notesMasters/notesMaster1.xml"/>
</Relationships>
</file>

<file path=ppt/notesSlides/_rels/notesSlide196.xml.rels><?xml version="1.0" encoding="UTF-8"?>
<Relationships xmlns="http://schemas.openxmlformats.org/package/2006/relationships"><Relationship Id="rId1" Type="http://schemas.openxmlformats.org/officeDocument/2006/relationships/slide" Target="../slides/slide196.xml"/><Relationship Id="rId2" Type="http://schemas.openxmlformats.org/officeDocument/2006/relationships/notesMaster" Target="../notesMasters/notesMaster1.xml"/>
</Relationships>
</file>

<file path=ppt/notesSlides/_rels/notesSlide197.xml.rels><?xml version="1.0" encoding="UTF-8"?>
<Relationships xmlns="http://schemas.openxmlformats.org/package/2006/relationships"><Relationship Id="rId1" Type="http://schemas.openxmlformats.org/officeDocument/2006/relationships/slide" Target="../slides/slide197.xml"/><Relationship Id="rId2" Type="http://schemas.openxmlformats.org/officeDocument/2006/relationships/notesMaster" Target="../notesMasters/notesMaster1.xml"/>
</Relationships>
</file>

<file path=ppt/notesSlides/_rels/notesSlide198.xml.rels><?xml version="1.0" encoding="UTF-8"?>
<Relationships xmlns="http://schemas.openxmlformats.org/package/2006/relationships"><Relationship Id="rId1" Type="http://schemas.openxmlformats.org/officeDocument/2006/relationships/slide" Target="../slides/slide19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9" name="Google Shape;1008;gda7c634b4f_0_783: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6D04D0A2-C90E-4346-81FC-6CFFB8D0238E}" type="slidenum">
              <a:rPr b="0" lang="en-US" sz="1400" spc="-1" strike="noStrike">
                <a:latin typeface="Times New Roman"/>
              </a:rPr>
              <a:t>&lt;number&gt;</a:t>
            </a:fld>
            <a:endParaRPr b="0" lang="en-US" sz="1400" spc="-1" strike="noStrike">
              <a:latin typeface="Times New Roman"/>
            </a:endParaRPr>
          </a:p>
        </p:txBody>
      </p:sp>
      <p:sp>
        <p:nvSpPr>
          <p:cNvPr id="1900" name="PlaceHolder 1"/>
          <p:cNvSpPr>
            <a:spLocks noGrp="1"/>
          </p:cNvSpPr>
          <p:nvPr>
            <p:ph type="sldImg"/>
          </p:nvPr>
        </p:nvSpPr>
        <p:spPr>
          <a:xfrm>
            <a:off x="993600" y="766800"/>
            <a:ext cx="5114520" cy="3836520"/>
          </a:xfrm>
          <a:prstGeom prst="rect">
            <a:avLst/>
          </a:prstGeom>
        </p:spPr>
      </p:sp>
      <p:sp>
        <p:nvSpPr>
          <p:cNvPr id="1901" name="Google Shape;1010;gda7c634b4f_0_783:notes"/>
          <p:cNvSpPr/>
          <p:nvPr/>
        </p:nvSpPr>
        <p:spPr>
          <a:xfrm>
            <a:off x="709560" y="4859280"/>
            <a:ext cx="5682960" cy="4605120"/>
          </a:xfrm>
          <a:prstGeom prst="rect">
            <a:avLst/>
          </a:prstGeom>
          <a:noFill/>
          <a:ln w="0">
            <a:noFill/>
          </a:ln>
        </p:spPr>
        <p:style>
          <a:lnRef idx="0"/>
          <a:fillRef idx="0"/>
          <a:effectRef idx="0"/>
          <a:fontRef idx="minor"/>
        </p:style>
      </p:sp>
      <p:sp>
        <p:nvSpPr>
          <p:cNvPr id="1902"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3" name="Google Shape;1017;gda7c634b4f_0_791: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7ABAB575-DD66-447C-9A64-7579771129A2}" type="slidenum">
              <a:rPr b="0" lang="en-US" sz="1400" spc="-1" strike="noStrike">
                <a:latin typeface="Times New Roman"/>
              </a:rPr>
              <a:t>&lt;number&gt;</a:t>
            </a:fld>
            <a:endParaRPr b="0" lang="en-US" sz="1400" spc="-1" strike="noStrike">
              <a:latin typeface="Times New Roman"/>
            </a:endParaRPr>
          </a:p>
        </p:txBody>
      </p:sp>
      <p:sp>
        <p:nvSpPr>
          <p:cNvPr id="1904" name="PlaceHolder 1"/>
          <p:cNvSpPr>
            <a:spLocks noGrp="1"/>
          </p:cNvSpPr>
          <p:nvPr>
            <p:ph type="sldImg"/>
          </p:nvPr>
        </p:nvSpPr>
        <p:spPr>
          <a:xfrm>
            <a:off x="993600" y="766800"/>
            <a:ext cx="5114520" cy="3836520"/>
          </a:xfrm>
          <a:prstGeom prst="rect">
            <a:avLst/>
          </a:prstGeom>
        </p:spPr>
      </p:sp>
      <p:sp>
        <p:nvSpPr>
          <p:cNvPr id="1905" name="Google Shape;1019;gda7c634b4f_0_791:notes"/>
          <p:cNvSpPr/>
          <p:nvPr/>
        </p:nvSpPr>
        <p:spPr>
          <a:xfrm>
            <a:off x="709560" y="4859280"/>
            <a:ext cx="5682960" cy="4605120"/>
          </a:xfrm>
          <a:prstGeom prst="rect">
            <a:avLst/>
          </a:prstGeom>
          <a:noFill/>
          <a:ln w="0">
            <a:noFill/>
          </a:ln>
        </p:spPr>
        <p:style>
          <a:lnRef idx="0"/>
          <a:fillRef idx="0"/>
          <a:effectRef idx="0"/>
          <a:fontRef idx="minor"/>
        </p:style>
      </p:sp>
      <p:sp>
        <p:nvSpPr>
          <p:cNvPr id="1906"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7" name="Google Shape;1026;gda7c634b4f_0_799: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454BE1AD-5082-4DD9-A000-7979B8039680}" type="slidenum">
              <a:rPr b="0" lang="en-US" sz="1400" spc="-1" strike="noStrike">
                <a:latin typeface="Times New Roman"/>
              </a:rPr>
              <a:t>&lt;number&gt;</a:t>
            </a:fld>
            <a:endParaRPr b="0" lang="en-US" sz="1400" spc="-1" strike="noStrike">
              <a:latin typeface="Times New Roman"/>
            </a:endParaRPr>
          </a:p>
        </p:txBody>
      </p:sp>
      <p:sp>
        <p:nvSpPr>
          <p:cNvPr id="1908" name="PlaceHolder 1"/>
          <p:cNvSpPr>
            <a:spLocks noGrp="1"/>
          </p:cNvSpPr>
          <p:nvPr>
            <p:ph type="sldImg"/>
          </p:nvPr>
        </p:nvSpPr>
        <p:spPr>
          <a:xfrm>
            <a:off x="993600" y="766800"/>
            <a:ext cx="5114520" cy="3836520"/>
          </a:xfrm>
          <a:prstGeom prst="rect">
            <a:avLst/>
          </a:prstGeom>
        </p:spPr>
      </p:sp>
      <p:sp>
        <p:nvSpPr>
          <p:cNvPr id="1909" name="Google Shape;1028;gda7c634b4f_0_799:notes"/>
          <p:cNvSpPr/>
          <p:nvPr/>
        </p:nvSpPr>
        <p:spPr>
          <a:xfrm>
            <a:off x="709560" y="4859280"/>
            <a:ext cx="5682960" cy="4605120"/>
          </a:xfrm>
          <a:prstGeom prst="rect">
            <a:avLst/>
          </a:prstGeom>
          <a:noFill/>
          <a:ln w="0">
            <a:noFill/>
          </a:ln>
        </p:spPr>
        <p:style>
          <a:lnRef idx="0"/>
          <a:fillRef idx="0"/>
          <a:effectRef idx="0"/>
          <a:fontRef idx="minor"/>
        </p:style>
      </p:sp>
      <p:sp>
        <p:nvSpPr>
          <p:cNvPr id="1910"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1" name="Google Shape;1035;gda7c634b4f_0_807: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F522BA65-9CD0-4EB5-9F3C-76D01083B5D7}" type="slidenum">
              <a:rPr b="0" lang="en-US" sz="1400" spc="-1" strike="noStrike">
                <a:latin typeface="Times New Roman"/>
              </a:rPr>
              <a:t>&lt;number&gt;</a:t>
            </a:fld>
            <a:endParaRPr b="0" lang="en-US" sz="1400" spc="-1" strike="noStrike">
              <a:latin typeface="Times New Roman"/>
            </a:endParaRPr>
          </a:p>
        </p:txBody>
      </p:sp>
      <p:sp>
        <p:nvSpPr>
          <p:cNvPr id="1912" name="PlaceHolder 1"/>
          <p:cNvSpPr>
            <a:spLocks noGrp="1"/>
          </p:cNvSpPr>
          <p:nvPr>
            <p:ph type="sldImg"/>
          </p:nvPr>
        </p:nvSpPr>
        <p:spPr>
          <a:xfrm>
            <a:off x="993600" y="766800"/>
            <a:ext cx="5114520" cy="3836520"/>
          </a:xfrm>
          <a:prstGeom prst="rect">
            <a:avLst/>
          </a:prstGeom>
        </p:spPr>
      </p:sp>
      <p:sp>
        <p:nvSpPr>
          <p:cNvPr id="1913" name="Google Shape;1037;gda7c634b4f_0_807:notes"/>
          <p:cNvSpPr/>
          <p:nvPr/>
        </p:nvSpPr>
        <p:spPr>
          <a:xfrm>
            <a:off x="709560" y="4859280"/>
            <a:ext cx="5682960" cy="4605120"/>
          </a:xfrm>
          <a:prstGeom prst="rect">
            <a:avLst/>
          </a:prstGeom>
          <a:noFill/>
          <a:ln w="0">
            <a:noFill/>
          </a:ln>
        </p:spPr>
        <p:style>
          <a:lnRef idx="0"/>
          <a:fillRef idx="0"/>
          <a:effectRef idx="0"/>
          <a:fontRef idx="minor"/>
        </p:style>
      </p:sp>
      <p:sp>
        <p:nvSpPr>
          <p:cNvPr id="1914"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5" name="Google Shape;1044;gda7c634b4f_0_815: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CC5D9ACD-8A6A-4910-976C-034C4856C5BA}" type="slidenum">
              <a:rPr b="0" lang="en-US" sz="1400" spc="-1" strike="noStrike">
                <a:latin typeface="Times New Roman"/>
              </a:rPr>
              <a:t>&lt;number&gt;</a:t>
            </a:fld>
            <a:endParaRPr b="0" lang="en-US" sz="1400" spc="-1" strike="noStrike">
              <a:latin typeface="Times New Roman"/>
            </a:endParaRPr>
          </a:p>
        </p:txBody>
      </p:sp>
      <p:sp>
        <p:nvSpPr>
          <p:cNvPr id="1916" name="PlaceHolder 1"/>
          <p:cNvSpPr>
            <a:spLocks noGrp="1"/>
          </p:cNvSpPr>
          <p:nvPr>
            <p:ph type="sldImg"/>
          </p:nvPr>
        </p:nvSpPr>
        <p:spPr>
          <a:xfrm>
            <a:off x="993600" y="766800"/>
            <a:ext cx="5114520" cy="3836520"/>
          </a:xfrm>
          <a:prstGeom prst="rect">
            <a:avLst/>
          </a:prstGeom>
        </p:spPr>
      </p:sp>
      <p:sp>
        <p:nvSpPr>
          <p:cNvPr id="1917" name="Google Shape;1046;gda7c634b4f_0_815:notes"/>
          <p:cNvSpPr/>
          <p:nvPr/>
        </p:nvSpPr>
        <p:spPr>
          <a:xfrm>
            <a:off x="709560" y="4859280"/>
            <a:ext cx="5682960" cy="4605120"/>
          </a:xfrm>
          <a:prstGeom prst="rect">
            <a:avLst/>
          </a:prstGeom>
          <a:noFill/>
          <a:ln w="0">
            <a:noFill/>
          </a:ln>
        </p:spPr>
        <p:style>
          <a:lnRef idx="0"/>
          <a:fillRef idx="0"/>
          <a:effectRef idx="0"/>
          <a:fontRef idx="minor"/>
        </p:style>
      </p:sp>
      <p:sp>
        <p:nvSpPr>
          <p:cNvPr id="1918"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9" name="Google Shape;1053;gda7c634b4f_0_823: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64744E19-9150-4AAE-A0EB-D0D1EF2BA5EC}" type="slidenum">
              <a:rPr b="0" lang="en-US" sz="1400" spc="-1" strike="noStrike">
                <a:latin typeface="Times New Roman"/>
              </a:rPr>
              <a:t>&lt;number&gt;</a:t>
            </a:fld>
            <a:endParaRPr b="0" lang="en-US" sz="1400" spc="-1" strike="noStrike">
              <a:latin typeface="Times New Roman"/>
            </a:endParaRPr>
          </a:p>
        </p:txBody>
      </p:sp>
      <p:sp>
        <p:nvSpPr>
          <p:cNvPr id="1920" name="PlaceHolder 1"/>
          <p:cNvSpPr>
            <a:spLocks noGrp="1"/>
          </p:cNvSpPr>
          <p:nvPr>
            <p:ph type="sldImg"/>
          </p:nvPr>
        </p:nvSpPr>
        <p:spPr>
          <a:xfrm>
            <a:off x="993600" y="766800"/>
            <a:ext cx="5114520" cy="3836520"/>
          </a:xfrm>
          <a:prstGeom prst="rect">
            <a:avLst/>
          </a:prstGeom>
        </p:spPr>
      </p:sp>
      <p:sp>
        <p:nvSpPr>
          <p:cNvPr id="1921" name="Google Shape;1055;gda7c634b4f_0_823:notes"/>
          <p:cNvSpPr/>
          <p:nvPr/>
        </p:nvSpPr>
        <p:spPr>
          <a:xfrm>
            <a:off x="709560" y="4859280"/>
            <a:ext cx="5682960" cy="4605120"/>
          </a:xfrm>
          <a:prstGeom prst="rect">
            <a:avLst/>
          </a:prstGeom>
          <a:noFill/>
          <a:ln w="0">
            <a:noFill/>
          </a:ln>
        </p:spPr>
        <p:style>
          <a:lnRef idx="0"/>
          <a:fillRef idx="0"/>
          <a:effectRef idx="0"/>
          <a:fontRef idx="minor"/>
        </p:style>
      </p:sp>
      <p:sp>
        <p:nvSpPr>
          <p:cNvPr id="1922"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3" name="Google Shape;1062;gda7c634b4f_0_831: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F6464584-71D9-412A-B39A-9F45D3E1BC51}" type="slidenum">
              <a:rPr b="0" lang="en-US" sz="1400" spc="-1" strike="noStrike">
                <a:latin typeface="Times New Roman"/>
              </a:rPr>
              <a:t>&lt;number&gt;</a:t>
            </a:fld>
            <a:endParaRPr b="0" lang="en-US" sz="1400" spc="-1" strike="noStrike">
              <a:latin typeface="Times New Roman"/>
            </a:endParaRPr>
          </a:p>
        </p:txBody>
      </p:sp>
      <p:sp>
        <p:nvSpPr>
          <p:cNvPr id="1924" name="PlaceHolder 1"/>
          <p:cNvSpPr>
            <a:spLocks noGrp="1"/>
          </p:cNvSpPr>
          <p:nvPr>
            <p:ph type="sldImg"/>
          </p:nvPr>
        </p:nvSpPr>
        <p:spPr>
          <a:xfrm>
            <a:off x="993600" y="766800"/>
            <a:ext cx="5114520" cy="3836520"/>
          </a:xfrm>
          <a:prstGeom prst="rect">
            <a:avLst/>
          </a:prstGeom>
        </p:spPr>
      </p:sp>
      <p:sp>
        <p:nvSpPr>
          <p:cNvPr id="1925" name="Google Shape;1064;gda7c634b4f_0_831:notes"/>
          <p:cNvSpPr/>
          <p:nvPr/>
        </p:nvSpPr>
        <p:spPr>
          <a:xfrm>
            <a:off x="709560" y="4859280"/>
            <a:ext cx="5682960" cy="4605120"/>
          </a:xfrm>
          <a:prstGeom prst="rect">
            <a:avLst/>
          </a:prstGeom>
          <a:noFill/>
          <a:ln w="0">
            <a:noFill/>
          </a:ln>
        </p:spPr>
        <p:style>
          <a:lnRef idx="0"/>
          <a:fillRef idx="0"/>
          <a:effectRef idx="0"/>
          <a:fontRef idx="minor"/>
        </p:style>
      </p:sp>
      <p:sp>
        <p:nvSpPr>
          <p:cNvPr id="1926"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7" name="Google Shape;1071;gda7c634b4f_0_839: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DF882682-3740-4156-BD90-3355D3D5F51F}" type="slidenum">
              <a:rPr b="0" lang="en-US" sz="1400" spc="-1" strike="noStrike">
                <a:latin typeface="Times New Roman"/>
              </a:rPr>
              <a:t>&lt;number&gt;</a:t>
            </a:fld>
            <a:endParaRPr b="0" lang="en-US" sz="1400" spc="-1" strike="noStrike">
              <a:latin typeface="Times New Roman"/>
            </a:endParaRPr>
          </a:p>
        </p:txBody>
      </p:sp>
      <p:sp>
        <p:nvSpPr>
          <p:cNvPr id="1928" name="PlaceHolder 1"/>
          <p:cNvSpPr>
            <a:spLocks noGrp="1"/>
          </p:cNvSpPr>
          <p:nvPr>
            <p:ph type="sldImg"/>
          </p:nvPr>
        </p:nvSpPr>
        <p:spPr>
          <a:xfrm>
            <a:off x="993600" y="766800"/>
            <a:ext cx="5114520" cy="3836520"/>
          </a:xfrm>
          <a:prstGeom prst="rect">
            <a:avLst/>
          </a:prstGeom>
        </p:spPr>
      </p:sp>
      <p:sp>
        <p:nvSpPr>
          <p:cNvPr id="1929" name="Google Shape;1073;gda7c634b4f_0_839:notes"/>
          <p:cNvSpPr/>
          <p:nvPr/>
        </p:nvSpPr>
        <p:spPr>
          <a:xfrm>
            <a:off x="709560" y="4859280"/>
            <a:ext cx="5682960" cy="4605120"/>
          </a:xfrm>
          <a:prstGeom prst="rect">
            <a:avLst/>
          </a:prstGeom>
          <a:noFill/>
          <a:ln w="0">
            <a:noFill/>
          </a:ln>
        </p:spPr>
        <p:style>
          <a:lnRef idx="0"/>
          <a:fillRef idx="0"/>
          <a:effectRef idx="0"/>
          <a:fontRef idx="minor"/>
        </p:style>
      </p:sp>
      <p:sp>
        <p:nvSpPr>
          <p:cNvPr id="1930"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1" name="Google Shape;1081;gda7c634b4f_0_848: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0385BD16-69EE-4665-B3E9-9CF63D97EC00}" type="slidenum">
              <a:rPr b="0" lang="en-US" sz="1400" spc="-1" strike="noStrike">
                <a:latin typeface="Times New Roman"/>
              </a:rPr>
              <a:t>&lt;number&gt;</a:t>
            </a:fld>
            <a:endParaRPr b="0" lang="en-US" sz="1400" spc="-1" strike="noStrike">
              <a:latin typeface="Times New Roman"/>
            </a:endParaRPr>
          </a:p>
        </p:txBody>
      </p:sp>
      <p:sp>
        <p:nvSpPr>
          <p:cNvPr id="1932" name="PlaceHolder 1"/>
          <p:cNvSpPr>
            <a:spLocks noGrp="1"/>
          </p:cNvSpPr>
          <p:nvPr>
            <p:ph type="sldImg"/>
          </p:nvPr>
        </p:nvSpPr>
        <p:spPr>
          <a:xfrm>
            <a:off x="993600" y="766800"/>
            <a:ext cx="5114520" cy="3836520"/>
          </a:xfrm>
          <a:prstGeom prst="rect">
            <a:avLst/>
          </a:prstGeom>
        </p:spPr>
      </p:sp>
      <p:sp>
        <p:nvSpPr>
          <p:cNvPr id="1933" name="Google Shape;1083;gda7c634b4f_0_848:notes"/>
          <p:cNvSpPr/>
          <p:nvPr/>
        </p:nvSpPr>
        <p:spPr>
          <a:xfrm>
            <a:off x="709560" y="4859280"/>
            <a:ext cx="5682960" cy="4605120"/>
          </a:xfrm>
          <a:prstGeom prst="rect">
            <a:avLst/>
          </a:prstGeom>
          <a:noFill/>
          <a:ln w="0">
            <a:noFill/>
          </a:ln>
        </p:spPr>
        <p:style>
          <a:lnRef idx="0"/>
          <a:fillRef idx="0"/>
          <a:effectRef idx="0"/>
          <a:fontRef idx="minor"/>
        </p:style>
      </p:sp>
      <p:sp>
        <p:nvSpPr>
          <p:cNvPr id="1934"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5" name="Google Shape;1090;gda7c634b4f_0_856: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35D62093-FB47-4E8C-9990-C657AD2F0EF2}" type="slidenum">
              <a:rPr b="0" lang="en-US" sz="1400" spc="-1" strike="noStrike">
                <a:latin typeface="Times New Roman"/>
              </a:rPr>
              <a:t>&lt;number&gt;</a:t>
            </a:fld>
            <a:endParaRPr b="0" lang="en-US" sz="1400" spc="-1" strike="noStrike">
              <a:latin typeface="Times New Roman"/>
            </a:endParaRPr>
          </a:p>
        </p:txBody>
      </p:sp>
      <p:sp>
        <p:nvSpPr>
          <p:cNvPr id="1936" name="PlaceHolder 1"/>
          <p:cNvSpPr>
            <a:spLocks noGrp="1"/>
          </p:cNvSpPr>
          <p:nvPr>
            <p:ph type="sldImg"/>
          </p:nvPr>
        </p:nvSpPr>
        <p:spPr>
          <a:xfrm>
            <a:off x="993600" y="766800"/>
            <a:ext cx="5114520" cy="3836520"/>
          </a:xfrm>
          <a:prstGeom prst="rect">
            <a:avLst/>
          </a:prstGeom>
        </p:spPr>
      </p:sp>
      <p:sp>
        <p:nvSpPr>
          <p:cNvPr id="1937" name="Google Shape;1092;gda7c634b4f_0_856:notes"/>
          <p:cNvSpPr/>
          <p:nvPr/>
        </p:nvSpPr>
        <p:spPr>
          <a:xfrm>
            <a:off x="709560" y="4859280"/>
            <a:ext cx="5682960" cy="4605120"/>
          </a:xfrm>
          <a:prstGeom prst="rect">
            <a:avLst/>
          </a:prstGeom>
          <a:noFill/>
          <a:ln w="0">
            <a:noFill/>
          </a:ln>
        </p:spPr>
        <p:style>
          <a:lnRef idx="0"/>
          <a:fillRef idx="0"/>
          <a:effectRef idx="0"/>
          <a:fontRef idx="minor"/>
        </p:style>
      </p:sp>
      <p:sp>
        <p:nvSpPr>
          <p:cNvPr id="1938"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9" name="Google Shape;1099;gda7c634b4f_0_864: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8F122A58-733C-4200-B153-4013AD36184E}" type="slidenum">
              <a:rPr b="0" lang="en-US" sz="1400" spc="-1" strike="noStrike">
                <a:latin typeface="Times New Roman"/>
              </a:rPr>
              <a:t>&lt;number&gt;</a:t>
            </a:fld>
            <a:endParaRPr b="0" lang="en-US" sz="1400" spc="-1" strike="noStrike">
              <a:latin typeface="Times New Roman"/>
            </a:endParaRPr>
          </a:p>
        </p:txBody>
      </p:sp>
      <p:sp>
        <p:nvSpPr>
          <p:cNvPr id="1940" name="PlaceHolder 1"/>
          <p:cNvSpPr>
            <a:spLocks noGrp="1"/>
          </p:cNvSpPr>
          <p:nvPr>
            <p:ph type="sldImg"/>
          </p:nvPr>
        </p:nvSpPr>
        <p:spPr>
          <a:xfrm>
            <a:off x="993600" y="766800"/>
            <a:ext cx="5114520" cy="3836520"/>
          </a:xfrm>
          <a:prstGeom prst="rect">
            <a:avLst/>
          </a:prstGeom>
        </p:spPr>
      </p:sp>
      <p:sp>
        <p:nvSpPr>
          <p:cNvPr id="1941" name="Google Shape;1101;gda7c634b4f_0_864:notes"/>
          <p:cNvSpPr/>
          <p:nvPr/>
        </p:nvSpPr>
        <p:spPr>
          <a:xfrm>
            <a:off x="709560" y="4859280"/>
            <a:ext cx="5682960" cy="4605120"/>
          </a:xfrm>
          <a:prstGeom prst="rect">
            <a:avLst/>
          </a:prstGeom>
          <a:noFill/>
          <a:ln w="0">
            <a:noFill/>
          </a:ln>
        </p:spPr>
        <p:style>
          <a:lnRef idx="0"/>
          <a:fillRef idx="0"/>
          <a:effectRef idx="0"/>
          <a:fontRef idx="minor"/>
        </p:style>
      </p:sp>
      <p:sp>
        <p:nvSpPr>
          <p:cNvPr id="1942"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3" name="Google Shape;1108;gda7c634b4f_0_872: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DF63D1BB-360E-4C52-839F-67964847C07D}" type="slidenum">
              <a:rPr b="0" lang="en-US" sz="1400" spc="-1" strike="noStrike">
                <a:latin typeface="Times New Roman"/>
              </a:rPr>
              <a:t>&lt;number&gt;</a:t>
            </a:fld>
            <a:endParaRPr b="0" lang="en-US" sz="1400" spc="-1" strike="noStrike">
              <a:latin typeface="Times New Roman"/>
            </a:endParaRPr>
          </a:p>
        </p:txBody>
      </p:sp>
      <p:sp>
        <p:nvSpPr>
          <p:cNvPr id="1944" name="PlaceHolder 1"/>
          <p:cNvSpPr>
            <a:spLocks noGrp="1"/>
          </p:cNvSpPr>
          <p:nvPr>
            <p:ph type="sldImg"/>
          </p:nvPr>
        </p:nvSpPr>
        <p:spPr>
          <a:xfrm>
            <a:off x="993600" y="766800"/>
            <a:ext cx="5114520" cy="3836520"/>
          </a:xfrm>
          <a:prstGeom prst="rect">
            <a:avLst/>
          </a:prstGeom>
        </p:spPr>
      </p:sp>
      <p:sp>
        <p:nvSpPr>
          <p:cNvPr id="1945" name="Google Shape;1110;gda7c634b4f_0_872:notes"/>
          <p:cNvSpPr/>
          <p:nvPr/>
        </p:nvSpPr>
        <p:spPr>
          <a:xfrm>
            <a:off x="709560" y="4859280"/>
            <a:ext cx="5682960" cy="4605120"/>
          </a:xfrm>
          <a:prstGeom prst="rect">
            <a:avLst/>
          </a:prstGeom>
          <a:noFill/>
          <a:ln w="0">
            <a:noFill/>
          </a:ln>
        </p:spPr>
        <p:style>
          <a:lnRef idx="0"/>
          <a:fillRef idx="0"/>
          <a:effectRef idx="0"/>
          <a:fontRef idx="minor"/>
        </p:style>
      </p:sp>
      <p:sp>
        <p:nvSpPr>
          <p:cNvPr id="1946"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7" name="Google Shape;1117;gda7c634b4f_0_880: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F66845EF-D22E-49FE-8D99-EE884C75AC31}" type="slidenum">
              <a:rPr b="0" lang="en-US" sz="1400" spc="-1" strike="noStrike">
                <a:latin typeface="Times New Roman"/>
              </a:rPr>
              <a:t>&lt;number&gt;</a:t>
            </a:fld>
            <a:endParaRPr b="0" lang="en-US" sz="1400" spc="-1" strike="noStrike">
              <a:latin typeface="Times New Roman"/>
            </a:endParaRPr>
          </a:p>
        </p:txBody>
      </p:sp>
      <p:sp>
        <p:nvSpPr>
          <p:cNvPr id="1948" name="PlaceHolder 1"/>
          <p:cNvSpPr>
            <a:spLocks noGrp="1"/>
          </p:cNvSpPr>
          <p:nvPr>
            <p:ph type="sldImg"/>
          </p:nvPr>
        </p:nvSpPr>
        <p:spPr>
          <a:xfrm>
            <a:off x="993600" y="766800"/>
            <a:ext cx="5114520" cy="3836520"/>
          </a:xfrm>
          <a:prstGeom prst="rect">
            <a:avLst/>
          </a:prstGeom>
        </p:spPr>
      </p:sp>
      <p:sp>
        <p:nvSpPr>
          <p:cNvPr id="1949" name="Google Shape;1119;gda7c634b4f_0_880:notes"/>
          <p:cNvSpPr/>
          <p:nvPr/>
        </p:nvSpPr>
        <p:spPr>
          <a:xfrm>
            <a:off x="709560" y="4859280"/>
            <a:ext cx="5682960" cy="4605120"/>
          </a:xfrm>
          <a:prstGeom prst="rect">
            <a:avLst/>
          </a:prstGeom>
          <a:noFill/>
          <a:ln w="0">
            <a:noFill/>
          </a:ln>
        </p:spPr>
        <p:style>
          <a:lnRef idx="0"/>
          <a:fillRef idx="0"/>
          <a:effectRef idx="0"/>
          <a:fontRef idx="minor"/>
        </p:style>
      </p:sp>
      <p:sp>
        <p:nvSpPr>
          <p:cNvPr id="1950"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1" name="Google Shape;1125;gda7c634b4f_0_887: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3AA79039-1AFA-49F5-A375-012C2078ED03}" type="slidenum">
              <a:rPr b="0" lang="en-US" sz="1400" spc="-1" strike="noStrike">
                <a:latin typeface="Times New Roman"/>
              </a:rPr>
              <a:t>&lt;number&gt;</a:t>
            </a:fld>
            <a:endParaRPr b="0" lang="en-US" sz="1400" spc="-1" strike="noStrike">
              <a:latin typeface="Times New Roman"/>
            </a:endParaRPr>
          </a:p>
        </p:txBody>
      </p:sp>
      <p:sp>
        <p:nvSpPr>
          <p:cNvPr id="1952" name="PlaceHolder 1"/>
          <p:cNvSpPr>
            <a:spLocks noGrp="1"/>
          </p:cNvSpPr>
          <p:nvPr>
            <p:ph type="sldImg"/>
          </p:nvPr>
        </p:nvSpPr>
        <p:spPr>
          <a:xfrm>
            <a:off x="993600" y="766800"/>
            <a:ext cx="5114520" cy="3836520"/>
          </a:xfrm>
          <a:prstGeom prst="rect">
            <a:avLst/>
          </a:prstGeom>
        </p:spPr>
      </p:sp>
      <p:sp>
        <p:nvSpPr>
          <p:cNvPr id="1953" name="Google Shape;1127;gda7c634b4f_0_887:notes"/>
          <p:cNvSpPr/>
          <p:nvPr/>
        </p:nvSpPr>
        <p:spPr>
          <a:xfrm>
            <a:off x="709560" y="4859280"/>
            <a:ext cx="5682960" cy="4605120"/>
          </a:xfrm>
          <a:prstGeom prst="rect">
            <a:avLst/>
          </a:prstGeom>
          <a:noFill/>
          <a:ln w="0">
            <a:noFill/>
          </a:ln>
        </p:spPr>
        <p:style>
          <a:lnRef idx="0"/>
          <a:fillRef idx="0"/>
          <a:effectRef idx="0"/>
          <a:fontRef idx="minor"/>
        </p:style>
      </p:sp>
      <p:sp>
        <p:nvSpPr>
          <p:cNvPr id="1954"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5" name="Google Shape;1134;gda7c634b4f_0_895: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B9E8914D-51A9-48B2-8569-7E8D994CDAF9}" type="slidenum">
              <a:rPr b="0" lang="en-US" sz="1400" spc="-1" strike="noStrike">
                <a:latin typeface="Times New Roman"/>
              </a:rPr>
              <a:t>&lt;number&gt;</a:t>
            </a:fld>
            <a:endParaRPr b="0" lang="en-US" sz="1400" spc="-1" strike="noStrike">
              <a:latin typeface="Times New Roman"/>
            </a:endParaRPr>
          </a:p>
        </p:txBody>
      </p:sp>
      <p:sp>
        <p:nvSpPr>
          <p:cNvPr id="1956" name="PlaceHolder 1"/>
          <p:cNvSpPr>
            <a:spLocks noGrp="1"/>
          </p:cNvSpPr>
          <p:nvPr>
            <p:ph type="sldImg"/>
          </p:nvPr>
        </p:nvSpPr>
        <p:spPr>
          <a:xfrm>
            <a:off x="993600" y="766800"/>
            <a:ext cx="5114520" cy="3836520"/>
          </a:xfrm>
          <a:prstGeom prst="rect">
            <a:avLst/>
          </a:prstGeom>
        </p:spPr>
      </p:sp>
      <p:sp>
        <p:nvSpPr>
          <p:cNvPr id="1957" name="Google Shape;1136;gda7c634b4f_0_895:notes"/>
          <p:cNvSpPr/>
          <p:nvPr/>
        </p:nvSpPr>
        <p:spPr>
          <a:xfrm>
            <a:off x="709560" y="4859280"/>
            <a:ext cx="5682960" cy="4605120"/>
          </a:xfrm>
          <a:prstGeom prst="rect">
            <a:avLst/>
          </a:prstGeom>
          <a:noFill/>
          <a:ln w="0">
            <a:noFill/>
          </a:ln>
        </p:spPr>
        <p:style>
          <a:lnRef idx="0"/>
          <a:fillRef idx="0"/>
          <a:effectRef idx="0"/>
          <a:fontRef idx="minor"/>
        </p:style>
      </p:sp>
      <p:sp>
        <p:nvSpPr>
          <p:cNvPr id="1958"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9" name="Google Shape;1143;gda7c634b4f_0_903: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1FD07AC2-2927-4299-91A3-F1A14ED472E1}" type="slidenum">
              <a:rPr b="0" lang="en-US" sz="1400" spc="-1" strike="noStrike">
                <a:latin typeface="Times New Roman"/>
              </a:rPr>
              <a:t>&lt;number&gt;</a:t>
            </a:fld>
            <a:endParaRPr b="0" lang="en-US" sz="1400" spc="-1" strike="noStrike">
              <a:latin typeface="Times New Roman"/>
            </a:endParaRPr>
          </a:p>
        </p:txBody>
      </p:sp>
      <p:sp>
        <p:nvSpPr>
          <p:cNvPr id="1960" name="PlaceHolder 1"/>
          <p:cNvSpPr>
            <a:spLocks noGrp="1"/>
          </p:cNvSpPr>
          <p:nvPr>
            <p:ph type="sldImg"/>
          </p:nvPr>
        </p:nvSpPr>
        <p:spPr>
          <a:xfrm>
            <a:off x="993600" y="766800"/>
            <a:ext cx="5114520" cy="3836520"/>
          </a:xfrm>
          <a:prstGeom prst="rect">
            <a:avLst/>
          </a:prstGeom>
        </p:spPr>
      </p:sp>
      <p:sp>
        <p:nvSpPr>
          <p:cNvPr id="1961" name="Google Shape;1145;gda7c634b4f_0_903:notes"/>
          <p:cNvSpPr/>
          <p:nvPr/>
        </p:nvSpPr>
        <p:spPr>
          <a:xfrm>
            <a:off x="709560" y="4859280"/>
            <a:ext cx="5682960" cy="4605120"/>
          </a:xfrm>
          <a:prstGeom prst="rect">
            <a:avLst/>
          </a:prstGeom>
          <a:noFill/>
          <a:ln w="0">
            <a:noFill/>
          </a:ln>
        </p:spPr>
        <p:style>
          <a:lnRef idx="0"/>
          <a:fillRef idx="0"/>
          <a:effectRef idx="0"/>
          <a:fontRef idx="minor"/>
        </p:style>
      </p:sp>
      <p:sp>
        <p:nvSpPr>
          <p:cNvPr id="1962"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3" name="Google Shape;1152;gda7c634b4f_0_911: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FDEC9847-C109-4B13-AFA2-4D9D8490D861}" type="slidenum">
              <a:rPr b="0" lang="en-US" sz="1400" spc="-1" strike="noStrike">
                <a:latin typeface="Times New Roman"/>
              </a:rPr>
              <a:t>&lt;number&gt;</a:t>
            </a:fld>
            <a:endParaRPr b="0" lang="en-US" sz="1400" spc="-1" strike="noStrike">
              <a:latin typeface="Times New Roman"/>
            </a:endParaRPr>
          </a:p>
        </p:txBody>
      </p:sp>
      <p:sp>
        <p:nvSpPr>
          <p:cNvPr id="1964" name="PlaceHolder 1"/>
          <p:cNvSpPr>
            <a:spLocks noGrp="1"/>
          </p:cNvSpPr>
          <p:nvPr>
            <p:ph type="sldImg"/>
          </p:nvPr>
        </p:nvSpPr>
        <p:spPr>
          <a:xfrm>
            <a:off x="993600" y="766800"/>
            <a:ext cx="5114520" cy="3836520"/>
          </a:xfrm>
          <a:prstGeom prst="rect">
            <a:avLst/>
          </a:prstGeom>
        </p:spPr>
      </p:sp>
      <p:sp>
        <p:nvSpPr>
          <p:cNvPr id="1965" name="Google Shape;1154;gda7c634b4f_0_911:notes"/>
          <p:cNvSpPr/>
          <p:nvPr/>
        </p:nvSpPr>
        <p:spPr>
          <a:xfrm>
            <a:off x="709560" y="4859280"/>
            <a:ext cx="5682960" cy="4605120"/>
          </a:xfrm>
          <a:prstGeom prst="rect">
            <a:avLst/>
          </a:prstGeom>
          <a:noFill/>
          <a:ln w="0">
            <a:noFill/>
          </a:ln>
        </p:spPr>
        <p:style>
          <a:lnRef idx="0"/>
          <a:fillRef idx="0"/>
          <a:effectRef idx="0"/>
          <a:fontRef idx="minor"/>
        </p:style>
      </p:sp>
      <p:sp>
        <p:nvSpPr>
          <p:cNvPr id="1966"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7" name="Google Shape;1161;gda7c634b4f_0_919: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1CD8B5EB-96D1-433A-BEE0-411E35DA083A}" type="slidenum">
              <a:rPr b="0" lang="en-US" sz="1400" spc="-1" strike="noStrike">
                <a:latin typeface="Times New Roman"/>
              </a:rPr>
              <a:t>&lt;number&gt;</a:t>
            </a:fld>
            <a:endParaRPr b="0" lang="en-US" sz="1400" spc="-1" strike="noStrike">
              <a:latin typeface="Times New Roman"/>
            </a:endParaRPr>
          </a:p>
        </p:txBody>
      </p:sp>
      <p:sp>
        <p:nvSpPr>
          <p:cNvPr id="1968" name="PlaceHolder 1"/>
          <p:cNvSpPr>
            <a:spLocks noGrp="1"/>
          </p:cNvSpPr>
          <p:nvPr>
            <p:ph type="sldImg"/>
          </p:nvPr>
        </p:nvSpPr>
        <p:spPr>
          <a:xfrm>
            <a:off x="993600" y="766800"/>
            <a:ext cx="5114520" cy="3836520"/>
          </a:xfrm>
          <a:prstGeom prst="rect">
            <a:avLst/>
          </a:prstGeom>
        </p:spPr>
      </p:sp>
      <p:sp>
        <p:nvSpPr>
          <p:cNvPr id="1969" name="Google Shape;1163;gda7c634b4f_0_919:notes"/>
          <p:cNvSpPr/>
          <p:nvPr/>
        </p:nvSpPr>
        <p:spPr>
          <a:xfrm>
            <a:off x="709560" y="4859280"/>
            <a:ext cx="5682960" cy="4605120"/>
          </a:xfrm>
          <a:prstGeom prst="rect">
            <a:avLst/>
          </a:prstGeom>
          <a:noFill/>
          <a:ln w="0">
            <a:noFill/>
          </a:ln>
        </p:spPr>
        <p:style>
          <a:lnRef idx="0"/>
          <a:fillRef idx="0"/>
          <a:effectRef idx="0"/>
          <a:fontRef idx="minor"/>
        </p:style>
      </p:sp>
      <p:sp>
        <p:nvSpPr>
          <p:cNvPr id="1970"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1" name="Google Shape;1170;gda7c634b4f_0_927: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28CD4DF9-5AFA-458A-A48E-34704EA91888}" type="slidenum">
              <a:rPr b="0" lang="en-US" sz="1400" spc="-1" strike="noStrike">
                <a:latin typeface="Times New Roman"/>
              </a:rPr>
              <a:t>&lt;number&gt;</a:t>
            </a:fld>
            <a:endParaRPr b="0" lang="en-US" sz="1400" spc="-1" strike="noStrike">
              <a:latin typeface="Times New Roman"/>
            </a:endParaRPr>
          </a:p>
        </p:txBody>
      </p:sp>
      <p:sp>
        <p:nvSpPr>
          <p:cNvPr id="1972" name="PlaceHolder 1"/>
          <p:cNvSpPr>
            <a:spLocks noGrp="1"/>
          </p:cNvSpPr>
          <p:nvPr>
            <p:ph type="sldImg"/>
          </p:nvPr>
        </p:nvSpPr>
        <p:spPr>
          <a:xfrm>
            <a:off x="993600" y="766800"/>
            <a:ext cx="5114520" cy="3836520"/>
          </a:xfrm>
          <a:prstGeom prst="rect">
            <a:avLst/>
          </a:prstGeom>
        </p:spPr>
      </p:sp>
      <p:sp>
        <p:nvSpPr>
          <p:cNvPr id="1973" name="Google Shape;1172;gda7c634b4f_0_927:notes"/>
          <p:cNvSpPr/>
          <p:nvPr/>
        </p:nvSpPr>
        <p:spPr>
          <a:xfrm>
            <a:off x="709560" y="4859280"/>
            <a:ext cx="5682960" cy="4605120"/>
          </a:xfrm>
          <a:prstGeom prst="rect">
            <a:avLst/>
          </a:prstGeom>
          <a:noFill/>
          <a:ln w="0">
            <a:noFill/>
          </a:ln>
        </p:spPr>
        <p:style>
          <a:lnRef idx="0"/>
          <a:fillRef idx="0"/>
          <a:effectRef idx="0"/>
          <a:fontRef idx="minor"/>
        </p:style>
      </p:sp>
      <p:sp>
        <p:nvSpPr>
          <p:cNvPr id="1974"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5" name="Google Shape;1179;gda7c634b4f_0_935: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CD2D49F9-7CB9-4A43-9DC5-1BAA84BCD9E0}" type="slidenum">
              <a:rPr b="0" lang="en-US" sz="1400" spc="-1" strike="noStrike">
                <a:latin typeface="Times New Roman"/>
              </a:rPr>
              <a:t>&lt;number&gt;</a:t>
            </a:fld>
            <a:endParaRPr b="0" lang="en-US" sz="1400" spc="-1" strike="noStrike">
              <a:latin typeface="Times New Roman"/>
            </a:endParaRPr>
          </a:p>
        </p:txBody>
      </p:sp>
      <p:sp>
        <p:nvSpPr>
          <p:cNvPr id="1976" name="PlaceHolder 1"/>
          <p:cNvSpPr>
            <a:spLocks noGrp="1"/>
          </p:cNvSpPr>
          <p:nvPr>
            <p:ph type="sldImg"/>
          </p:nvPr>
        </p:nvSpPr>
        <p:spPr>
          <a:xfrm>
            <a:off x="993600" y="766800"/>
            <a:ext cx="5114520" cy="3836520"/>
          </a:xfrm>
          <a:prstGeom prst="rect">
            <a:avLst/>
          </a:prstGeom>
        </p:spPr>
      </p:sp>
      <p:sp>
        <p:nvSpPr>
          <p:cNvPr id="1977" name="Google Shape;1181;gda7c634b4f_0_935:notes"/>
          <p:cNvSpPr/>
          <p:nvPr/>
        </p:nvSpPr>
        <p:spPr>
          <a:xfrm>
            <a:off x="709560" y="4859280"/>
            <a:ext cx="5682960" cy="4605120"/>
          </a:xfrm>
          <a:prstGeom prst="rect">
            <a:avLst/>
          </a:prstGeom>
          <a:noFill/>
          <a:ln w="0">
            <a:noFill/>
          </a:ln>
        </p:spPr>
        <p:style>
          <a:lnRef idx="0"/>
          <a:fillRef idx="0"/>
          <a:effectRef idx="0"/>
          <a:fontRef idx="minor"/>
        </p:style>
      </p:sp>
      <p:sp>
        <p:nvSpPr>
          <p:cNvPr id="1978"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9" name="Google Shape;1188;gda7c634b4f_0_943: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026149DF-5D90-430F-92EF-33AF85F547E2}" type="slidenum">
              <a:rPr b="0" lang="en-US" sz="1400" spc="-1" strike="noStrike">
                <a:latin typeface="Times New Roman"/>
              </a:rPr>
              <a:t>&lt;number&gt;</a:t>
            </a:fld>
            <a:endParaRPr b="0" lang="en-US" sz="1400" spc="-1" strike="noStrike">
              <a:latin typeface="Times New Roman"/>
            </a:endParaRPr>
          </a:p>
        </p:txBody>
      </p:sp>
      <p:sp>
        <p:nvSpPr>
          <p:cNvPr id="1980" name="PlaceHolder 1"/>
          <p:cNvSpPr>
            <a:spLocks noGrp="1"/>
          </p:cNvSpPr>
          <p:nvPr>
            <p:ph type="sldImg"/>
          </p:nvPr>
        </p:nvSpPr>
        <p:spPr>
          <a:xfrm>
            <a:off x="993600" y="766800"/>
            <a:ext cx="5114520" cy="3836520"/>
          </a:xfrm>
          <a:prstGeom prst="rect">
            <a:avLst/>
          </a:prstGeom>
        </p:spPr>
      </p:sp>
      <p:sp>
        <p:nvSpPr>
          <p:cNvPr id="1981" name="Google Shape;1190;gda7c634b4f_0_943:notes"/>
          <p:cNvSpPr/>
          <p:nvPr/>
        </p:nvSpPr>
        <p:spPr>
          <a:xfrm>
            <a:off x="709560" y="4859280"/>
            <a:ext cx="5682960" cy="4605120"/>
          </a:xfrm>
          <a:prstGeom prst="rect">
            <a:avLst/>
          </a:prstGeom>
          <a:noFill/>
          <a:ln w="0">
            <a:noFill/>
          </a:ln>
        </p:spPr>
        <p:style>
          <a:lnRef idx="0"/>
          <a:fillRef idx="0"/>
          <a:effectRef idx="0"/>
          <a:fontRef idx="minor"/>
        </p:style>
      </p:sp>
      <p:sp>
        <p:nvSpPr>
          <p:cNvPr id="1982"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3" name="Google Shape;1197;gda7c634b4f_0_951: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29A9A4A4-54D6-4861-94AD-28706335AAC8}" type="slidenum">
              <a:rPr b="0" lang="en-US" sz="1400" spc="-1" strike="noStrike">
                <a:latin typeface="Times New Roman"/>
              </a:rPr>
              <a:t>&lt;number&gt;</a:t>
            </a:fld>
            <a:endParaRPr b="0" lang="en-US" sz="1400" spc="-1" strike="noStrike">
              <a:latin typeface="Times New Roman"/>
            </a:endParaRPr>
          </a:p>
        </p:txBody>
      </p:sp>
      <p:sp>
        <p:nvSpPr>
          <p:cNvPr id="1984" name="PlaceHolder 1"/>
          <p:cNvSpPr>
            <a:spLocks noGrp="1"/>
          </p:cNvSpPr>
          <p:nvPr>
            <p:ph type="sldImg"/>
          </p:nvPr>
        </p:nvSpPr>
        <p:spPr>
          <a:xfrm>
            <a:off x="993600" y="766800"/>
            <a:ext cx="5114520" cy="3836520"/>
          </a:xfrm>
          <a:prstGeom prst="rect">
            <a:avLst/>
          </a:prstGeom>
        </p:spPr>
      </p:sp>
      <p:sp>
        <p:nvSpPr>
          <p:cNvPr id="1985" name="Google Shape;1199;gda7c634b4f_0_951:notes"/>
          <p:cNvSpPr/>
          <p:nvPr/>
        </p:nvSpPr>
        <p:spPr>
          <a:xfrm>
            <a:off x="709560" y="4859280"/>
            <a:ext cx="5682960" cy="4605120"/>
          </a:xfrm>
          <a:prstGeom prst="rect">
            <a:avLst/>
          </a:prstGeom>
          <a:noFill/>
          <a:ln w="0">
            <a:noFill/>
          </a:ln>
        </p:spPr>
        <p:style>
          <a:lnRef idx="0"/>
          <a:fillRef idx="0"/>
          <a:effectRef idx="0"/>
          <a:fontRef idx="minor"/>
        </p:style>
      </p:sp>
      <p:sp>
        <p:nvSpPr>
          <p:cNvPr id="1986"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7" name="Google Shape;1206;gda7c634b4f_0_959: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205004D5-944D-4421-86C9-D35C66D26BC7}" type="slidenum">
              <a:rPr b="0" lang="en-US" sz="1400" spc="-1" strike="noStrike">
                <a:latin typeface="Times New Roman"/>
              </a:rPr>
              <a:t>&lt;number&gt;</a:t>
            </a:fld>
            <a:endParaRPr b="0" lang="en-US" sz="1400" spc="-1" strike="noStrike">
              <a:latin typeface="Times New Roman"/>
            </a:endParaRPr>
          </a:p>
        </p:txBody>
      </p:sp>
      <p:sp>
        <p:nvSpPr>
          <p:cNvPr id="1988" name="PlaceHolder 1"/>
          <p:cNvSpPr>
            <a:spLocks noGrp="1"/>
          </p:cNvSpPr>
          <p:nvPr>
            <p:ph type="sldImg"/>
          </p:nvPr>
        </p:nvSpPr>
        <p:spPr>
          <a:xfrm>
            <a:off x="993600" y="766800"/>
            <a:ext cx="5114520" cy="3836520"/>
          </a:xfrm>
          <a:prstGeom prst="rect">
            <a:avLst/>
          </a:prstGeom>
        </p:spPr>
      </p:sp>
      <p:sp>
        <p:nvSpPr>
          <p:cNvPr id="1989" name="Google Shape;1208;gda7c634b4f_0_959:notes"/>
          <p:cNvSpPr/>
          <p:nvPr/>
        </p:nvSpPr>
        <p:spPr>
          <a:xfrm>
            <a:off x="709560" y="4859280"/>
            <a:ext cx="5682960" cy="4605120"/>
          </a:xfrm>
          <a:prstGeom prst="rect">
            <a:avLst/>
          </a:prstGeom>
          <a:noFill/>
          <a:ln w="0">
            <a:noFill/>
          </a:ln>
        </p:spPr>
        <p:style>
          <a:lnRef idx="0"/>
          <a:fillRef idx="0"/>
          <a:effectRef idx="0"/>
          <a:fontRef idx="minor"/>
        </p:style>
      </p:sp>
      <p:sp>
        <p:nvSpPr>
          <p:cNvPr id="1990"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1" name="Google Shape;1215;gda7c634b4f_0_967: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A6BC041F-80AA-4E9F-B1D1-8C387A1260A9}" type="slidenum">
              <a:rPr b="0" lang="en-US" sz="1400" spc="-1" strike="noStrike">
                <a:latin typeface="Times New Roman"/>
              </a:rPr>
              <a:t>&lt;number&gt;</a:t>
            </a:fld>
            <a:endParaRPr b="0" lang="en-US" sz="1400" spc="-1" strike="noStrike">
              <a:latin typeface="Times New Roman"/>
            </a:endParaRPr>
          </a:p>
        </p:txBody>
      </p:sp>
      <p:sp>
        <p:nvSpPr>
          <p:cNvPr id="1992" name="PlaceHolder 1"/>
          <p:cNvSpPr>
            <a:spLocks noGrp="1"/>
          </p:cNvSpPr>
          <p:nvPr>
            <p:ph type="sldImg"/>
          </p:nvPr>
        </p:nvSpPr>
        <p:spPr>
          <a:xfrm>
            <a:off x="993600" y="766800"/>
            <a:ext cx="5114520" cy="3836520"/>
          </a:xfrm>
          <a:prstGeom prst="rect">
            <a:avLst/>
          </a:prstGeom>
        </p:spPr>
      </p:sp>
      <p:sp>
        <p:nvSpPr>
          <p:cNvPr id="1993" name="Google Shape;1217;gda7c634b4f_0_967:notes"/>
          <p:cNvSpPr/>
          <p:nvPr/>
        </p:nvSpPr>
        <p:spPr>
          <a:xfrm>
            <a:off x="709560" y="4859280"/>
            <a:ext cx="5682960" cy="4605120"/>
          </a:xfrm>
          <a:prstGeom prst="rect">
            <a:avLst/>
          </a:prstGeom>
          <a:noFill/>
          <a:ln w="0">
            <a:noFill/>
          </a:ln>
        </p:spPr>
        <p:style>
          <a:lnRef idx="0"/>
          <a:fillRef idx="0"/>
          <a:effectRef idx="0"/>
          <a:fontRef idx="minor"/>
        </p:style>
      </p:sp>
      <p:sp>
        <p:nvSpPr>
          <p:cNvPr id="1994"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5" name="Google Shape;1224;gda7c634b4f_0_975: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91845DEA-656E-4570-9B9B-13E6DE082A59}" type="slidenum">
              <a:rPr b="0" lang="en-US" sz="1400" spc="-1" strike="noStrike">
                <a:latin typeface="Times New Roman"/>
              </a:rPr>
              <a:t>&lt;number&gt;</a:t>
            </a:fld>
            <a:endParaRPr b="0" lang="en-US" sz="1400" spc="-1" strike="noStrike">
              <a:latin typeface="Times New Roman"/>
            </a:endParaRPr>
          </a:p>
        </p:txBody>
      </p:sp>
      <p:sp>
        <p:nvSpPr>
          <p:cNvPr id="1996" name="PlaceHolder 1"/>
          <p:cNvSpPr>
            <a:spLocks noGrp="1"/>
          </p:cNvSpPr>
          <p:nvPr>
            <p:ph type="sldImg"/>
          </p:nvPr>
        </p:nvSpPr>
        <p:spPr>
          <a:xfrm>
            <a:off x="993600" y="766800"/>
            <a:ext cx="5114520" cy="3836520"/>
          </a:xfrm>
          <a:prstGeom prst="rect">
            <a:avLst/>
          </a:prstGeom>
        </p:spPr>
      </p:sp>
      <p:sp>
        <p:nvSpPr>
          <p:cNvPr id="1997" name="Google Shape;1226;gda7c634b4f_0_975:notes"/>
          <p:cNvSpPr/>
          <p:nvPr/>
        </p:nvSpPr>
        <p:spPr>
          <a:xfrm>
            <a:off x="709560" y="4859280"/>
            <a:ext cx="5682960" cy="4605120"/>
          </a:xfrm>
          <a:prstGeom prst="rect">
            <a:avLst/>
          </a:prstGeom>
          <a:noFill/>
          <a:ln w="0">
            <a:noFill/>
          </a:ln>
        </p:spPr>
        <p:style>
          <a:lnRef idx="0"/>
          <a:fillRef idx="0"/>
          <a:effectRef idx="0"/>
          <a:fontRef idx="minor"/>
        </p:style>
      </p:sp>
      <p:sp>
        <p:nvSpPr>
          <p:cNvPr id="1998"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9" name="Google Shape;1233;gda7c634b4f_0_983: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7A83C865-1218-4290-BB64-3D56BD7B4BFC}" type="slidenum">
              <a:rPr b="0" lang="en-US" sz="1400" spc="-1" strike="noStrike">
                <a:latin typeface="Times New Roman"/>
              </a:rPr>
              <a:t>&lt;number&gt;</a:t>
            </a:fld>
            <a:endParaRPr b="0" lang="en-US" sz="1400" spc="-1" strike="noStrike">
              <a:latin typeface="Times New Roman"/>
            </a:endParaRPr>
          </a:p>
        </p:txBody>
      </p:sp>
      <p:sp>
        <p:nvSpPr>
          <p:cNvPr id="2000" name="PlaceHolder 1"/>
          <p:cNvSpPr>
            <a:spLocks noGrp="1"/>
          </p:cNvSpPr>
          <p:nvPr>
            <p:ph type="sldImg"/>
          </p:nvPr>
        </p:nvSpPr>
        <p:spPr>
          <a:xfrm>
            <a:off x="993600" y="766800"/>
            <a:ext cx="5114520" cy="3836520"/>
          </a:xfrm>
          <a:prstGeom prst="rect">
            <a:avLst/>
          </a:prstGeom>
        </p:spPr>
      </p:sp>
      <p:sp>
        <p:nvSpPr>
          <p:cNvPr id="2001" name="Google Shape;1235;gda7c634b4f_0_983:notes"/>
          <p:cNvSpPr/>
          <p:nvPr/>
        </p:nvSpPr>
        <p:spPr>
          <a:xfrm>
            <a:off x="709560" y="4859280"/>
            <a:ext cx="5682960" cy="4605120"/>
          </a:xfrm>
          <a:prstGeom prst="rect">
            <a:avLst/>
          </a:prstGeom>
          <a:noFill/>
          <a:ln w="0">
            <a:noFill/>
          </a:ln>
        </p:spPr>
        <p:style>
          <a:lnRef idx="0"/>
          <a:fillRef idx="0"/>
          <a:effectRef idx="0"/>
          <a:fontRef idx="minor"/>
        </p:style>
      </p:sp>
      <p:sp>
        <p:nvSpPr>
          <p:cNvPr id="2002"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3" name="Google Shape;1242;gda7c634b4f_0_991: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900782B3-0D52-4522-9CAB-4682023BB07F}" type="slidenum">
              <a:rPr b="0" lang="en-US" sz="1400" spc="-1" strike="noStrike">
                <a:latin typeface="Times New Roman"/>
              </a:rPr>
              <a:t>&lt;number&gt;</a:t>
            </a:fld>
            <a:endParaRPr b="0" lang="en-US" sz="1400" spc="-1" strike="noStrike">
              <a:latin typeface="Times New Roman"/>
            </a:endParaRPr>
          </a:p>
        </p:txBody>
      </p:sp>
      <p:sp>
        <p:nvSpPr>
          <p:cNvPr id="2004" name="PlaceHolder 1"/>
          <p:cNvSpPr>
            <a:spLocks noGrp="1"/>
          </p:cNvSpPr>
          <p:nvPr>
            <p:ph type="sldImg"/>
          </p:nvPr>
        </p:nvSpPr>
        <p:spPr>
          <a:xfrm>
            <a:off x="993600" y="766800"/>
            <a:ext cx="5114520" cy="3836520"/>
          </a:xfrm>
          <a:prstGeom prst="rect">
            <a:avLst/>
          </a:prstGeom>
        </p:spPr>
      </p:sp>
      <p:sp>
        <p:nvSpPr>
          <p:cNvPr id="2005" name="Google Shape;1244;gda7c634b4f_0_991:notes"/>
          <p:cNvSpPr/>
          <p:nvPr/>
        </p:nvSpPr>
        <p:spPr>
          <a:xfrm>
            <a:off x="709560" y="4859280"/>
            <a:ext cx="5682960" cy="4605120"/>
          </a:xfrm>
          <a:prstGeom prst="rect">
            <a:avLst/>
          </a:prstGeom>
          <a:noFill/>
          <a:ln w="0">
            <a:noFill/>
          </a:ln>
        </p:spPr>
        <p:style>
          <a:lnRef idx="0"/>
          <a:fillRef idx="0"/>
          <a:effectRef idx="0"/>
          <a:fontRef idx="minor"/>
        </p:style>
      </p:sp>
      <p:sp>
        <p:nvSpPr>
          <p:cNvPr id="2006"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7" name="Google Shape;1251;gda7c634b4f_0_999: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52F026FE-39D0-4CDB-B3D3-B0A1A993E8A6}" type="slidenum">
              <a:rPr b="0" lang="en-US" sz="1400" spc="-1" strike="noStrike">
                <a:latin typeface="Times New Roman"/>
              </a:rPr>
              <a:t>&lt;number&gt;</a:t>
            </a:fld>
            <a:endParaRPr b="0" lang="en-US" sz="1400" spc="-1" strike="noStrike">
              <a:latin typeface="Times New Roman"/>
            </a:endParaRPr>
          </a:p>
        </p:txBody>
      </p:sp>
      <p:sp>
        <p:nvSpPr>
          <p:cNvPr id="2008" name="PlaceHolder 1"/>
          <p:cNvSpPr>
            <a:spLocks noGrp="1"/>
          </p:cNvSpPr>
          <p:nvPr>
            <p:ph type="sldImg"/>
          </p:nvPr>
        </p:nvSpPr>
        <p:spPr>
          <a:xfrm>
            <a:off x="993600" y="766800"/>
            <a:ext cx="5105160" cy="3827160"/>
          </a:xfrm>
          <a:prstGeom prst="rect">
            <a:avLst/>
          </a:prstGeom>
        </p:spPr>
      </p:sp>
      <p:sp>
        <p:nvSpPr>
          <p:cNvPr id="2009" name="PlaceHolder 2"/>
          <p:cNvSpPr>
            <a:spLocks noGrp="1"/>
          </p:cNvSpPr>
          <p:nvPr>
            <p:ph type="body"/>
          </p:nvPr>
        </p:nvSpPr>
        <p:spPr>
          <a:xfrm>
            <a:off x="709560" y="4859280"/>
            <a:ext cx="5673240" cy="4595400"/>
          </a:xfrm>
          <a:prstGeom prst="rect">
            <a:avLst/>
          </a:prstGeom>
        </p:spPr>
        <p:txBody>
          <a:bodyPr anchor="ctr">
            <a:noAutofit/>
          </a:bodyPr>
          <a:p>
            <a:endParaRPr b="0" lang="en-US" sz="2000" spc="-1" strike="noStrike">
              <a:latin typeface="Arial"/>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0" name="Google Shape;1257;gda7c634b4f_0_1004: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B3DDCE15-E0E7-4196-8048-0A4DEABCAAD6}" type="slidenum">
              <a:rPr b="0" lang="en-US" sz="1400" spc="-1" strike="noStrike">
                <a:latin typeface="Times New Roman"/>
              </a:rPr>
              <a:t>&lt;number&gt;</a:t>
            </a:fld>
            <a:endParaRPr b="0" lang="en-US" sz="1400" spc="-1" strike="noStrike">
              <a:latin typeface="Times New Roman"/>
            </a:endParaRPr>
          </a:p>
        </p:txBody>
      </p:sp>
      <p:sp>
        <p:nvSpPr>
          <p:cNvPr id="2011" name="PlaceHolder 1"/>
          <p:cNvSpPr>
            <a:spLocks noGrp="1"/>
          </p:cNvSpPr>
          <p:nvPr>
            <p:ph type="sldImg"/>
          </p:nvPr>
        </p:nvSpPr>
        <p:spPr>
          <a:xfrm>
            <a:off x="141120" y="766800"/>
            <a:ext cx="6819480" cy="3836520"/>
          </a:xfrm>
          <a:prstGeom prst="rect">
            <a:avLst/>
          </a:prstGeom>
        </p:spPr>
      </p:sp>
      <p:sp>
        <p:nvSpPr>
          <p:cNvPr id="2012" name="Google Shape;1259;gda7c634b4f_0_1004:notes"/>
          <p:cNvSpPr/>
          <p:nvPr/>
        </p:nvSpPr>
        <p:spPr>
          <a:xfrm>
            <a:off x="709560" y="4859280"/>
            <a:ext cx="5682960" cy="4605120"/>
          </a:xfrm>
          <a:prstGeom prst="rect">
            <a:avLst/>
          </a:prstGeom>
          <a:noFill/>
          <a:ln w="0">
            <a:noFill/>
          </a:ln>
        </p:spPr>
        <p:style>
          <a:lnRef idx="0"/>
          <a:fillRef idx="0"/>
          <a:effectRef idx="0"/>
          <a:fontRef idx="minor"/>
        </p:style>
      </p:sp>
      <p:sp>
        <p:nvSpPr>
          <p:cNvPr id="2013"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4" name="Google Shape;1266;gda7c634b4f_0_1012: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62324EA1-42B8-4F62-A53A-A17D520240E2}" type="slidenum">
              <a:rPr b="0" lang="en-US" sz="1400" spc="-1" strike="noStrike">
                <a:latin typeface="Times New Roman"/>
              </a:rPr>
              <a:t>&lt;number&gt;</a:t>
            </a:fld>
            <a:endParaRPr b="0" lang="en-US" sz="1400" spc="-1" strike="noStrike">
              <a:latin typeface="Times New Roman"/>
            </a:endParaRPr>
          </a:p>
        </p:txBody>
      </p:sp>
      <p:sp>
        <p:nvSpPr>
          <p:cNvPr id="2015" name="PlaceHolder 1"/>
          <p:cNvSpPr>
            <a:spLocks noGrp="1"/>
          </p:cNvSpPr>
          <p:nvPr>
            <p:ph type="sldImg"/>
          </p:nvPr>
        </p:nvSpPr>
        <p:spPr>
          <a:xfrm>
            <a:off x="993600" y="766800"/>
            <a:ext cx="5105160" cy="3827160"/>
          </a:xfrm>
          <a:prstGeom prst="rect">
            <a:avLst/>
          </a:prstGeom>
        </p:spPr>
      </p:sp>
      <p:sp>
        <p:nvSpPr>
          <p:cNvPr id="2016" name="PlaceHolder 2"/>
          <p:cNvSpPr>
            <a:spLocks noGrp="1"/>
          </p:cNvSpPr>
          <p:nvPr>
            <p:ph type="body"/>
          </p:nvPr>
        </p:nvSpPr>
        <p:spPr>
          <a:xfrm>
            <a:off x="709560" y="4859280"/>
            <a:ext cx="5673240" cy="4595400"/>
          </a:xfrm>
          <a:prstGeom prst="rect">
            <a:avLst/>
          </a:prstGeom>
        </p:spPr>
        <p:txBody>
          <a:bodyPr anchor="ctr">
            <a:noAutofit/>
          </a:bodyPr>
          <a:p>
            <a:endParaRPr b="0" lang="en-US" sz="2000" spc="-1" strike="noStrike">
              <a:latin typeface="Arial"/>
            </a:endParaRPr>
          </a:p>
        </p:txBody>
      </p:sp>
    </p:spTree>
  </p:cSld>
</p:notes>
</file>

<file path=ppt/notesSlides/notesSlide1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7" name="Google Shape;1272;gda7c634b4f_0_1017: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EFC3CC87-AA97-40AE-B5AB-38AE4A916629}" type="slidenum">
              <a:rPr b="0" lang="en-US" sz="1400" spc="-1" strike="noStrike">
                <a:latin typeface="Times New Roman"/>
              </a:rPr>
              <a:t>&lt;number&gt;</a:t>
            </a:fld>
            <a:endParaRPr b="0" lang="en-US" sz="1400" spc="-1" strike="noStrike">
              <a:latin typeface="Times New Roman"/>
            </a:endParaRPr>
          </a:p>
        </p:txBody>
      </p:sp>
      <p:sp>
        <p:nvSpPr>
          <p:cNvPr id="2018" name="PlaceHolder 1"/>
          <p:cNvSpPr>
            <a:spLocks noGrp="1"/>
          </p:cNvSpPr>
          <p:nvPr>
            <p:ph type="sldImg"/>
          </p:nvPr>
        </p:nvSpPr>
        <p:spPr>
          <a:xfrm>
            <a:off x="993600" y="766800"/>
            <a:ext cx="5114520" cy="3836520"/>
          </a:xfrm>
          <a:prstGeom prst="rect">
            <a:avLst/>
          </a:prstGeom>
        </p:spPr>
      </p:sp>
      <p:sp>
        <p:nvSpPr>
          <p:cNvPr id="2019" name="Google Shape;1274;gda7c634b4f_0_1017:notes"/>
          <p:cNvSpPr/>
          <p:nvPr/>
        </p:nvSpPr>
        <p:spPr>
          <a:xfrm>
            <a:off x="709560" y="4859280"/>
            <a:ext cx="5682960" cy="4605120"/>
          </a:xfrm>
          <a:prstGeom prst="rect">
            <a:avLst/>
          </a:prstGeom>
          <a:noFill/>
          <a:ln w="0">
            <a:noFill/>
          </a:ln>
        </p:spPr>
        <p:style>
          <a:lnRef idx="0"/>
          <a:fillRef idx="0"/>
          <a:effectRef idx="0"/>
          <a:fontRef idx="minor"/>
        </p:style>
      </p:sp>
      <p:sp>
        <p:nvSpPr>
          <p:cNvPr id="2020"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1" name="Google Shape;1281;gda7c634b4f_0_1025: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59F707B7-A3F6-4CED-A111-9FE3A40D015B}" type="slidenum">
              <a:rPr b="0" lang="en-US" sz="1400" spc="-1" strike="noStrike">
                <a:latin typeface="Times New Roman"/>
              </a:rPr>
              <a:t>&lt;number&gt;</a:t>
            </a:fld>
            <a:endParaRPr b="0" lang="en-US" sz="1400" spc="-1" strike="noStrike">
              <a:latin typeface="Times New Roman"/>
            </a:endParaRPr>
          </a:p>
        </p:txBody>
      </p:sp>
      <p:sp>
        <p:nvSpPr>
          <p:cNvPr id="2022" name="PlaceHolder 1"/>
          <p:cNvSpPr>
            <a:spLocks noGrp="1"/>
          </p:cNvSpPr>
          <p:nvPr>
            <p:ph type="sldImg"/>
          </p:nvPr>
        </p:nvSpPr>
        <p:spPr>
          <a:xfrm>
            <a:off x="993600" y="766800"/>
            <a:ext cx="5114520" cy="3836520"/>
          </a:xfrm>
          <a:prstGeom prst="rect">
            <a:avLst/>
          </a:prstGeom>
        </p:spPr>
      </p:sp>
      <p:sp>
        <p:nvSpPr>
          <p:cNvPr id="2023" name="Google Shape;1283;gda7c634b4f_0_1025:notes"/>
          <p:cNvSpPr/>
          <p:nvPr/>
        </p:nvSpPr>
        <p:spPr>
          <a:xfrm>
            <a:off x="709560" y="4859280"/>
            <a:ext cx="5682960" cy="4605120"/>
          </a:xfrm>
          <a:prstGeom prst="rect">
            <a:avLst/>
          </a:prstGeom>
          <a:noFill/>
          <a:ln w="0">
            <a:noFill/>
          </a:ln>
        </p:spPr>
        <p:style>
          <a:lnRef idx="0"/>
          <a:fillRef idx="0"/>
          <a:effectRef idx="0"/>
          <a:fontRef idx="minor"/>
        </p:style>
      </p:sp>
      <p:sp>
        <p:nvSpPr>
          <p:cNvPr id="2024"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5" name="Google Shape;1290;gda7c634b4f_0_1033: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7875FE43-7CD3-4DD4-8114-EA6665D4C448}" type="slidenum">
              <a:rPr b="0" lang="en-US" sz="1400" spc="-1" strike="noStrike">
                <a:latin typeface="Times New Roman"/>
              </a:rPr>
              <a:t>&lt;number&gt;</a:t>
            </a:fld>
            <a:endParaRPr b="0" lang="en-US" sz="1400" spc="-1" strike="noStrike">
              <a:latin typeface="Times New Roman"/>
            </a:endParaRPr>
          </a:p>
        </p:txBody>
      </p:sp>
      <p:sp>
        <p:nvSpPr>
          <p:cNvPr id="2026" name="PlaceHolder 1"/>
          <p:cNvSpPr>
            <a:spLocks noGrp="1"/>
          </p:cNvSpPr>
          <p:nvPr>
            <p:ph type="sldImg"/>
          </p:nvPr>
        </p:nvSpPr>
        <p:spPr>
          <a:xfrm>
            <a:off x="141120" y="766800"/>
            <a:ext cx="6819480" cy="3836520"/>
          </a:xfrm>
          <a:prstGeom prst="rect">
            <a:avLst/>
          </a:prstGeom>
        </p:spPr>
      </p:sp>
      <p:sp>
        <p:nvSpPr>
          <p:cNvPr id="2027" name="Google Shape;1292;gda7c634b4f_0_1033:notes"/>
          <p:cNvSpPr/>
          <p:nvPr/>
        </p:nvSpPr>
        <p:spPr>
          <a:xfrm>
            <a:off x="709560" y="4859280"/>
            <a:ext cx="5682960" cy="4605120"/>
          </a:xfrm>
          <a:prstGeom prst="rect">
            <a:avLst/>
          </a:prstGeom>
          <a:noFill/>
          <a:ln w="0">
            <a:noFill/>
          </a:ln>
        </p:spPr>
        <p:style>
          <a:lnRef idx="0"/>
          <a:fillRef idx="0"/>
          <a:effectRef idx="0"/>
          <a:fontRef idx="minor"/>
        </p:style>
      </p:sp>
      <p:sp>
        <p:nvSpPr>
          <p:cNvPr id="2028"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9" name="Google Shape;1299;gda7c634b4f_0_1041: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FB813EC1-88AE-40E3-AD2B-2AE16F32324D}" type="slidenum">
              <a:rPr b="0" lang="en-US" sz="1400" spc="-1" strike="noStrike">
                <a:latin typeface="Times New Roman"/>
              </a:rPr>
              <a:t>&lt;number&gt;</a:t>
            </a:fld>
            <a:endParaRPr b="0" lang="en-US" sz="1400" spc="-1" strike="noStrike">
              <a:latin typeface="Times New Roman"/>
            </a:endParaRPr>
          </a:p>
        </p:txBody>
      </p:sp>
      <p:sp>
        <p:nvSpPr>
          <p:cNvPr id="2030" name="PlaceHolder 1"/>
          <p:cNvSpPr>
            <a:spLocks noGrp="1"/>
          </p:cNvSpPr>
          <p:nvPr>
            <p:ph type="sldImg"/>
          </p:nvPr>
        </p:nvSpPr>
        <p:spPr>
          <a:xfrm>
            <a:off x="993600" y="766800"/>
            <a:ext cx="5105160" cy="3827160"/>
          </a:xfrm>
          <a:prstGeom prst="rect">
            <a:avLst/>
          </a:prstGeom>
        </p:spPr>
      </p:sp>
      <p:sp>
        <p:nvSpPr>
          <p:cNvPr id="2031" name="PlaceHolder 2"/>
          <p:cNvSpPr>
            <a:spLocks noGrp="1"/>
          </p:cNvSpPr>
          <p:nvPr>
            <p:ph type="body"/>
          </p:nvPr>
        </p:nvSpPr>
        <p:spPr>
          <a:xfrm>
            <a:off x="709560" y="4859280"/>
            <a:ext cx="5673240" cy="4595400"/>
          </a:xfrm>
          <a:prstGeom prst="rect">
            <a:avLst/>
          </a:prstGeom>
        </p:spPr>
        <p:txBody>
          <a:bodyPr anchor="ctr">
            <a:noAutofit/>
          </a:bodyPr>
          <a:p>
            <a:endParaRPr b="0" lang="en-US" sz="2000" spc="-1" strike="noStrike">
              <a:latin typeface="Arial"/>
            </a:endParaRPr>
          </a:p>
        </p:txBody>
      </p:sp>
    </p:spTree>
  </p:cSld>
</p:notes>
</file>

<file path=ppt/notesSlides/notesSlide1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2" name="Google Shape;1305;gda7c634b4f_0_1046: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FF32D79C-507F-4701-A858-E51ED397363F}" type="slidenum">
              <a:rPr b="0" lang="en-US" sz="1400" spc="-1" strike="noStrike">
                <a:latin typeface="Times New Roman"/>
              </a:rPr>
              <a:t>&lt;number&gt;</a:t>
            </a:fld>
            <a:endParaRPr b="0" lang="en-US" sz="1400" spc="-1" strike="noStrike">
              <a:latin typeface="Times New Roman"/>
            </a:endParaRPr>
          </a:p>
        </p:txBody>
      </p:sp>
      <p:sp>
        <p:nvSpPr>
          <p:cNvPr id="2033" name="PlaceHolder 1"/>
          <p:cNvSpPr>
            <a:spLocks noGrp="1"/>
          </p:cNvSpPr>
          <p:nvPr>
            <p:ph type="sldImg"/>
          </p:nvPr>
        </p:nvSpPr>
        <p:spPr>
          <a:xfrm>
            <a:off x="993600" y="766800"/>
            <a:ext cx="5114520" cy="3836520"/>
          </a:xfrm>
          <a:prstGeom prst="rect">
            <a:avLst/>
          </a:prstGeom>
        </p:spPr>
      </p:sp>
      <p:sp>
        <p:nvSpPr>
          <p:cNvPr id="2034" name="Google Shape;1307;gda7c634b4f_0_1046:notes"/>
          <p:cNvSpPr/>
          <p:nvPr/>
        </p:nvSpPr>
        <p:spPr>
          <a:xfrm>
            <a:off x="709560" y="4859280"/>
            <a:ext cx="5682960" cy="4605120"/>
          </a:xfrm>
          <a:prstGeom prst="rect">
            <a:avLst/>
          </a:prstGeom>
          <a:noFill/>
          <a:ln w="0">
            <a:noFill/>
          </a:ln>
        </p:spPr>
        <p:style>
          <a:lnRef idx="0"/>
          <a:fillRef idx="0"/>
          <a:effectRef idx="0"/>
          <a:fontRef idx="minor"/>
        </p:style>
      </p:sp>
      <p:sp>
        <p:nvSpPr>
          <p:cNvPr id="2035"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6" name="Google Shape;1314;gda7c634b4f_0_1054: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98E85C01-2FED-48B4-8B57-B9E90DC5DA97}" type="slidenum">
              <a:rPr b="0" lang="en-US" sz="1400" spc="-1" strike="noStrike">
                <a:latin typeface="Times New Roman"/>
              </a:rPr>
              <a:t>&lt;number&gt;</a:t>
            </a:fld>
            <a:endParaRPr b="0" lang="en-US" sz="1400" spc="-1" strike="noStrike">
              <a:latin typeface="Times New Roman"/>
            </a:endParaRPr>
          </a:p>
        </p:txBody>
      </p:sp>
      <p:sp>
        <p:nvSpPr>
          <p:cNvPr id="2037" name="PlaceHolder 1"/>
          <p:cNvSpPr>
            <a:spLocks noGrp="1"/>
          </p:cNvSpPr>
          <p:nvPr>
            <p:ph type="sldImg"/>
          </p:nvPr>
        </p:nvSpPr>
        <p:spPr>
          <a:xfrm>
            <a:off x="993600" y="766800"/>
            <a:ext cx="5114520" cy="3836520"/>
          </a:xfrm>
          <a:prstGeom prst="rect">
            <a:avLst/>
          </a:prstGeom>
        </p:spPr>
      </p:sp>
      <p:sp>
        <p:nvSpPr>
          <p:cNvPr id="2038" name="Google Shape;1316;gda7c634b4f_0_1054:notes"/>
          <p:cNvSpPr/>
          <p:nvPr/>
        </p:nvSpPr>
        <p:spPr>
          <a:xfrm>
            <a:off x="709560" y="4859280"/>
            <a:ext cx="5682960" cy="4605120"/>
          </a:xfrm>
          <a:prstGeom prst="rect">
            <a:avLst/>
          </a:prstGeom>
          <a:noFill/>
          <a:ln w="0">
            <a:noFill/>
          </a:ln>
        </p:spPr>
        <p:style>
          <a:lnRef idx="0"/>
          <a:fillRef idx="0"/>
          <a:effectRef idx="0"/>
          <a:fontRef idx="minor"/>
        </p:style>
      </p:sp>
      <p:sp>
        <p:nvSpPr>
          <p:cNvPr id="2039"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0" name="Google Shape;1323;gda7c634b4f_0_1062: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B36B7473-56BD-4044-A478-D94C98F49602}" type="slidenum">
              <a:rPr b="0" lang="en-US" sz="1400" spc="-1" strike="noStrike">
                <a:latin typeface="Times New Roman"/>
              </a:rPr>
              <a:t>&lt;number&gt;</a:t>
            </a:fld>
            <a:endParaRPr b="0" lang="en-US" sz="1400" spc="-1" strike="noStrike">
              <a:latin typeface="Times New Roman"/>
            </a:endParaRPr>
          </a:p>
        </p:txBody>
      </p:sp>
      <p:sp>
        <p:nvSpPr>
          <p:cNvPr id="2041" name="PlaceHolder 1"/>
          <p:cNvSpPr>
            <a:spLocks noGrp="1"/>
          </p:cNvSpPr>
          <p:nvPr>
            <p:ph type="sldImg"/>
          </p:nvPr>
        </p:nvSpPr>
        <p:spPr>
          <a:xfrm>
            <a:off x="993600" y="766800"/>
            <a:ext cx="5114520" cy="3836520"/>
          </a:xfrm>
          <a:prstGeom prst="rect">
            <a:avLst/>
          </a:prstGeom>
        </p:spPr>
      </p:sp>
      <p:sp>
        <p:nvSpPr>
          <p:cNvPr id="2042" name="Google Shape;1325;gda7c634b4f_0_1062:notes"/>
          <p:cNvSpPr/>
          <p:nvPr/>
        </p:nvSpPr>
        <p:spPr>
          <a:xfrm>
            <a:off x="709560" y="4859280"/>
            <a:ext cx="5682960" cy="4605120"/>
          </a:xfrm>
          <a:prstGeom prst="rect">
            <a:avLst/>
          </a:prstGeom>
          <a:noFill/>
          <a:ln w="0">
            <a:noFill/>
          </a:ln>
        </p:spPr>
        <p:style>
          <a:lnRef idx="0"/>
          <a:fillRef idx="0"/>
          <a:effectRef idx="0"/>
          <a:fontRef idx="minor"/>
        </p:style>
      </p:sp>
      <p:sp>
        <p:nvSpPr>
          <p:cNvPr id="2043"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4" name="Google Shape;1332;gda7c634b4f_0_1070: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28FC937B-6BDD-4C7B-B260-CA8C8BFF68B5}" type="slidenum">
              <a:rPr b="0" lang="en-US" sz="1400" spc="-1" strike="noStrike">
                <a:latin typeface="Times New Roman"/>
              </a:rPr>
              <a:t>&lt;number&gt;</a:t>
            </a:fld>
            <a:endParaRPr b="0" lang="en-US" sz="1400" spc="-1" strike="noStrike">
              <a:latin typeface="Times New Roman"/>
            </a:endParaRPr>
          </a:p>
        </p:txBody>
      </p:sp>
      <p:sp>
        <p:nvSpPr>
          <p:cNvPr id="2045" name="PlaceHolder 1"/>
          <p:cNvSpPr>
            <a:spLocks noGrp="1"/>
          </p:cNvSpPr>
          <p:nvPr>
            <p:ph type="sldImg"/>
          </p:nvPr>
        </p:nvSpPr>
        <p:spPr>
          <a:xfrm>
            <a:off x="141120" y="766800"/>
            <a:ext cx="6819480" cy="3836520"/>
          </a:xfrm>
          <a:prstGeom prst="rect">
            <a:avLst/>
          </a:prstGeom>
        </p:spPr>
      </p:sp>
      <p:sp>
        <p:nvSpPr>
          <p:cNvPr id="2046" name="Google Shape;1334;gda7c634b4f_0_1070:notes"/>
          <p:cNvSpPr/>
          <p:nvPr/>
        </p:nvSpPr>
        <p:spPr>
          <a:xfrm>
            <a:off x="709560" y="4859280"/>
            <a:ext cx="5682960" cy="4605120"/>
          </a:xfrm>
          <a:prstGeom prst="rect">
            <a:avLst/>
          </a:prstGeom>
          <a:noFill/>
          <a:ln w="0">
            <a:noFill/>
          </a:ln>
        </p:spPr>
        <p:style>
          <a:lnRef idx="0"/>
          <a:fillRef idx="0"/>
          <a:effectRef idx="0"/>
          <a:fontRef idx="minor"/>
        </p:style>
      </p:sp>
      <p:sp>
        <p:nvSpPr>
          <p:cNvPr id="2047"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8" name="Google Shape;1341;gda7c634b4f_0_1078: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26CAE6FE-6F95-4DDB-ADEE-2AC93277BB7A}" type="slidenum">
              <a:rPr b="0" lang="en-US" sz="1400" spc="-1" strike="noStrike">
                <a:latin typeface="Times New Roman"/>
              </a:rPr>
              <a:t>&lt;number&gt;</a:t>
            </a:fld>
            <a:endParaRPr b="0" lang="en-US" sz="1400" spc="-1" strike="noStrike">
              <a:latin typeface="Times New Roman"/>
            </a:endParaRPr>
          </a:p>
        </p:txBody>
      </p:sp>
      <p:sp>
        <p:nvSpPr>
          <p:cNvPr id="2049" name="PlaceHolder 1"/>
          <p:cNvSpPr>
            <a:spLocks noGrp="1"/>
          </p:cNvSpPr>
          <p:nvPr>
            <p:ph type="sldImg"/>
          </p:nvPr>
        </p:nvSpPr>
        <p:spPr>
          <a:xfrm>
            <a:off x="993600" y="766800"/>
            <a:ext cx="5114520" cy="3836520"/>
          </a:xfrm>
          <a:prstGeom prst="rect">
            <a:avLst/>
          </a:prstGeom>
        </p:spPr>
      </p:sp>
      <p:sp>
        <p:nvSpPr>
          <p:cNvPr id="2050" name="Google Shape;1343;gda7c634b4f_0_1078:notes"/>
          <p:cNvSpPr/>
          <p:nvPr/>
        </p:nvSpPr>
        <p:spPr>
          <a:xfrm>
            <a:off x="709560" y="4859280"/>
            <a:ext cx="5682960" cy="4605120"/>
          </a:xfrm>
          <a:prstGeom prst="rect">
            <a:avLst/>
          </a:prstGeom>
          <a:noFill/>
          <a:ln w="0">
            <a:noFill/>
          </a:ln>
        </p:spPr>
        <p:style>
          <a:lnRef idx="0"/>
          <a:fillRef idx="0"/>
          <a:effectRef idx="0"/>
          <a:fontRef idx="minor"/>
        </p:style>
      </p:sp>
      <p:sp>
        <p:nvSpPr>
          <p:cNvPr id="2051"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2" name="Google Shape;1350;gda7c634b4f_0_1086: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444DD84E-A9E9-4CA2-9640-D26F802EBD11}" type="slidenum">
              <a:rPr b="0" lang="en-US" sz="1400" spc="-1" strike="noStrike">
                <a:latin typeface="Times New Roman"/>
              </a:rPr>
              <a:t>&lt;number&gt;</a:t>
            </a:fld>
            <a:endParaRPr b="0" lang="en-US" sz="1400" spc="-1" strike="noStrike">
              <a:latin typeface="Times New Roman"/>
            </a:endParaRPr>
          </a:p>
        </p:txBody>
      </p:sp>
      <p:sp>
        <p:nvSpPr>
          <p:cNvPr id="2053" name="PlaceHolder 1"/>
          <p:cNvSpPr>
            <a:spLocks noGrp="1"/>
          </p:cNvSpPr>
          <p:nvPr>
            <p:ph type="sldImg"/>
          </p:nvPr>
        </p:nvSpPr>
        <p:spPr>
          <a:xfrm>
            <a:off x="993600" y="766800"/>
            <a:ext cx="5114520" cy="3836520"/>
          </a:xfrm>
          <a:prstGeom prst="rect">
            <a:avLst/>
          </a:prstGeom>
        </p:spPr>
      </p:sp>
      <p:sp>
        <p:nvSpPr>
          <p:cNvPr id="2054" name="Google Shape;1352;gda7c634b4f_0_1086:notes"/>
          <p:cNvSpPr/>
          <p:nvPr/>
        </p:nvSpPr>
        <p:spPr>
          <a:xfrm>
            <a:off x="709560" y="4859280"/>
            <a:ext cx="5682960" cy="4605120"/>
          </a:xfrm>
          <a:prstGeom prst="rect">
            <a:avLst/>
          </a:prstGeom>
          <a:noFill/>
          <a:ln w="0">
            <a:noFill/>
          </a:ln>
        </p:spPr>
        <p:style>
          <a:lnRef idx="0"/>
          <a:fillRef idx="0"/>
          <a:effectRef idx="0"/>
          <a:fontRef idx="minor"/>
        </p:style>
      </p:sp>
      <p:sp>
        <p:nvSpPr>
          <p:cNvPr id="2055"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6" name="Google Shape;1359;gda7c634b4f_0_1094: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B4F84401-392A-4487-99DF-E5E32F4D1DA2}" type="slidenum">
              <a:rPr b="0" lang="en-US" sz="1400" spc="-1" strike="noStrike">
                <a:latin typeface="Times New Roman"/>
              </a:rPr>
              <a:t>&lt;number&gt;</a:t>
            </a:fld>
            <a:endParaRPr b="0" lang="en-US" sz="1400" spc="-1" strike="noStrike">
              <a:latin typeface="Times New Roman"/>
            </a:endParaRPr>
          </a:p>
        </p:txBody>
      </p:sp>
      <p:sp>
        <p:nvSpPr>
          <p:cNvPr id="2057" name="PlaceHolder 1"/>
          <p:cNvSpPr>
            <a:spLocks noGrp="1"/>
          </p:cNvSpPr>
          <p:nvPr>
            <p:ph type="sldImg"/>
          </p:nvPr>
        </p:nvSpPr>
        <p:spPr>
          <a:xfrm>
            <a:off x="993600" y="766800"/>
            <a:ext cx="5105160" cy="3827160"/>
          </a:xfrm>
          <a:prstGeom prst="rect">
            <a:avLst/>
          </a:prstGeom>
        </p:spPr>
      </p:sp>
      <p:sp>
        <p:nvSpPr>
          <p:cNvPr id="2058" name="PlaceHolder 2"/>
          <p:cNvSpPr>
            <a:spLocks noGrp="1"/>
          </p:cNvSpPr>
          <p:nvPr>
            <p:ph type="body"/>
          </p:nvPr>
        </p:nvSpPr>
        <p:spPr>
          <a:xfrm>
            <a:off x="709560" y="4859280"/>
            <a:ext cx="5673240" cy="4595400"/>
          </a:xfrm>
          <a:prstGeom prst="rect">
            <a:avLst/>
          </a:prstGeom>
        </p:spPr>
        <p:txBody>
          <a:bodyPr anchor="ctr">
            <a:noAutofit/>
          </a:bodyPr>
          <a:p>
            <a:endParaRPr b="0" lang="en-US" sz="2000" spc="-1" strike="noStrike">
              <a:latin typeface="Arial"/>
            </a:endParaRPr>
          </a:p>
        </p:txBody>
      </p:sp>
    </p:spTree>
  </p:cSld>
</p:notes>
</file>

<file path=ppt/notesSlides/notesSlide1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9" name="Google Shape;1365;gda7c634b4f_0_1099: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9B3C3504-8BC6-43A3-8AF3-A57CE41A99C0}" type="slidenum">
              <a:rPr b="0" lang="en-US" sz="1400" spc="-1" strike="noStrike">
                <a:latin typeface="Times New Roman"/>
              </a:rPr>
              <a:t>&lt;number&gt;</a:t>
            </a:fld>
            <a:endParaRPr b="0" lang="en-US" sz="1400" spc="-1" strike="noStrike">
              <a:latin typeface="Times New Roman"/>
            </a:endParaRPr>
          </a:p>
        </p:txBody>
      </p:sp>
      <p:sp>
        <p:nvSpPr>
          <p:cNvPr id="2060" name="PlaceHolder 1"/>
          <p:cNvSpPr>
            <a:spLocks noGrp="1"/>
          </p:cNvSpPr>
          <p:nvPr>
            <p:ph type="sldImg"/>
          </p:nvPr>
        </p:nvSpPr>
        <p:spPr>
          <a:xfrm>
            <a:off x="993600" y="766800"/>
            <a:ext cx="5114520" cy="3836520"/>
          </a:xfrm>
          <a:prstGeom prst="rect">
            <a:avLst/>
          </a:prstGeom>
        </p:spPr>
      </p:sp>
      <p:sp>
        <p:nvSpPr>
          <p:cNvPr id="2061" name="Google Shape;1367;gda7c634b4f_0_1099:notes"/>
          <p:cNvSpPr/>
          <p:nvPr/>
        </p:nvSpPr>
        <p:spPr>
          <a:xfrm>
            <a:off x="709560" y="4859280"/>
            <a:ext cx="5682960" cy="4605120"/>
          </a:xfrm>
          <a:prstGeom prst="rect">
            <a:avLst/>
          </a:prstGeom>
          <a:noFill/>
          <a:ln w="0">
            <a:noFill/>
          </a:ln>
        </p:spPr>
        <p:style>
          <a:lnRef idx="0"/>
          <a:fillRef idx="0"/>
          <a:effectRef idx="0"/>
          <a:fontRef idx="minor"/>
        </p:style>
      </p:sp>
      <p:sp>
        <p:nvSpPr>
          <p:cNvPr id="2062"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3" name="Google Shape;1374;gda7c634b4f_0_1107: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EB9A0D6F-C0DD-4DAE-BC19-CE1275F9E970}" type="slidenum">
              <a:rPr b="0" lang="en-US" sz="1400" spc="-1" strike="noStrike">
                <a:latin typeface="Times New Roman"/>
              </a:rPr>
              <a:t>&lt;number&gt;</a:t>
            </a:fld>
            <a:endParaRPr b="0" lang="en-US" sz="1400" spc="-1" strike="noStrike">
              <a:latin typeface="Times New Roman"/>
            </a:endParaRPr>
          </a:p>
        </p:txBody>
      </p:sp>
      <p:sp>
        <p:nvSpPr>
          <p:cNvPr id="2064" name="PlaceHolder 1"/>
          <p:cNvSpPr>
            <a:spLocks noGrp="1"/>
          </p:cNvSpPr>
          <p:nvPr>
            <p:ph type="sldImg"/>
          </p:nvPr>
        </p:nvSpPr>
        <p:spPr>
          <a:xfrm>
            <a:off x="995400" y="766800"/>
            <a:ext cx="5101920" cy="3827160"/>
          </a:xfrm>
          <a:prstGeom prst="rect">
            <a:avLst/>
          </a:prstGeom>
        </p:spPr>
      </p:sp>
      <p:sp>
        <p:nvSpPr>
          <p:cNvPr id="2065" name="Google Shape;1376;gda7c634b4f_0_1107:notes"/>
          <p:cNvSpPr/>
          <p:nvPr/>
        </p:nvSpPr>
        <p:spPr>
          <a:xfrm>
            <a:off x="709560" y="4859280"/>
            <a:ext cx="5673240" cy="4595400"/>
          </a:xfrm>
          <a:prstGeom prst="rect">
            <a:avLst/>
          </a:prstGeom>
          <a:noFill/>
          <a:ln w="0">
            <a:noFill/>
          </a:ln>
        </p:spPr>
        <p:style>
          <a:lnRef idx="0"/>
          <a:fillRef idx="0"/>
          <a:effectRef idx="0"/>
          <a:fontRef idx="minor"/>
        </p:style>
      </p:sp>
      <p:sp>
        <p:nvSpPr>
          <p:cNvPr id="2066" name="Google Shape;1377;gda7c634b4f_0_1107:notes"/>
          <p:cNvSpPr/>
          <p:nvPr/>
        </p:nvSpPr>
        <p:spPr>
          <a:xfrm>
            <a:off x="4022640" y="9717120"/>
            <a:ext cx="3068280" cy="501120"/>
          </a:xfrm>
          <a:prstGeom prst="rect">
            <a:avLst/>
          </a:prstGeom>
          <a:noFill/>
          <a:ln w="0">
            <a:noFill/>
          </a:ln>
        </p:spPr>
        <p:style>
          <a:lnRef idx="0"/>
          <a:fillRef idx="0"/>
          <a:effectRef idx="0"/>
          <a:fontRef idx="minor"/>
        </p:style>
        <p:txBody>
          <a:bodyPr lIns="99000" rIns="99000" tIns="49680" bIns="49680" anchor="b">
            <a:noAutofit/>
          </a:bodyPr>
          <a:p>
            <a:pPr algn="r">
              <a:lnSpc>
                <a:spcPct val="100000"/>
              </a:lnSpc>
              <a:tabLst>
                <a:tab algn="l" pos="0"/>
              </a:tabLst>
            </a:pPr>
            <a:fld id="{4F0474F4-113B-476A-8D55-C178A798C52D}" type="slidenum">
              <a:rPr b="0" lang="en-US" sz="1300" spc="-1" strike="noStrike">
                <a:solidFill>
                  <a:srgbClr val="000000"/>
                </a:solidFill>
                <a:latin typeface="Calibri"/>
                <a:ea typeface="Calibri"/>
              </a:rPr>
              <a:t>&lt;number&gt;</a:t>
            </a:fld>
            <a:endParaRPr b="0" lang="en-US" sz="1300" spc="-1" strike="noStrike">
              <a:latin typeface="Arial"/>
            </a:endParaRPr>
          </a:p>
        </p:txBody>
      </p:sp>
      <p:sp>
        <p:nvSpPr>
          <p:cNvPr id="2067"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8" name="Google Shape;1395;gda7c634b4f_0_1127: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3998AE0D-7F7F-4061-9B2E-3D6B735DCAD1}" type="slidenum">
              <a:rPr b="0" lang="en-US" sz="1400" spc="-1" strike="noStrike">
                <a:latin typeface="Times New Roman"/>
              </a:rPr>
              <a:t>&lt;number&gt;</a:t>
            </a:fld>
            <a:endParaRPr b="0" lang="en-US" sz="1400" spc="-1" strike="noStrike">
              <a:latin typeface="Times New Roman"/>
            </a:endParaRPr>
          </a:p>
        </p:txBody>
      </p:sp>
      <p:sp>
        <p:nvSpPr>
          <p:cNvPr id="2069" name="PlaceHolder 1"/>
          <p:cNvSpPr>
            <a:spLocks noGrp="1"/>
          </p:cNvSpPr>
          <p:nvPr>
            <p:ph type="sldImg"/>
          </p:nvPr>
        </p:nvSpPr>
        <p:spPr>
          <a:xfrm>
            <a:off x="993600" y="766800"/>
            <a:ext cx="5114520" cy="3836520"/>
          </a:xfrm>
          <a:prstGeom prst="rect">
            <a:avLst/>
          </a:prstGeom>
        </p:spPr>
      </p:sp>
      <p:sp>
        <p:nvSpPr>
          <p:cNvPr id="2070" name="Google Shape;1397;gda7c634b4f_0_1127:notes"/>
          <p:cNvSpPr/>
          <p:nvPr/>
        </p:nvSpPr>
        <p:spPr>
          <a:xfrm>
            <a:off x="709560" y="4859280"/>
            <a:ext cx="5682960" cy="4605120"/>
          </a:xfrm>
          <a:prstGeom prst="rect">
            <a:avLst/>
          </a:prstGeom>
          <a:noFill/>
          <a:ln w="0">
            <a:noFill/>
          </a:ln>
        </p:spPr>
        <p:style>
          <a:lnRef idx="0"/>
          <a:fillRef idx="0"/>
          <a:effectRef idx="0"/>
          <a:fontRef idx="minor"/>
        </p:style>
      </p:sp>
      <p:sp>
        <p:nvSpPr>
          <p:cNvPr id="2071"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2" name="Google Shape;1404;gda7c634b4f_0_1135: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E8C1A352-79A2-4659-8E6B-3FA7E817FA78}" type="slidenum">
              <a:rPr b="0" lang="en-US" sz="1400" spc="-1" strike="noStrike">
                <a:latin typeface="Times New Roman"/>
              </a:rPr>
              <a:t>&lt;number&gt;</a:t>
            </a:fld>
            <a:endParaRPr b="0" lang="en-US" sz="1400" spc="-1" strike="noStrike">
              <a:latin typeface="Times New Roman"/>
            </a:endParaRPr>
          </a:p>
        </p:txBody>
      </p:sp>
      <p:sp>
        <p:nvSpPr>
          <p:cNvPr id="2073" name="PlaceHolder 1"/>
          <p:cNvSpPr>
            <a:spLocks noGrp="1"/>
          </p:cNvSpPr>
          <p:nvPr>
            <p:ph type="sldImg"/>
          </p:nvPr>
        </p:nvSpPr>
        <p:spPr>
          <a:xfrm>
            <a:off x="993600" y="766800"/>
            <a:ext cx="5114520" cy="3836520"/>
          </a:xfrm>
          <a:prstGeom prst="rect">
            <a:avLst/>
          </a:prstGeom>
        </p:spPr>
      </p:sp>
      <p:sp>
        <p:nvSpPr>
          <p:cNvPr id="2074" name="Google Shape;1406;gda7c634b4f_0_1135:notes"/>
          <p:cNvSpPr/>
          <p:nvPr/>
        </p:nvSpPr>
        <p:spPr>
          <a:xfrm>
            <a:off x="709560" y="4859280"/>
            <a:ext cx="5682960" cy="4605120"/>
          </a:xfrm>
          <a:prstGeom prst="rect">
            <a:avLst/>
          </a:prstGeom>
          <a:noFill/>
          <a:ln w="0">
            <a:noFill/>
          </a:ln>
        </p:spPr>
        <p:style>
          <a:lnRef idx="0"/>
          <a:fillRef idx="0"/>
          <a:effectRef idx="0"/>
          <a:fontRef idx="minor"/>
        </p:style>
      </p:sp>
      <p:sp>
        <p:nvSpPr>
          <p:cNvPr id="2075"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6" name="Google Shape;1413;gda7c634b4f_0_1143: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E9AF5B76-60B3-4656-AD3E-36E62A8B3944}" type="slidenum">
              <a:rPr b="0" lang="en-US" sz="1400" spc="-1" strike="noStrike">
                <a:latin typeface="Times New Roman"/>
              </a:rPr>
              <a:t>&lt;number&gt;</a:t>
            </a:fld>
            <a:endParaRPr b="0" lang="en-US" sz="1400" spc="-1" strike="noStrike">
              <a:latin typeface="Times New Roman"/>
            </a:endParaRPr>
          </a:p>
        </p:txBody>
      </p:sp>
      <p:sp>
        <p:nvSpPr>
          <p:cNvPr id="2077" name="PlaceHolder 1"/>
          <p:cNvSpPr>
            <a:spLocks noGrp="1"/>
          </p:cNvSpPr>
          <p:nvPr>
            <p:ph type="sldImg"/>
          </p:nvPr>
        </p:nvSpPr>
        <p:spPr>
          <a:xfrm>
            <a:off x="993600" y="766800"/>
            <a:ext cx="5114520" cy="3836520"/>
          </a:xfrm>
          <a:prstGeom prst="rect">
            <a:avLst/>
          </a:prstGeom>
        </p:spPr>
      </p:sp>
      <p:sp>
        <p:nvSpPr>
          <p:cNvPr id="2078" name="Google Shape;1415;gda7c634b4f_0_1143:notes"/>
          <p:cNvSpPr/>
          <p:nvPr/>
        </p:nvSpPr>
        <p:spPr>
          <a:xfrm>
            <a:off x="709560" y="4859280"/>
            <a:ext cx="5682960" cy="4605120"/>
          </a:xfrm>
          <a:prstGeom prst="rect">
            <a:avLst/>
          </a:prstGeom>
          <a:noFill/>
          <a:ln w="0">
            <a:noFill/>
          </a:ln>
        </p:spPr>
        <p:style>
          <a:lnRef idx="0"/>
          <a:fillRef idx="0"/>
          <a:effectRef idx="0"/>
          <a:fontRef idx="minor"/>
        </p:style>
      </p:sp>
      <p:sp>
        <p:nvSpPr>
          <p:cNvPr id="2079"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0" name="Google Shape;1422;gda7c634b4f_0_1151: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BD5E2537-D6D1-423B-B2BA-E887DACA2A94}" type="slidenum">
              <a:rPr b="0" lang="en-US" sz="1400" spc="-1" strike="noStrike">
                <a:latin typeface="Times New Roman"/>
              </a:rPr>
              <a:t>&lt;number&gt;</a:t>
            </a:fld>
            <a:endParaRPr b="0" lang="en-US" sz="1400" spc="-1" strike="noStrike">
              <a:latin typeface="Times New Roman"/>
            </a:endParaRPr>
          </a:p>
        </p:txBody>
      </p:sp>
      <p:sp>
        <p:nvSpPr>
          <p:cNvPr id="2081" name="PlaceHolder 1"/>
          <p:cNvSpPr>
            <a:spLocks noGrp="1"/>
          </p:cNvSpPr>
          <p:nvPr>
            <p:ph type="sldImg"/>
          </p:nvPr>
        </p:nvSpPr>
        <p:spPr>
          <a:xfrm>
            <a:off x="141120" y="766800"/>
            <a:ext cx="6819480" cy="3836520"/>
          </a:xfrm>
          <a:prstGeom prst="rect">
            <a:avLst/>
          </a:prstGeom>
        </p:spPr>
      </p:sp>
      <p:sp>
        <p:nvSpPr>
          <p:cNvPr id="2082" name="Google Shape;1424;gda7c634b4f_0_1151:notes"/>
          <p:cNvSpPr/>
          <p:nvPr/>
        </p:nvSpPr>
        <p:spPr>
          <a:xfrm>
            <a:off x="709560" y="4859280"/>
            <a:ext cx="5682960" cy="4605120"/>
          </a:xfrm>
          <a:prstGeom prst="rect">
            <a:avLst/>
          </a:prstGeom>
          <a:noFill/>
          <a:ln w="0">
            <a:noFill/>
          </a:ln>
        </p:spPr>
        <p:style>
          <a:lnRef idx="0"/>
          <a:fillRef idx="0"/>
          <a:effectRef idx="0"/>
          <a:fontRef idx="minor"/>
        </p:style>
      </p:sp>
      <p:sp>
        <p:nvSpPr>
          <p:cNvPr id="2083"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4" name="Google Shape;1431;gda7c634b4f_0_1159: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6794C86C-A2E8-4993-AFC9-1135CB0EBCE6}" type="slidenum">
              <a:rPr b="0" lang="en-US" sz="1400" spc="-1" strike="noStrike">
                <a:latin typeface="Times New Roman"/>
              </a:rPr>
              <a:t>&lt;number&gt;</a:t>
            </a:fld>
            <a:endParaRPr b="0" lang="en-US" sz="1400" spc="-1" strike="noStrike">
              <a:latin typeface="Times New Roman"/>
            </a:endParaRPr>
          </a:p>
        </p:txBody>
      </p:sp>
      <p:sp>
        <p:nvSpPr>
          <p:cNvPr id="2085" name="PlaceHolder 1"/>
          <p:cNvSpPr>
            <a:spLocks noGrp="1"/>
          </p:cNvSpPr>
          <p:nvPr>
            <p:ph type="sldImg"/>
          </p:nvPr>
        </p:nvSpPr>
        <p:spPr>
          <a:xfrm>
            <a:off x="141120" y="766800"/>
            <a:ext cx="6819480" cy="3836520"/>
          </a:xfrm>
          <a:prstGeom prst="rect">
            <a:avLst/>
          </a:prstGeom>
        </p:spPr>
      </p:sp>
      <p:sp>
        <p:nvSpPr>
          <p:cNvPr id="2086" name="Google Shape;1433;gda7c634b4f_0_1159:notes"/>
          <p:cNvSpPr/>
          <p:nvPr/>
        </p:nvSpPr>
        <p:spPr>
          <a:xfrm>
            <a:off x="709560" y="4859280"/>
            <a:ext cx="5682960" cy="4605120"/>
          </a:xfrm>
          <a:prstGeom prst="rect">
            <a:avLst/>
          </a:prstGeom>
          <a:noFill/>
          <a:ln w="0">
            <a:noFill/>
          </a:ln>
        </p:spPr>
        <p:style>
          <a:lnRef idx="0"/>
          <a:fillRef idx="0"/>
          <a:effectRef idx="0"/>
          <a:fontRef idx="minor"/>
        </p:style>
      </p:sp>
      <p:sp>
        <p:nvSpPr>
          <p:cNvPr id="2087"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8" name="Google Shape;1440;gda7c634b4f_0_1167: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328C82B2-8D95-457A-B9D1-23BF0A38BE68}" type="slidenum">
              <a:rPr b="0" lang="en-US" sz="1400" spc="-1" strike="noStrike">
                <a:latin typeface="Times New Roman"/>
              </a:rPr>
              <a:t>&lt;number&gt;</a:t>
            </a:fld>
            <a:endParaRPr b="0" lang="en-US" sz="1400" spc="-1" strike="noStrike">
              <a:latin typeface="Times New Roman"/>
            </a:endParaRPr>
          </a:p>
        </p:txBody>
      </p:sp>
      <p:sp>
        <p:nvSpPr>
          <p:cNvPr id="2089" name="PlaceHolder 1"/>
          <p:cNvSpPr>
            <a:spLocks noGrp="1"/>
          </p:cNvSpPr>
          <p:nvPr>
            <p:ph type="sldImg"/>
          </p:nvPr>
        </p:nvSpPr>
        <p:spPr>
          <a:xfrm>
            <a:off x="144360" y="766800"/>
            <a:ext cx="6803640" cy="3827160"/>
          </a:xfrm>
          <a:prstGeom prst="rect">
            <a:avLst/>
          </a:prstGeom>
        </p:spPr>
      </p:sp>
      <p:sp>
        <p:nvSpPr>
          <p:cNvPr id="2090" name="Google Shape;1442;gda7c634b4f_0_1167:notes"/>
          <p:cNvSpPr/>
          <p:nvPr/>
        </p:nvSpPr>
        <p:spPr>
          <a:xfrm>
            <a:off x="709560" y="4859280"/>
            <a:ext cx="5673240" cy="4595400"/>
          </a:xfrm>
          <a:prstGeom prst="rect">
            <a:avLst/>
          </a:prstGeom>
          <a:noFill/>
          <a:ln w="0">
            <a:noFill/>
          </a:ln>
        </p:spPr>
        <p:style>
          <a:lnRef idx="0"/>
          <a:fillRef idx="0"/>
          <a:effectRef idx="0"/>
          <a:fontRef idx="minor"/>
        </p:style>
      </p:sp>
      <p:sp>
        <p:nvSpPr>
          <p:cNvPr id="2091" name="Google Shape;1443;gda7c634b4f_0_1167:notes"/>
          <p:cNvSpPr/>
          <p:nvPr/>
        </p:nvSpPr>
        <p:spPr>
          <a:xfrm>
            <a:off x="4022640" y="9717120"/>
            <a:ext cx="3068280" cy="501120"/>
          </a:xfrm>
          <a:prstGeom prst="rect">
            <a:avLst/>
          </a:prstGeom>
          <a:noFill/>
          <a:ln w="0">
            <a:noFill/>
          </a:ln>
        </p:spPr>
        <p:style>
          <a:lnRef idx="0"/>
          <a:fillRef idx="0"/>
          <a:effectRef idx="0"/>
          <a:fontRef idx="minor"/>
        </p:style>
        <p:txBody>
          <a:bodyPr lIns="99000" rIns="99000" tIns="49680" bIns="49680" anchor="b">
            <a:noAutofit/>
          </a:bodyPr>
          <a:p>
            <a:pPr algn="r">
              <a:lnSpc>
                <a:spcPct val="100000"/>
              </a:lnSpc>
              <a:tabLst>
                <a:tab algn="l" pos="0"/>
              </a:tabLst>
            </a:pPr>
            <a:fld id="{A58304C9-AE84-4AAA-A9D9-F388A24FE5E5}" type="slidenum">
              <a:rPr b="0" lang="en-US" sz="1300" spc="-1" strike="noStrike">
                <a:solidFill>
                  <a:srgbClr val="000000"/>
                </a:solidFill>
                <a:latin typeface="Calibri"/>
                <a:ea typeface="Calibri"/>
              </a:rPr>
              <a:t>&lt;number&gt;</a:t>
            </a:fld>
            <a:endParaRPr b="0" lang="en-US" sz="1300" spc="-1" strike="noStrike">
              <a:latin typeface="Arial"/>
            </a:endParaRPr>
          </a:p>
        </p:txBody>
      </p:sp>
      <p:sp>
        <p:nvSpPr>
          <p:cNvPr id="2092"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1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3" name="Rectangle 7"/>
          <p:cNvSpPr/>
          <p:nvPr/>
        </p:nvSpPr>
        <p:spPr>
          <a:xfrm>
            <a:off x="609372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39AB8E82-7B82-48F9-A888-5190001CA1B2}" type="slidenum">
              <a:rPr b="0" lang="en-US" sz="1200" spc="-1" strike="noStrike">
                <a:solidFill>
                  <a:srgbClr val="000000"/>
                </a:solidFill>
                <a:latin typeface="Arial"/>
                <a:ea typeface="SimSun"/>
              </a:rPr>
              <a:t>&lt;number&gt;</a:t>
            </a:fld>
            <a:endParaRPr b="0" lang="en-US" sz="1200" spc="-1" strike="noStrike">
              <a:latin typeface="Arial"/>
            </a:endParaRPr>
          </a:p>
        </p:txBody>
      </p:sp>
      <p:sp>
        <p:nvSpPr>
          <p:cNvPr id="2094" name="PlaceHolder 1"/>
          <p:cNvSpPr>
            <a:spLocks noGrp="1"/>
          </p:cNvSpPr>
          <p:nvPr>
            <p:ph type="sldImg"/>
          </p:nvPr>
        </p:nvSpPr>
        <p:spPr>
          <a:xfrm>
            <a:off x="1792800" y="467280"/>
            <a:ext cx="7171200" cy="2337840"/>
          </a:xfrm>
          <a:prstGeom prst="rect">
            <a:avLst/>
          </a:prstGeom>
        </p:spPr>
      </p:sp>
      <p:sp>
        <p:nvSpPr>
          <p:cNvPr id="2095"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2000" spc="-1" strike="noStrike">
              <a:latin typeface="Arial"/>
            </a:endParaRPr>
          </a:p>
        </p:txBody>
      </p:sp>
      <p:sp>
        <p:nvSpPr>
          <p:cNvPr id="2096" name="Slide Number Placeholder 3_3"/>
          <p:cNvSpPr/>
          <p:nvPr/>
        </p:nvSpPr>
        <p:spPr>
          <a:xfrm>
            <a:off x="6093720" y="5921640"/>
            <a:ext cx="466092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EC35D913-5DA7-4912-A307-1E56529F5D36}" type="slidenum">
              <a:rPr b="0" lang="en-US" sz="1200" spc="-1" strike="noStrike">
                <a:solidFill>
                  <a:srgbClr val="000000"/>
                </a:solidFill>
                <a:latin typeface="Calibri"/>
                <a:ea typeface="SimSun"/>
              </a:rPr>
              <a:t>&lt;number&gt;</a:t>
            </a:fld>
            <a:endParaRPr b="0" lang="en-US" sz="1200" spc="-1" strike="noStrike">
              <a:latin typeface="Arial"/>
            </a:endParaRPr>
          </a:p>
        </p:txBody>
      </p:sp>
    </p:spTree>
  </p:cSld>
</p:notes>
</file>

<file path=ppt/notesSlides/notesSlide1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7" name="PlaceHolder 1"/>
          <p:cNvSpPr>
            <a:spLocks noGrp="1"/>
          </p:cNvSpPr>
          <p:nvPr>
            <p:ph type="sldImg"/>
          </p:nvPr>
        </p:nvSpPr>
        <p:spPr>
          <a:xfrm>
            <a:off x="1792800" y="467280"/>
            <a:ext cx="7171200" cy="2337840"/>
          </a:xfrm>
          <a:prstGeom prst="rect">
            <a:avLst/>
          </a:prstGeom>
        </p:spPr>
      </p:sp>
      <p:sp>
        <p:nvSpPr>
          <p:cNvPr id="2098"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2000" spc="-1" strike="noStrike">
              <a:latin typeface="Arial"/>
            </a:endParaRPr>
          </a:p>
        </p:txBody>
      </p:sp>
      <p:sp>
        <p:nvSpPr>
          <p:cNvPr id="2099" name="Slide Number Placeholder 3_2"/>
          <p:cNvSpPr/>
          <p:nvPr/>
        </p:nvSpPr>
        <p:spPr>
          <a:xfrm>
            <a:off x="609372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6EAB1660-C017-4D1E-9262-40A5219FCD4F}" type="slidenum">
              <a:rPr b="0" lang="en-US" sz="1200" spc="-1" strike="noStrike">
                <a:solidFill>
                  <a:srgbClr val="000000"/>
                </a:solidFill>
                <a:latin typeface="Arial"/>
                <a:ea typeface="SimSun"/>
              </a:rPr>
              <a:t>&lt;number&gt;</a:t>
            </a:fld>
            <a:endParaRPr b="0" lang="en-US" sz="1200" spc="-1" strike="noStrike">
              <a:latin typeface="Arial"/>
            </a:endParaRPr>
          </a:p>
        </p:txBody>
      </p:sp>
    </p:spTree>
  </p:cSld>
</p:notes>
</file>

<file path=ppt/notesSlides/notesSlide1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0" name="Rectangle 7_0"/>
          <p:cNvSpPr/>
          <p:nvPr/>
        </p:nvSpPr>
        <p:spPr>
          <a:xfrm>
            <a:off x="609372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CFD1B03A-969C-422C-80CB-7056ED299716}" type="slidenum">
              <a:rPr b="0" lang="en-US" sz="1200" spc="-1" strike="noStrike">
                <a:solidFill>
                  <a:srgbClr val="000000"/>
                </a:solidFill>
                <a:latin typeface="Arial"/>
                <a:ea typeface="SimSun"/>
              </a:rPr>
              <a:t>&lt;number&gt;</a:t>
            </a:fld>
            <a:endParaRPr b="0" lang="en-US" sz="1200" spc="-1" strike="noStrike">
              <a:latin typeface="Arial"/>
            </a:endParaRPr>
          </a:p>
        </p:txBody>
      </p:sp>
      <p:sp>
        <p:nvSpPr>
          <p:cNvPr id="2101" name="PlaceHolder 1"/>
          <p:cNvSpPr>
            <a:spLocks noGrp="1"/>
          </p:cNvSpPr>
          <p:nvPr>
            <p:ph type="sldImg"/>
          </p:nvPr>
        </p:nvSpPr>
        <p:spPr>
          <a:xfrm>
            <a:off x="1792800" y="467280"/>
            <a:ext cx="7171200" cy="2337840"/>
          </a:xfrm>
          <a:prstGeom prst="rect">
            <a:avLst/>
          </a:prstGeom>
        </p:spPr>
      </p:sp>
      <p:sp>
        <p:nvSpPr>
          <p:cNvPr id="2102"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2000" spc="-1" strike="noStrike">
              <a:latin typeface="Arial"/>
            </a:endParaRPr>
          </a:p>
        </p:txBody>
      </p:sp>
      <p:sp>
        <p:nvSpPr>
          <p:cNvPr id="2103" name="Slide Number Placeholder 3_5"/>
          <p:cNvSpPr/>
          <p:nvPr/>
        </p:nvSpPr>
        <p:spPr>
          <a:xfrm>
            <a:off x="6093720" y="5921640"/>
            <a:ext cx="466092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AF499F93-53C7-4D02-A8C9-1EF32E988869}" type="slidenum">
              <a:rPr b="0" lang="en-US" sz="1200" spc="-1" strike="noStrike">
                <a:solidFill>
                  <a:srgbClr val="000000"/>
                </a:solidFill>
                <a:latin typeface="Calibri"/>
                <a:ea typeface="SimSun"/>
              </a:rPr>
              <a:t>&lt;number&gt;</a:t>
            </a:fld>
            <a:endParaRPr b="0" lang="en-US" sz="1200" spc="-1" strike="noStrike">
              <a:latin typeface="Arial"/>
            </a:endParaRPr>
          </a:p>
        </p:txBody>
      </p:sp>
    </p:spTree>
  </p:cSld>
</p:notes>
</file>

<file path=ppt/notesSlides/notesSlide1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4" name="Rectangle 7_1"/>
          <p:cNvSpPr/>
          <p:nvPr/>
        </p:nvSpPr>
        <p:spPr>
          <a:xfrm>
            <a:off x="609372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898CD97E-67A4-4C4F-955F-0BA9A8C9741E}" type="slidenum">
              <a:rPr b="0" lang="en-US" sz="1200" spc="-1" strike="noStrike">
                <a:solidFill>
                  <a:srgbClr val="000000"/>
                </a:solidFill>
                <a:latin typeface="Arial"/>
                <a:ea typeface="SimSun"/>
              </a:rPr>
              <a:t>&lt;number&gt;</a:t>
            </a:fld>
            <a:endParaRPr b="0" lang="en-US" sz="1200" spc="-1" strike="noStrike">
              <a:latin typeface="Arial"/>
            </a:endParaRPr>
          </a:p>
        </p:txBody>
      </p:sp>
      <p:sp>
        <p:nvSpPr>
          <p:cNvPr id="2105" name="PlaceHolder 1"/>
          <p:cNvSpPr>
            <a:spLocks noGrp="1"/>
          </p:cNvSpPr>
          <p:nvPr>
            <p:ph type="sldImg"/>
          </p:nvPr>
        </p:nvSpPr>
        <p:spPr>
          <a:xfrm>
            <a:off x="1792800" y="467280"/>
            <a:ext cx="7171200" cy="2337840"/>
          </a:xfrm>
          <a:prstGeom prst="rect">
            <a:avLst/>
          </a:prstGeom>
        </p:spPr>
      </p:sp>
      <p:sp>
        <p:nvSpPr>
          <p:cNvPr id="2106"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2000" spc="-1" strike="noStrike">
              <a:latin typeface="Arial"/>
            </a:endParaRPr>
          </a:p>
        </p:txBody>
      </p:sp>
      <p:sp>
        <p:nvSpPr>
          <p:cNvPr id="2107" name="Slide Number Placeholder 3_7"/>
          <p:cNvSpPr/>
          <p:nvPr/>
        </p:nvSpPr>
        <p:spPr>
          <a:xfrm>
            <a:off x="6093720" y="5921640"/>
            <a:ext cx="4660920" cy="3117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F7DD1E30-FA16-4A03-A52A-E4D15141E88B}" type="slidenum">
              <a:rPr b="0" lang="en-US" sz="1200" spc="-1" strike="noStrike">
                <a:solidFill>
                  <a:srgbClr val="000000"/>
                </a:solidFill>
                <a:latin typeface="Calibri"/>
                <a:ea typeface="SimSun"/>
              </a:rPr>
              <a:t>&lt;number&gt;</a:t>
            </a:fld>
            <a:endParaRPr b="0" lang="en-US" sz="1200" spc="-1" strike="noStrike">
              <a:latin typeface="Arial"/>
            </a:endParaRPr>
          </a:p>
        </p:txBody>
      </p:sp>
    </p:spTree>
  </p:cSld>
</p:notes>
</file>

<file path=ppt/notesSlides/notesSlide1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8" name="PlaceHolder 1"/>
          <p:cNvSpPr>
            <a:spLocks noGrp="1"/>
          </p:cNvSpPr>
          <p:nvPr>
            <p:ph type="sldImg"/>
          </p:nvPr>
        </p:nvSpPr>
        <p:spPr>
          <a:xfrm>
            <a:off x="1792800" y="467280"/>
            <a:ext cx="7171200" cy="2337840"/>
          </a:xfrm>
          <a:prstGeom prst="rect">
            <a:avLst/>
          </a:prstGeom>
        </p:spPr>
      </p:sp>
      <p:sp>
        <p:nvSpPr>
          <p:cNvPr id="2109"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2000" spc="-1" strike="noStrike">
              <a:latin typeface="Arial"/>
            </a:endParaRPr>
          </a:p>
        </p:txBody>
      </p:sp>
      <p:sp>
        <p:nvSpPr>
          <p:cNvPr id="2110" name="Slide Number Placeholder 3_6"/>
          <p:cNvSpPr/>
          <p:nvPr/>
        </p:nvSpPr>
        <p:spPr>
          <a:xfrm>
            <a:off x="609372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F3161B39-3642-4137-870B-1DEFE91BF4B5}" type="slidenum">
              <a:rPr b="0" lang="en-US" sz="1200" spc="-1" strike="noStrike">
                <a:solidFill>
                  <a:srgbClr val="000000"/>
                </a:solidFill>
                <a:latin typeface="Arial"/>
                <a:ea typeface="SimSun"/>
              </a:rPr>
              <a:t>&lt;number&gt;</a:t>
            </a:fld>
            <a:endParaRPr b="0" lang="en-US" sz="1200" spc="-1" strike="noStrike">
              <a:latin typeface="Arial"/>
            </a:endParaRPr>
          </a:p>
        </p:txBody>
      </p:sp>
    </p:spTree>
  </p:cSld>
</p:notes>
</file>

<file path=ppt/notesSlides/notesSlide1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1" name="Rectangle 7_2"/>
          <p:cNvSpPr/>
          <p:nvPr/>
        </p:nvSpPr>
        <p:spPr>
          <a:xfrm>
            <a:off x="609372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F641CD49-3602-44CF-B6CA-BD4A82791ABC}" type="slidenum">
              <a:rPr b="0" lang="en-US" sz="1200" spc="-1" strike="noStrike">
                <a:solidFill>
                  <a:srgbClr val="000000"/>
                </a:solidFill>
                <a:latin typeface="Arial"/>
                <a:ea typeface="SimSun"/>
              </a:rPr>
              <a:t>&lt;number&gt;</a:t>
            </a:fld>
            <a:endParaRPr b="0" lang="en-US" sz="1200" spc="-1" strike="noStrike">
              <a:latin typeface="Arial"/>
            </a:endParaRPr>
          </a:p>
        </p:txBody>
      </p:sp>
      <p:sp>
        <p:nvSpPr>
          <p:cNvPr id="2112" name="PlaceHolder 1"/>
          <p:cNvSpPr>
            <a:spLocks noGrp="1"/>
          </p:cNvSpPr>
          <p:nvPr>
            <p:ph type="sldImg"/>
          </p:nvPr>
        </p:nvSpPr>
        <p:spPr>
          <a:xfrm>
            <a:off x="1792800" y="467280"/>
            <a:ext cx="7171200" cy="2337840"/>
          </a:xfrm>
          <a:prstGeom prst="rect">
            <a:avLst/>
          </a:prstGeom>
        </p:spPr>
      </p:sp>
      <p:sp>
        <p:nvSpPr>
          <p:cNvPr id="2113"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2000" spc="-1" strike="noStrike">
              <a:latin typeface="Arial"/>
            </a:endParaRPr>
          </a:p>
        </p:txBody>
      </p:sp>
      <p:sp>
        <p:nvSpPr>
          <p:cNvPr id="2114" name="Slide Number Placeholder 3_9"/>
          <p:cNvSpPr/>
          <p:nvPr/>
        </p:nvSpPr>
        <p:spPr>
          <a:xfrm>
            <a:off x="6093720" y="5921640"/>
            <a:ext cx="466092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6E3654CA-6DFA-426D-A1C6-AE8C81CC4CDE}" type="slidenum">
              <a:rPr b="0" lang="en-US" sz="1200" spc="-1" strike="noStrike">
                <a:solidFill>
                  <a:srgbClr val="000000"/>
                </a:solidFill>
                <a:latin typeface="Calibri"/>
                <a:ea typeface="SimSun"/>
              </a:rPr>
              <a:t>&lt;number&gt;</a:t>
            </a:fld>
            <a:endParaRPr b="0" lang="en-US" sz="1200" spc="-1" strike="noStrike">
              <a:latin typeface="Arial"/>
            </a:endParaRPr>
          </a:p>
        </p:txBody>
      </p:sp>
    </p:spTree>
  </p:cSld>
</p:notes>
</file>

<file path=ppt/notesSlides/notesSlide1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5" name="PlaceHolder 1"/>
          <p:cNvSpPr>
            <a:spLocks noGrp="1"/>
          </p:cNvSpPr>
          <p:nvPr>
            <p:ph type="sldImg"/>
          </p:nvPr>
        </p:nvSpPr>
        <p:spPr>
          <a:xfrm>
            <a:off x="1792800" y="467280"/>
            <a:ext cx="7171200" cy="2337840"/>
          </a:xfrm>
          <a:prstGeom prst="rect">
            <a:avLst/>
          </a:prstGeom>
        </p:spPr>
      </p:sp>
      <p:sp>
        <p:nvSpPr>
          <p:cNvPr id="2116"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2000" spc="-1" strike="noStrike">
              <a:latin typeface="Arial"/>
            </a:endParaRPr>
          </a:p>
        </p:txBody>
      </p:sp>
      <p:sp>
        <p:nvSpPr>
          <p:cNvPr id="2117" name="Slide Number Placeholder 3_8"/>
          <p:cNvSpPr/>
          <p:nvPr/>
        </p:nvSpPr>
        <p:spPr>
          <a:xfrm>
            <a:off x="609372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84F28EBE-36F4-4039-B0BC-A38F914DFA69}" type="slidenum">
              <a:rPr b="0" lang="en-US" sz="1200" spc="-1" strike="noStrike">
                <a:solidFill>
                  <a:srgbClr val="000000"/>
                </a:solidFill>
                <a:latin typeface="Arial"/>
                <a:ea typeface="SimSun"/>
              </a:rPr>
              <a:t>&lt;number&gt;</a:t>
            </a:fld>
            <a:endParaRPr b="0" lang="en-US" sz="1200" spc="-1" strike="noStrike">
              <a:latin typeface="Arial"/>
            </a:endParaRPr>
          </a:p>
        </p:txBody>
      </p:sp>
    </p:spTree>
  </p:cSld>
</p:notes>
</file>

<file path=ppt/notesSlides/notesSlide1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8" name="Rectangle 7_3"/>
          <p:cNvSpPr/>
          <p:nvPr/>
        </p:nvSpPr>
        <p:spPr>
          <a:xfrm>
            <a:off x="609372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03DB17E3-39C4-4C68-88A4-BE797985C28F}" type="slidenum">
              <a:rPr b="0" lang="en-US" sz="1200" spc="-1" strike="noStrike">
                <a:solidFill>
                  <a:srgbClr val="000000"/>
                </a:solidFill>
                <a:latin typeface="Arial"/>
                <a:ea typeface="SimSun"/>
              </a:rPr>
              <a:t>&lt;number&gt;</a:t>
            </a:fld>
            <a:endParaRPr b="0" lang="en-US" sz="1200" spc="-1" strike="noStrike">
              <a:latin typeface="Arial"/>
            </a:endParaRPr>
          </a:p>
        </p:txBody>
      </p:sp>
      <p:sp>
        <p:nvSpPr>
          <p:cNvPr id="2119" name="PlaceHolder 1"/>
          <p:cNvSpPr>
            <a:spLocks noGrp="1"/>
          </p:cNvSpPr>
          <p:nvPr>
            <p:ph type="sldImg"/>
          </p:nvPr>
        </p:nvSpPr>
        <p:spPr>
          <a:xfrm>
            <a:off x="1792800" y="467280"/>
            <a:ext cx="7171200" cy="2337840"/>
          </a:xfrm>
          <a:prstGeom prst="rect">
            <a:avLst/>
          </a:prstGeom>
        </p:spPr>
      </p:sp>
      <p:sp>
        <p:nvSpPr>
          <p:cNvPr id="2120"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2000" spc="-1" strike="noStrike">
              <a:latin typeface="Arial"/>
            </a:endParaRPr>
          </a:p>
        </p:txBody>
      </p:sp>
      <p:sp>
        <p:nvSpPr>
          <p:cNvPr id="2121" name="Slide Number Placeholder 3_11"/>
          <p:cNvSpPr/>
          <p:nvPr/>
        </p:nvSpPr>
        <p:spPr>
          <a:xfrm>
            <a:off x="6093720" y="5921640"/>
            <a:ext cx="4660920" cy="3117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A4727E78-3AC4-466E-88FE-EFF9F891153E}" type="slidenum">
              <a:rPr b="0" lang="en-US" sz="1200" spc="-1" strike="noStrike">
                <a:solidFill>
                  <a:srgbClr val="000000"/>
                </a:solidFill>
                <a:latin typeface="Calibri"/>
                <a:ea typeface="SimSun"/>
              </a:rPr>
              <a:t>&lt;number&gt;</a:t>
            </a:fld>
            <a:endParaRPr b="0" lang="en-US" sz="1200" spc="-1" strike="noStrike">
              <a:latin typeface="Arial"/>
            </a:endParaRPr>
          </a:p>
        </p:txBody>
      </p:sp>
    </p:spTree>
  </p:cSld>
</p:notes>
</file>

<file path=ppt/notesSlides/notesSlide1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2" name="Rectangle 7_4"/>
          <p:cNvSpPr/>
          <p:nvPr/>
        </p:nvSpPr>
        <p:spPr>
          <a:xfrm>
            <a:off x="609336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marL="216000" indent="-215640" algn="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656A2331-38F4-4EF5-BF93-52B45B6F740C}" type="slidenum">
              <a:rPr b="0" lang="en-US" sz="1200" spc="-1" strike="noStrike">
                <a:solidFill>
                  <a:srgbClr val="000000"/>
                </a:solidFill>
                <a:latin typeface="Arial"/>
                <a:ea typeface="SimSun"/>
              </a:rPr>
              <a:t>&lt;number&gt;</a:t>
            </a:fld>
            <a:endParaRPr b="0" lang="en-US" sz="1200" spc="-1" strike="noStrike">
              <a:latin typeface="Arial"/>
            </a:endParaRPr>
          </a:p>
        </p:txBody>
      </p:sp>
      <p:sp>
        <p:nvSpPr>
          <p:cNvPr id="2123" name="PlaceHolder 1"/>
          <p:cNvSpPr>
            <a:spLocks noGrp="1"/>
          </p:cNvSpPr>
          <p:nvPr>
            <p:ph type="sldImg"/>
          </p:nvPr>
        </p:nvSpPr>
        <p:spPr>
          <a:xfrm>
            <a:off x="1792800" y="467280"/>
            <a:ext cx="7171200" cy="2337840"/>
          </a:xfrm>
          <a:prstGeom prst="rect">
            <a:avLst/>
          </a:prstGeom>
        </p:spPr>
      </p:sp>
      <p:sp>
        <p:nvSpPr>
          <p:cNvPr id="2124"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2000" spc="-1" strike="noStrike">
              <a:latin typeface="Arial"/>
            </a:endParaRPr>
          </a:p>
        </p:txBody>
      </p:sp>
      <p:sp>
        <p:nvSpPr>
          <p:cNvPr id="2125" name="Slide Number Placeholder 3_10"/>
          <p:cNvSpPr/>
          <p:nvPr/>
        </p:nvSpPr>
        <p:spPr>
          <a:xfrm>
            <a:off x="6093720" y="5921640"/>
            <a:ext cx="466092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D7EA18B7-7EBA-4006-8508-2050CD2E0D65}" type="slidenum">
              <a:rPr b="0" lang="en-US" sz="1200" spc="-1" strike="noStrike">
                <a:solidFill>
                  <a:srgbClr val="000000"/>
                </a:solidFill>
                <a:latin typeface="Calibri"/>
                <a:ea typeface="SimSun"/>
              </a:rPr>
              <a:t>&lt;number&gt;</a:t>
            </a:fld>
            <a:endParaRPr b="0" lang="en-US" sz="1200" spc="-1" strike="noStrike">
              <a:latin typeface="Arial"/>
            </a:endParaRPr>
          </a:p>
        </p:txBody>
      </p:sp>
    </p:spTree>
  </p:cSld>
</p:notes>
</file>

<file path=ppt/notesSlides/notesSlide1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6" name="Rectangle 7_5"/>
          <p:cNvSpPr/>
          <p:nvPr/>
        </p:nvSpPr>
        <p:spPr>
          <a:xfrm>
            <a:off x="609336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marL="216000" indent="-215640" algn="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F812919B-710D-4BA4-B743-0D22ECA3D17F}" type="slidenum">
              <a:rPr b="0" lang="en-US" sz="1200" spc="-1" strike="noStrike">
                <a:solidFill>
                  <a:srgbClr val="000000"/>
                </a:solidFill>
                <a:latin typeface="Arial"/>
                <a:ea typeface="SimSun"/>
              </a:rPr>
              <a:t>&lt;number&gt;</a:t>
            </a:fld>
            <a:endParaRPr b="0" lang="en-US" sz="1200" spc="-1" strike="noStrike">
              <a:latin typeface="Arial"/>
            </a:endParaRPr>
          </a:p>
        </p:txBody>
      </p:sp>
      <p:sp>
        <p:nvSpPr>
          <p:cNvPr id="2127" name="PlaceHolder 1"/>
          <p:cNvSpPr>
            <a:spLocks noGrp="1"/>
          </p:cNvSpPr>
          <p:nvPr>
            <p:ph type="sldImg"/>
          </p:nvPr>
        </p:nvSpPr>
        <p:spPr>
          <a:xfrm>
            <a:off x="1792800" y="467280"/>
            <a:ext cx="7171200" cy="2337840"/>
          </a:xfrm>
          <a:prstGeom prst="rect">
            <a:avLst/>
          </a:prstGeom>
        </p:spPr>
      </p:sp>
      <p:sp>
        <p:nvSpPr>
          <p:cNvPr id="2128"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2000" spc="-1" strike="noStrike">
              <a:latin typeface="Arial"/>
            </a:endParaRPr>
          </a:p>
        </p:txBody>
      </p:sp>
      <p:sp>
        <p:nvSpPr>
          <p:cNvPr id="2129" name="Slide Number Placeholder 3_13"/>
          <p:cNvSpPr/>
          <p:nvPr/>
        </p:nvSpPr>
        <p:spPr>
          <a:xfrm>
            <a:off x="6093720" y="5921640"/>
            <a:ext cx="4660920" cy="3117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FA0A5104-AF09-4C95-A016-BEF4BC80A9E5}" type="slidenum">
              <a:rPr b="0" lang="en-US" sz="1200" spc="-1" strike="noStrike">
                <a:solidFill>
                  <a:srgbClr val="000000"/>
                </a:solidFill>
                <a:latin typeface="Calibri"/>
                <a:ea typeface="SimSun"/>
              </a:rPr>
              <a:t>&lt;number&gt;</a:t>
            </a:fld>
            <a:endParaRPr b="0" lang="en-US" sz="1200" spc="-1" strike="noStrike">
              <a:latin typeface="Arial"/>
            </a:endParaRPr>
          </a:p>
        </p:txBody>
      </p:sp>
    </p:spTree>
  </p:cSld>
</p:notes>
</file>

<file path=ppt/notesSlides/notesSlide1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0" name="Rectangle 7_6"/>
          <p:cNvSpPr/>
          <p:nvPr/>
        </p:nvSpPr>
        <p:spPr>
          <a:xfrm>
            <a:off x="609336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marL="216000" indent="-215640" algn="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C552C439-CB25-4F82-90E7-F97C71D48BA8}" type="slidenum">
              <a:rPr b="0" lang="en-US" sz="1200" spc="-1" strike="noStrike">
                <a:solidFill>
                  <a:srgbClr val="000000"/>
                </a:solidFill>
                <a:latin typeface="Arial"/>
                <a:ea typeface="SimSun"/>
              </a:rPr>
              <a:t>&lt;number&gt;</a:t>
            </a:fld>
            <a:endParaRPr b="0" lang="en-US" sz="1200" spc="-1" strike="noStrike">
              <a:latin typeface="Arial"/>
            </a:endParaRPr>
          </a:p>
        </p:txBody>
      </p:sp>
      <p:sp>
        <p:nvSpPr>
          <p:cNvPr id="2131" name="PlaceHolder 1"/>
          <p:cNvSpPr>
            <a:spLocks noGrp="1"/>
          </p:cNvSpPr>
          <p:nvPr>
            <p:ph type="sldImg"/>
          </p:nvPr>
        </p:nvSpPr>
        <p:spPr>
          <a:xfrm>
            <a:off x="1792800" y="467280"/>
            <a:ext cx="7171200" cy="2337840"/>
          </a:xfrm>
          <a:prstGeom prst="rect">
            <a:avLst/>
          </a:prstGeom>
        </p:spPr>
      </p:sp>
      <p:sp>
        <p:nvSpPr>
          <p:cNvPr id="2132"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2000" spc="-1" strike="noStrike">
              <a:latin typeface="Arial"/>
            </a:endParaRPr>
          </a:p>
        </p:txBody>
      </p:sp>
      <p:sp>
        <p:nvSpPr>
          <p:cNvPr id="2133" name="Slide Number Placeholder 3_12"/>
          <p:cNvSpPr/>
          <p:nvPr/>
        </p:nvSpPr>
        <p:spPr>
          <a:xfrm>
            <a:off x="6093720" y="5921640"/>
            <a:ext cx="466092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42979ED3-C66D-4995-894B-3A74A5EB9528}" type="slidenum">
              <a:rPr b="0" lang="en-US" sz="1200" spc="-1" strike="noStrike">
                <a:solidFill>
                  <a:srgbClr val="000000"/>
                </a:solidFill>
                <a:latin typeface="Calibri"/>
                <a:ea typeface="SimSun"/>
              </a:rPr>
              <a:t>&lt;number&gt;</a:t>
            </a:fld>
            <a:endParaRPr b="0" lang="en-US" sz="1200" spc="-1" strike="noStrike">
              <a:latin typeface="Arial"/>
            </a:endParaRPr>
          </a:p>
        </p:txBody>
      </p:sp>
    </p:spTree>
  </p:cSld>
</p:notes>
</file>

<file path=ppt/notesSlides/notesSlide1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4" name="PlaceHolder 1"/>
          <p:cNvSpPr>
            <a:spLocks noGrp="1"/>
          </p:cNvSpPr>
          <p:nvPr>
            <p:ph type="sldImg"/>
          </p:nvPr>
        </p:nvSpPr>
        <p:spPr>
          <a:xfrm>
            <a:off x="1792800" y="467280"/>
            <a:ext cx="7171200" cy="2337840"/>
          </a:xfrm>
          <a:prstGeom prst="rect">
            <a:avLst/>
          </a:prstGeom>
        </p:spPr>
      </p:sp>
      <p:sp>
        <p:nvSpPr>
          <p:cNvPr id="2135"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2000" spc="-1" strike="noStrike">
              <a:latin typeface="Arial"/>
            </a:endParaRPr>
          </a:p>
        </p:txBody>
      </p:sp>
      <p:sp>
        <p:nvSpPr>
          <p:cNvPr id="2136" name="Slide Number Placeholder 3_15"/>
          <p:cNvSpPr/>
          <p:nvPr/>
        </p:nvSpPr>
        <p:spPr>
          <a:xfrm>
            <a:off x="609336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marL="216000" indent="-215640" algn="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A290DC38-9653-48DD-8ACC-F1B838D49A1B}" type="slidenum">
              <a:rPr b="0" lang="en-US" sz="1200" spc="-1" strike="noStrike">
                <a:solidFill>
                  <a:srgbClr val="000000"/>
                </a:solidFill>
                <a:latin typeface="Arial"/>
                <a:ea typeface="SimSun"/>
              </a:rPr>
              <a:t>&lt;number&gt;</a:t>
            </a:fld>
            <a:endParaRPr b="0" lang="en-US" sz="1200" spc="-1" strike="noStrike">
              <a:latin typeface="Arial"/>
            </a:endParaRPr>
          </a:p>
        </p:txBody>
      </p:sp>
    </p:spTree>
  </p:cSld>
</p:notes>
</file>

<file path=ppt/notesSlides/notesSlide1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7" name="Rectangle 7_7"/>
          <p:cNvSpPr/>
          <p:nvPr/>
        </p:nvSpPr>
        <p:spPr>
          <a:xfrm>
            <a:off x="609336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marL="216000" indent="-215640" algn="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AF96B207-71C5-4104-8901-48703981BB89}" type="slidenum">
              <a:rPr b="0" lang="en-US" sz="1200" spc="-1" strike="noStrike">
                <a:solidFill>
                  <a:srgbClr val="000000"/>
                </a:solidFill>
                <a:latin typeface="Arial"/>
                <a:ea typeface="SimSun"/>
              </a:rPr>
              <a:t>&lt;number&gt;</a:t>
            </a:fld>
            <a:endParaRPr b="0" lang="en-US" sz="1200" spc="-1" strike="noStrike">
              <a:latin typeface="Arial"/>
            </a:endParaRPr>
          </a:p>
        </p:txBody>
      </p:sp>
      <p:sp>
        <p:nvSpPr>
          <p:cNvPr id="2138" name="PlaceHolder 1"/>
          <p:cNvSpPr>
            <a:spLocks noGrp="1"/>
          </p:cNvSpPr>
          <p:nvPr>
            <p:ph type="sldImg"/>
          </p:nvPr>
        </p:nvSpPr>
        <p:spPr>
          <a:xfrm>
            <a:off x="1792800" y="467280"/>
            <a:ext cx="7171200" cy="2337840"/>
          </a:xfrm>
          <a:prstGeom prst="rect">
            <a:avLst/>
          </a:prstGeom>
        </p:spPr>
      </p:sp>
      <p:sp>
        <p:nvSpPr>
          <p:cNvPr id="2139"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2000" spc="-1" strike="noStrike">
              <a:latin typeface="Arial"/>
            </a:endParaRPr>
          </a:p>
        </p:txBody>
      </p:sp>
      <p:sp>
        <p:nvSpPr>
          <p:cNvPr id="2140" name="Slide Number Placeholder 3_14"/>
          <p:cNvSpPr/>
          <p:nvPr/>
        </p:nvSpPr>
        <p:spPr>
          <a:xfrm>
            <a:off x="6093720" y="5921640"/>
            <a:ext cx="466092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2C3FEAE2-AFC2-4B3F-B7DE-BDB01E5EC20E}" type="slidenum">
              <a:rPr b="0" lang="en-US" sz="1200" spc="-1" strike="noStrike">
                <a:solidFill>
                  <a:srgbClr val="000000"/>
                </a:solidFill>
                <a:latin typeface="Calibri"/>
                <a:ea typeface="SimSun"/>
              </a:rPr>
              <a:t>&lt;number&gt;</a:t>
            </a:fld>
            <a:endParaRPr b="0" lang="en-US" sz="1200" spc="-1" strike="noStrike">
              <a:latin typeface="Arial"/>
            </a:endParaRPr>
          </a:p>
        </p:txBody>
      </p:sp>
    </p:spTree>
  </p:cSld>
</p:notes>
</file>

<file path=ppt/notesSlides/notesSlide1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1" name="Rectangle 7_8"/>
          <p:cNvSpPr/>
          <p:nvPr/>
        </p:nvSpPr>
        <p:spPr>
          <a:xfrm>
            <a:off x="609336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marL="216000" indent="-215640" algn="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B586B957-D1E4-4A74-9A76-9C77210B6CFE}" type="slidenum">
              <a:rPr b="0" lang="en-US" sz="1200" spc="-1" strike="noStrike">
                <a:solidFill>
                  <a:srgbClr val="000000"/>
                </a:solidFill>
                <a:latin typeface="Arial"/>
                <a:ea typeface="SimSun"/>
              </a:rPr>
              <a:t>&lt;number&gt;</a:t>
            </a:fld>
            <a:endParaRPr b="0" lang="en-US" sz="1200" spc="-1" strike="noStrike">
              <a:latin typeface="Arial"/>
            </a:endParaRPr>
          </a:p>
        </p:txBody>
      </p:sp>
      <p:sp>
        <p:nvSpPr>
          <p:cNvPr id="2142" name="PlaceHolder 1"/>
          <p:cNvSpPr>
            <a:spLocks noGrp="1"/>
          </p:cNvSpPr>
          <p:nvPr>
            <p:ph type="sldImg"/>
          </p:nvPr>
        </p:nvSpPr>
        <p:spPr>
          <a:xfrm>
            <a:off x="1792800" y="467280"/>
            <a:ext cx="7171200" cy="2337840"/>
          </a:xfrm>
          <a:prstGeom prst="rect">
            <a:avLst/>
          </a:prstGeom>
        </p:spPr>
      </p:sp>
      <p:sp>
        <p:nvSpPr>
          <p:cNvPr id="2143"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2000" spc="-1" strike="noStrike">
              <a:latin typeface="Arial"/>
            </a:endParaRPr>
          </a:p>
        </p:txBody>
      </p:sp>
      <p:sp>
        <p:nvSpPr>
          <p:cNvPr id="2144" name="Slide Number Placeholder 3_17"/>
          <p:cNvSpPr/>
          <p:nvPr/>
        </p:nvSpPr>
        <p:spPr>
          <a:xfrm>
            <a:off x="6093720" y="5921640"/>
            <a:ext cx="466092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D0DA4F0E-EF12-4B4A-AAD8-2DFEBA72FD34}" type="slidenum">
              <a:rPr b="0" lang="en-US" sz="1200" spc="-1" strike="noStrike">
                <a:solidFill>
                  <a:srgbClr val="000000"/>
                </a:solidFill>
                <a:latin typeface="Calibri"/>
                <a:ea typeface="SimSun"/>
              </a:rPr>
              <a:t>&lt;number&gt;</a:t>
            </a:fld>
            <a:endParaRPr b="0" lang="en-US" sz="1200" spc="-1" strike="noStrike">
              <a:latin typeface="Arial"/>
            </a:endParaRPr>
          </a:p>
        </p:txBody>
      </p:sp>
    </p:spTree>
  </p:cSld>
</p:notes>
</file>

<file path=ppt/notesSlides/notesSlide1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5" name="PlaceHolder 1"/>
          <p:cNvSpPr>
            <a:spLocks noGrp="1"/>
          </p:cNvSpPr>
          <p:nvPr>
            <p:ph type="sldImg"/>
          </p:nvPr>
        </p:nvSpPr>
        <p:spPr>
          <a:xfrm>
            <a:off x="1792800" y="467280"/>
            <a:ext cx="7171200" cy="2337840"/>
          </a:xfrm>
          <a:prstGeom prst="rect">
            <a:avLst/>
          </a:prstGeom>
        </p:spPr>
      </p:sp>
      <p:sp>
        <p:nvSpPr>
          <p:cNvPr id="2146"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2000" spc="-1" strike="noStrike">
              <a:latin typeface="Arial"/>
            </a:endParaRPr>
          </a:p>
        </p:txBody>
      </p:sp>
      <p:sp>
        <p:nvSpPr>
          <p:cNvPr id="2147" name="Slide Number Placeholder 3_19"/>
          <p:cNvSpPr/>
          <p:nvPr/>
        </p:nvSpPr>
        <p:spPr>
          <a:xfrm>
            <a:off x="609336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marL="216000" indent="-215640" algn="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8AE65B24-AD40-460C-ABD8-A0911765E93F}" type="slidenum">
              <a:rPr b="0" lang="en-US" sz="1200" spc="-1" strike="noStrike">
                <a:solidFill>
                  <a:srgbClr val="000000"/>
                </a:solidFill>
                <a:latin typeface="Arial"/>
                <a:ea typeface="SimSun"/>
              </a:rPr>
              <a:t>&lt;number&gt;</a:t>
            </a:fld>
            <a:endParaRPr b="0" lang="en-US" sz="1200" spc="-1" strike="noStrike">
              <a:latin typeface="Arial"/>
            </a:endParaRPr>
          </a:p>
        </p:txBody>
      </p:sp>
    </p:spTree>
  </p:cSld>
</p:notes>
</file>

<file path=ppt/notesSlides/notesSlide1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8" name="PlaceHolder 1"/>
          <p:cNvSpPr>
            <a:spLocks noGrp="1"/>
          </p:cNvSpPr>
          <p:nvPr>
            <p:ph type="sldImg"/>
          </p:nvPr>
        </p:nvSpPr>
        <p:spPr>
          <a:xfrm>
            <a:off x="1792800" y="467280"/>
            <a:ext cx="7171200" cy="2337840"/>
          </a:xfrm>
          <a:prstGeom prst="rect">
            <a:avLst/>
          </a:prstGeom>
        </p:spPr>
      </p:sp>
      <p:sp>
        <p:nvSpPr>
          <p:cNvPr id="2149"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2000" spc="-1" strike="noStrike">
              <a:latin typeface="Arial"/>
            </a:endParaRPr>
          </a:p>
        </p:txBody>
      </p:sp>
      <p:sp>
        <p:nvSpPr>
          <p:cNvPr id="2150" name="Slide Number Placeholder 3_21"/>
          <p:cNvSpPr/>
          <p:nvPr/>
        </p:nvSpPr>
        <p:spPr>
          <a:xfrm>
            <a:off x="609372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A6A75F33-8C75-4AA1-943C-24470D784168}" type="slidenum">
              <a:rPr b="0" lang="en-US" sz="1200" spc="-1" strike="noStrike">
                <a:solidFill>
                  <a:srgbClr val="000000"/>
                </a:solidFill>
                <a:latin typeface="Arial"/>
                <a:ea typeface="SimSun"/>
              </a:rPr>
              <a:t>&lt;number&gt;</a:t>
            </a:fld>
            <a:endParaRPr b="0" lang="en-US" sz="1200" spc="-1" strike="noStrike">
              <a:latin typeface="Arial"/>
            </a:endParaRPr>
          </a:p>
        </p:txBody>
      </p:sp>
    </p:spTree>
  </p:cSld>
</p:notes>
</file>

<file path=ppt/notesSlides/notesSlide1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1" name="Rectangle 7_9"/>
          <p:cNvSpPr/>
          <p:nvPr/>
        </p:nvSpPr>
        <p:spPr>
          <a:xfrm>
            <a:off x="609372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4ED570CF-AA00-404F-8DE0-BD615EF52BBE}" type="slidenum">
              <a:rPr b="0" lang="en-US" sz="1200" spc="-1" strike="noStrike">
                <a:solidFill>
                  <a:srgbClr val="000000"/>
                </a:solidFill>
                <a:latin typeface="Arial"/>
                <a:ea typeface="SimSun"/>
              </a:rPr>
              <a:t>&lt;number&gt;</a:t>
            </a:fld>
            <a:endParaRPr b="0" lang="en-US" sz="1200" spc="-1" strike="noStrike">
              <a:latin typeface="Arial"/>
            </a:endParaRPr>
          </a:p>
        </p:txBody>
      </p:sp>
      <p:sp>
        <p:nvSpPr>
          <p:cNvPr id="2152" name="PlaceHolder 1"/>
          <p:cNvSpPr>
            <a:spLocks noGrp="1"/>
          </p:cNvSpPr>
          <p:nvPr>
            <p:ph type="sldImg"/>
          </p:nvPr>
        </p:nvSpPr>
        <p:spPr>
          <a:xfrm>
            <a:off x="1792800" y="467280"/>
            <a:ext cx="7171200" cy="2337840"/>
          </a:xfrm>
          <a:prstGeom prst="rect">
            <a:avLst/>
          </a:prstGeom>
        </p:spPr>
      </p:sp>
      <p:sp>
        <p:nvSpPr>
          <p:cNvPr id="2153"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2000" spc="-1" strike="noStrike">
              <a:latin typeface="Arial"/>
            </a:endParaRPr>
          </a:p>
        </p:txBody>
      </p:sp>
      <p:sp>
        <p:nvSpPr>
          <p:cNvPr id="2154" name="Slide Number Placeholder 3_20"/>
          <p:cNvSpPr/>
          <p:nvPr/>
        </p:nvSpPr>
        <p:spPr>
          <a:xfrm>
            <a:off x="6093720" y="5921640"/>
            <a:ext cx="466092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36EE5708-BF90-4ED2-AE2C-78CC7014039A}" type="slidenum">
              <a:rPr b="0" lang="en-US" sz="1200" spc="-1" strike="noStrike">
                <a:solidFill>
                  <a:srgbClr val="000000"/>
                </a:solidFill>
                <a:latin typeface="Calibri"/>
                <a:ea typeface="SimSun"/>
              </a:rPr>
              <a:t>&lt;number&gt;</a:t>
            </a:fld>
            <a:endParaRPr b="0" lang="en-US" sz="1200" spc="-1" strike="noStrike">
              <a:latin typeface="Arial"/>
            </a:endParaRPr>
          </a:p>
        </p:txBody>
      </p:sp>
    </p:spTree>
  </p:cSld>
</p:notes>
</file>

<file path=ppt/notesSlides/notesSlide1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5" name="Rectangle 7_10"/>
          <p:cNvSpPr/>
          <p:nvPr/>
        </p:nvSpPr>
        <p:spPr>
          <a:xfrm>
            <a:off x="609372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2C21B2EB-264F-4CE8-B468-B9104E0E1EFD}" type="slidenum">
              <a:rPr b="0" lang="en-US" sz="1200" spc="-1" strike="noStrike">
                <a:solidFill>
                  <a:srgbClr val="000000"/>
                </a:solidFill>
                <a:latin typeface="Arial"/>
                <a:ea typeface="SimSun"/>
              </a:rPr>
              <a:t>&lt;number&gt;</a:t>
            </a:fld>
            <a:endParaRPr b="0" lang="en-US" sz="1200" spc="-1" strike="noStrike">
              <a:latin typeface="Arial"/>
            </a:endParaRPr>
          </a:p>
        </p:txBody>
      </p:sp>
      <p:sp>
        <p:nvSpPr>
          <p:cNvPr id="2156" name="PlaceHolder 1"/>
          <p:cNvSpPr>
            <a:spLocks noGrp="1"/>
          </p:cNvSpPr>
          <p:nvPr>
            <p:ph type="sldImg"/>
          </p:nvPr>
        </p:nvSpPr>
        <p:spPr>
          <a:xfrm>
            <a:off x="1792800" y="467280"/>
            <a:ext cx="7171200" cy="2337840"/>
          </a:xfrm>
          <a:prstGeom prst="rect">
            <a:avLst/>
          </a:prstGeom>
        </p:spPr>
      </p:sp>
      <p:sp>
        <p:nvSpPr>
          <p:cNvPr id="2157"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2000" spc="-1" strike="noStrike">
              <a:latin typeface="Arial"/>
            </a:endParaRPr>
          </a:p>
        </p:txBody>
      </p:sp>
      <p:sp>
        <p:nvSpPr>
          <p:cNvPr id="2158" name="Slide Number Placeholder 3_23"/>
          <p:cNvSpPr/>
          <p:nvPr/>
        </p:nvSpPr>
        <p:spPr>
          <a:xfrm>
            <a:off x="6093720" y="5921640"/>
            <a:ext cx="466092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DBB5B1A4-561B-4FA6-9B7F-2EF4DF659D5E}" type="slidenum">
              <a:rPr b="0" lang="en-US" sz="1200" spc="-1" strike="noStrike">
                <a:solidFill>
                  <a:srgbClr val="000000"/>
                </a:solidFill>
                <a:latin typeface="Calibri"/>
                <a:ea typeface="SimSun"/>
              </a:rPr>
              <a:t>&lt;number&gt;</a:t>
            </a:fld>
            <a:endParaRPr b="0" lang="en-US" sz="1200" spc="-1" strike="noStrike">
              <a:latin typeface="Arial"/>
            </a:endParaRPr>
          </a:p>
        </p:txBody>
      </p:sp>
    </p:spTree>
  </p:cSld>
</p:notes>
</file>

<file path=ppt/notesSlides/notesSlide1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9" name="PlaceHolder 1"/>
          <p:cNvSpPr>
            <a:spLocks noGrp="1"/>
          </p:cNvSpPr>
          <p:nvPr>
            <p:ph type="sldImg"/>
          </p:nvPr>
        </p:nvSpPr>
        <p:spPr>
          <a:xfrm>
            <a:off x="1792800" y="467280"/>
            <a:ext cx="7171200" cy="2337840"/>
          </a:xfrm>
          <a:prstGeom prst="rect">
            <a:avLst/>
          </a:prstGeom>
        </p:spPr>
      </p:sp>
      <p:sp>
        <p:nvSpPr>
          <p:cNvPr id="2160"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2000" spc="-1" strike="noStrike">
              <a:latin typeface="Arial"/>
            </a:endParaRPr>
          </a:p>
        </p:txBody>
      </p:sp>
      <p:sp>
        <p:nvSpPr>
          <p:cNvPr id="2161" name="Slide Number Placeholder 3_22"/>
          <p:cNvSpPr/>
          <p:nvPr/>
        </p:nvSpPr>
        <p:spPr>
          <a:xfrm>
            <a:off x="609372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34104A09-AD20-4AB0-81CE-5F85A305B616}" type="slidenum">
              <a:rPr b="0" lang="en-US" sz="1200" spc="-1" strike="noStrike">
                <a:solidFill>
                  <a:srgbClr val="000000"/>
                </a:solidFill>
                <a:latin typeface="Arial"/>
                <a:ea typeface="SimSun"/>
              </a:rPr>
              <a:t>&lt;number&gt;</a:t>
            </a:fld>
            <a:endParaRPr b="0" lang="en-US" sz="1200" spc="-1" strike="noStrike">
              <a:latin typeface="Arial"/>
            </a:endParaRPr>
          </a:p>
        </p:txBody>
      </p:sp>
    </p:spTree>
  </p:cSld>
</p:notes>
</file>

<file path=ppt/notesSlides/notesSlide1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2" name="PlaceHolder 1"/>
          <p:cNvSpPr>
            <a:spLocks noGrp="1"/>
          </p:cNvSpPr>
          <p:nvPr>
            <p:ph type="sldImg"/>
          </p:nvPr>
        </p:nvSpPr>
        <p:spPr>
          <a:xfrm>
            <a:off x="1792800" y="467280"/>
            <a:ext cx="7171200" cy="2337840"/>
          </a:xfrm>
          <a:prstGeom prst="rect">
            <a:avLst/>
          </a:prstGeom>
        </p:spPr>
      </p:sp>
      <p:sp>
        <p:nvSpPr>
          <p:cNvPr id="2163"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2000" spc="-1" strike="noStrike">
              <a:latin typeface="Arial"/>
            </a:endParaRPr>
          </a:p>
        </p:txBody>
      </p:sp>
      <p:sp>
        <p:nvSpPr>
          <p:cNvPr id="2164" name="Slide Number Placeholder 3_25"/>
          <p:cNvSpPr/>
          <p:nvPr/>
        </p:nvSpPr>
        <p:spPr>
          <a:xfrm>
            <a:off x="609372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B8AAA2CF-93DA-4D3D-B1EA-B6C59FC9D4B3}" type="slidenum">
              <a:rPr b="0" lang="en-US" sz="1200" spc="-1" strike="noStrike">
                <a:solidFill>
                  <a:srgbClr val="000000"/>
                </a:solidFill>
                <a:latin typeface="Arial"/>
                <a:ea typeface="SimSun"/>
              </a:rPr>
              <a:t>&lt;number&gt;</a:t>
            </a:fld>
            <a:endParaRPr b="0" lang="en-US" sz="1200" spc="-1" strike="noStrike">
              <a:latin typeface="Arial"/>
            </a:endParaRPr>
          </a:p>
        </p:txBody>
      </p:sp>
    </p:spTree>
  </p:cSld>
</p:notes>
</file>

<file path=ppt/notesSlides/notesSlide1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5" name="Rectangle 7_11"/>
          <p:cNvSpPr/>
          <p:nvPr/>
        </p:nvSpPr>
        <p:spPr>
          <a:xfrm>
            <a:off x="609336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marL="216000" indent="-215640" algn="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12C7D6A4-52B4-4609-A037-9D2B3BE5A976}" type="slidenum">
              <a:rPr b="0" lang="en-US" sz="1200" spc="-1" strike="noStrike">
                <a:solidFill>
                  <a:srgbClr val="000000"/>
                </a:solidFill>
                <a:latin typeface="Arial"/>
                <a:ea typeface="SimSun"/>
              </a:rPr>
              <a:t>&lt;number&gt;</a:t>
            </a:fld>
            <a:endParaRPr b="0" lang="en-US" sz="1200" spc="-1" strike="noStrike">
              <a:latin typeface="Arial"/>
            </a:endParaRPr>
          </a:p>
        </p:txBody>
      </p:sp>
      <p:sp>
        <p:nvSpPr>
          <p:cNvPr id="2166" name="PlaceHolder 1"/>
          <p:cNvSpPr>
            <a:spLocks noGrp="1"/>
          </p:cNvSpPr>
          <p:nvPr>
            <p:ph type="sldImg"/>
          </p:nvPr>
        </p:nvSpPr>
        <p:spPr>
          <a:xfrm>
            <a:off x="1792800" y="467280"/>
            <a:ext cx="7171200" cy="2337840"/>
          </a:xfrm>
          <a:prstGeom prst="rect">
            <a:avLst/>
          </a:prstGeom>
        </p:spPr>
      </p:sp>
      <p:sp>
        <p:nvSpPr>
          <p:cNvPr id="2167"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2000" spc="-1" strike="noStrike">
              <a:latin typeface="Arial"/>
            </a:endParaRPr>
          </a:p>
        </p:txBody>
      </p:sp>
      <p:sp>
        <p:nvSpPr>
          <p:cNvPr id="2168" name="Slide Number Placeholder 3_24"/>
          <p:cNvSpPr/>
          <p:nvPr/>
        </p:nvSpPr>
        <p:spPr>
          <a:xfrm>
            <a:off x="6093720" y="5921640"/>
            <a:ext cx="466092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B6B3E749-3D03-4C0D-955E-22382FF8A945}" type="slidenum">
              <a:rPr b="0" lang="en-US" sz="1200" spc="-1" strike="noStrike">
                <a:solidFill>
                  <a:srgbClr val="000000"/>
                </a:solidFill>
                <a:latin typeface="Calibri"/>
                <a:ea typeface="SimSun"/>
              </a:rPr>
              <a:t>&lt;number&gt;</a:t>
            </a:fld>
            <a:endParaRPr b="0" lang="en-US" sz="1200" spc="-1" strike="noStrike">
              <a:latin typeface="Arial"/>
            </a:endParaRPr>
          </a:p>
        </p:txBody>
      </p:sp>
    </p:spTree>
  </p:cSld>
</p:notes>
</file>

<file path=ppt/notesSlides/notesSlide1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9" name="PlaceHolder 1"/>
          <p:cNvSpPr>
            <a:spLocks noGrp="1"/>
          </p:cNvSpPr>
          <p:nvPr>
            <p:ph type="sldImg"/>
          </p:nvPr>
        </p:nvSpPr>
        <p:spPr>
          <a:xfrm>
            <a:off x="1792800" y="467280"/>
            <a:ext cx="7171200" cy="2337840"/>
          </a:xfrm>
          <a:prstGeom prst="rect">
            <a:avLst/>
          </a:prstGeom>
        </p:spPr>
      </p:sp>
      <p:sp>
        <p:nvSpPr>
          <p:cNvPr id="2170"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1800" spc="-1" strike="noStrike">
              <a:latin typeface="Arial"/>
            </a:endParaRPr>
          </a:p>
        </p:txBody>
      </p:sp>
      <p:sp>
        <p:nvSpPr>
          <p:cNvPr id="2171" name="Slide Number Placeholder 3_27"/>
          <p:cNvSpPr/>
          <p:nvPr/>
        </p:nvSpPr>
        <p:spPr>
          <a:xfrm>
            <a:off x="609336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marL="216000" indent="-215640" algn="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1D24CE57-5449-44CB-B9AF-31B58BB6960F}" type="slidenum">
              <a:rPr b="0" lang="en-US" sz="1200" spc="-1" strike="noStrike">
                <a:solidFill>
                  <a:srgbClr val="000000"/>
                </a:solidFill>
                <a:latin typeface="Arial"/>
                <a:ea typeface="SimSun"/>
              </a:rPr>
              <a:t>&lt;number&gt;</a:t>
            </a:fld>
            <a:endParaRPr b="0" lang="en-US" sz="1200" spc="-1" strike="noStrike">
              <a:latin typeface="Arial"/>
            </a:endParaRPr>
          </a:p>
        </p:txBody>
      </p:sp>
    </p:spTree>
  </p:cSld>
</p:notes>
</file>

<file path=ppt/notesSlides/notesSlide1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2" name="PlaceHolder 1"/>
          <p:cNvSpPr>
            <a:spLocks noGrp="1"/>
          </p:cNvSpPr>
          <p:nvPr>
            <p:ph type="sldImg"/>
          </p:nvPr>
        </p:nvSpPr>
        <p:spPr>
          <a:xfrm>
            <a:off x="1792800" y="467280"/>
            <a:ext cx="7171200" cy="2337840"/>
          </a:xfrm>
          <a:prstGeom prst="rect">
            <a:avLst/>
          </a:prstGeom>
        </p:spPr>
      </p:sp>
      <p:sp>
        <p:nvSpPr>
          <p:cNvPr id="2173"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1800" spc="-1" strike="noStrike">
              <a:latin typeface="Arial"/>
            </a:endParaRPr>
          </a:p>
        </p:txBody>
      </p:sp>
      <p:sp>
        <p:nvSpPr>
          <p:cNvPr id="2174" name="Slide Number Placeholder 3_26"/>
          <p:cNvSpPr/>
          <p:nvPr/>
        </p:nvSpPr>
        <p:spPr>
          <a:xfrm>
            <a:off x="609336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marL="216000" indent="-215640" algn="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0CBCCB8C-879B-4F4F-B750-245466F81D18}" type="slidenum">
              <a:rPr b="0" lang="en-US" sz="1200" spc="-1" strike="noStrike">
                <a:solidFill>
                  <a:srgbClr val="000000"/>
                </a:solidFill>
                <a:latin typeface="Arial"/>
                <a:ea typeface="SimSun"/>
              </a:rPr>
              <a:t>&lt;number&gt;</a:t>
            </a:fld>
            <a:endParaRPr b="0" lang="en-US" sz="1200" spc="-1" strike="noStrike">
              <a:latin typeface="Arial"/>
            </a:endParaRPr>
          </a:p>
        </p:txBody>
      </p:sp>
    </p:spTree>
  </p:cSld>
</p:notes>
</file>

<file path=ppt/notesSlides/notesSlide1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5" name="PlaceHolder 1"/>
          <p:cNvSpPr>
            <a:spLocks noGrp="1"/>
          </p:cNvSpPr>
          <p:nvPr>
            <p:ph type="sldImg"/>
          </p:nvPr>
        </p:nvSpPr>
        <p:spPr>
          <a:xfrm>
            <a:off x="1792800" y="467280"/>
            <a:ext cx="7171200" cy="2337840"/>
          </a:xfrm>
          <a:prstGeom prst="rect">
            <a:avLst/>
          </a:prstGeom>
        </p:spPr>
      </p:sp>
      <p:sp>
        <p:nvSpPr>
          <p:cNvPr id="2176"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1800" spc="-1" strike="noStrike">
              <a:latin typeface="Arial"/>
            </a:endParaRPr>
          </a:p>
        </p:txBody>
      </p:sp>
      <p:sp>
        <p:nvSpPr>
          <p:cNvPr id="2177" name="Slide Number Placeholder 3_29"/>
          <p:cNvSpPr/>
          <p:nvPr/>
        </p:nvSpPr>
        <p:spPr>
          <a:xfrm>
            <a:off x="609336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marL="216000" indent="-215640" algn="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6FFE90C3-0917-4F32-83FD-C32CD7FD5605}" type="slidenum">
              <a:rPr b="0" lang="en-US" sz="1200" spc="-1" strike="noStrike">
                <a:solidFill>
                  <a:srgbClr val="000000"/>
                </a:solidFill>
                <a:latin typeface="Arial"/>
                <a:ea typeface="SimSun"/>
              </a:rPr>
              <a:t>&lt;number&gt;</a:t>
            </a:fld>
            <a:endParaRPr b="0" lang="en-US" sz="1200" spc="-1" strike="noStrike">
              <a:latin typeface="Arial"/>
            </a:endParaRPr>
          </a:p>
        </p:txBody>
      </p:sp>
    </p:spTree>
  </p:cSld>
</p:notes>
</file>

<file path=ppt/notesSlides/notesSlide1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8" name="PlaceHolder 1"/>
          <p:cNvSpPr>
            <a:spLocks noGrp="1"/>
          </p:cNvSpPr>
          <p:nvPr>
            <p:ph type="sldImg"/>
          </p:nvPr>
        </p:nvSpPr>
        <p:spPr>
          <a:xfrm>
            <a:off x="1792800" y="467280"/>
            <a:ext cx="7171200" cy="2337840"/>
          </a:xfrm>
          <a:prstGeom prst="rect">
            <a:avLst/>
          </a:prstGeom>
        </p:spPr>
      </p:sp>
      <p:sp>
        <p:nvSpPr>
          <p:cNvPr id="2179" name="PlaceHolder 2"/>
          <p:cNvSpPr>
            <a:spLocks noGrp="1"/>
          </p:cNvSpPr>
          <p:nvPr>
            <p:ph type="body"/>
          </p:nvPr>
        </p:nvSpPr>
        <p:spPr>
          <a:xfrm>
            <a:off x="1075680" y="2961360"/>
            <a:ext cx="8605800" cy="2805120"/>
          </a:xfrm>
          <a:prstGeom prst="rect">
            <a:avLst/>
          </a:prstGeom>
        </p:spPr>
        <p:txBody>
          <a:bodyPr lIns="0" rIns="0" tIns="0" bIns="0">
            <a:noAutofit/>
          </a:bodyPr>
          <a:p>
            <a:endParaRPr b="0" lang="en-US" sz="1800" spc="-1" strike="noStrike">
              <a:latin typeface="Arial"/>
            </a:endParaRPr>
          </a:p>
        </p:txBody>
      </p:sp>
      <p:sp>
        <p:nvSpPr>
          <p:cNvPr id="2180" name="Slide Number Placeholder 3_28"/>
          <p:cNvSpPr/>
          <p:nvPr/>
        </p:nvSpPr>
        <p:spPr>
          <a:xfrm>
            <a:off x="6093360" y="5921640"/>
            <a:ext cx="4661280" cy="31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marL="216000" indent="-215640" algn="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CFA75B54-194B-4E25-9D26-0966277606E3}" type="slidenum">
              <a:rPr b="0" lang="en-US" sz="1200" spc="-1" strike="noStrike">
                <a:solidFill>
                  <a:srgbClr val="000000"/>
                </a:solidFill>
                <a:latin typeface="Arial"/>
                <a:ea typeface="SimSun"/>
              </a:rPr>
              <a:t>&lt;number&gt;</a:t>
            </a:fld>
            <a:endParaRPr b="0" lang="en-US" sz="1200" spc="-1" strike="noStrike">
              <a:latin typeface="Arial"/>
            </a:endParaRPr>
          </a:p>
        </p:txBody>
      </p:sp>
    </p:spTree>
  </p:cSld>
</p:notes>
</file>

<file path=ppt/notesSlides/notesSlide1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1" name="PlaceHolder 1"/>
          <p:cNvSpPr>
            <a:spLocks noGrp="1"/>
          </p:cNvSpPr>
          <p:nvPr>
            <p:ph type="sldImg"/>
          </p:nvPr>
        </p:nvSpPr>
        <p:spPr>
          <a:xfrm>
            <a:off x="1792800" y="467280"/>
            <a:ext cx="7170840" cy="2337480"/>
          </a:xfrm>
          <a:prstGeom prst="rect">
            <a:avLst/>
          </a:prstGeom>
        </p:spPr>
      </p:sp>
      <p:sp>
        <p:nvSpPr>
          <p:cNvPr id="2182" name="PlaceHolder 2"/>
          <p:cNvSpPr>
            <a:spLocks noGrp="1"/>
          </p:cNvSpPr>
          <p:nvPr>
            <p:ph type="body"/>
          </p:nvPr>
        </p:nvSpPr>
        <p:spPr>
          <a:xfrm>
            <a:off x="1075680" y="2961360"/>
            <a:ext cx="8605080" cy="2805120"/>
          </a:xfrm>
          <a:prstGeom prst="rect">
            <a:avLst/>
          </a:prstGeom>
        </p:spPr>
        <p:txBody>
          <a:bodyPr lIns="0" rIns="0" tIns="0" bIns="0">
            <a:noAutofit/>
          </a:bodyPr>
          <a:p>
            <a:endParaRPr b="0" lang="en-US" sz="1800" spc="-1" strike="noStrike">
              <a:latin typeface="Arial"/>
            </a:endParaRPr>
          </a:p>
        </p:txBody>
      </p:sp>
      <p:sp>
        <p:nvSpPr>
          <p:cNvPr id="2183" name="Google Shape;87;p2:notes_1"/>
          <p:cNvSpPr/>
          <p:nvPr/>
        </p:nvSpPr>
        <p:spPr>
          <a:xfrm>
            <a:off x="6093720" y="5921640"/>
            <a:ext cx="4660560" cy="3114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C880EF9B-8200-49D7-BC80-B5F9BA2FDE0C}" type="slidenum">
              <a:rPr b="0" lang="en-US" sz="1800" spc="-1" strike="noStrike">
                <a:solidFill>
                  <a:srgbClr val="000000"/>
                </a:solidFill>
                <a:latin typeface="Arial"/>
                <a:ea typeface="Arial"/>
              </a:rPr>
              <a:t>&lt;number&gt;</a:t>
            </a:fld>
            <a:endParaRPr b="0" lang="en-US" sz="18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2" name="PlaceHolder 1"/>
          <p:cNvSpPr>
            <a:spLocks noGrp="1"/>
          </p:cNvSpPr>
          <p:nvPr>
            <p:ph type="sldImg"/>
          </p:nvPr>
        </p:nvSpPr>
        <p:spPr>
          <a:xfrm>
            <a:off x="4038480" y="857160"/>
            <a:ext cx="4114440" cy="2314080"/>
          </a:xfrm>
          <a:prstGeom prst="rect">
            <a:avLst/>
          </a:prstGeom>
        </p:spPr>
      </p:sp>
      <p:sp>
        <p:nvSpPr>
          <p:cNvPr id="1853"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
        <p:nvSpPr>
          <p:cNvPr id="1854" name="Google Shape;118;p5: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4C032ADE-1DB8-47F5-8D66-F5529C7F0186}" type="slidenum">
              <a:rPr b="0" lang="en-US" sz="1200" spc="-1" strike="noStrike">
                <a:solidFill>
                  <a:srgbClr val="000000"/>
                </a:solidFill>
                <a:latin typeface="Tahoma"/>
                <a:ea typeface="Tahoma"/>
              </a:rPr>
              <a:t>&lt;number&gt;</a:t>
            </a:fld>
            <a:endParaRPr b="0" lang="en-US" sz="1200" spc="-1" strike="noStrike">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1" name="PlaceHolder 1"/>
          <p:cNvSpPr>
            <a:spLocks noGrp="1"/>
          </p:cNvSpPr>
          <p:nvPr>
            <p:ph type="sldImg"/>
          </p:nvPr>
        </p:nvSpPr>
        <p:spPr>
          <a:xfrm>
            <a:off x="4038480" y="857160"/>
            <a:ext cx="4114440" cy="2314080"/>
          </a:xfrm>
          <a:prstGeom prst="rect">
            <a:avLst/>
          </a:prstGeom>
        </p:spPr>
      </p:sp>
      <p:sp>
        <p:nvSpPr>
          <p:cNvPr id="1862"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
        <p:nvSpPr>
          <p:cNvPr id="1863" name="Google Shape;600;gda7c634b4f_0_313: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5093D5EB-7CF1-4F50-9279-3DAAB870F300}"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5" name="PlaceHolder 1"/>
          <p:cNvSpPr>
            <a:spLocks noGrp="1"/>
          </p:cNvSpPr>
          <p:nvPr>
            <p:ph type="sldImg"/>
          </p:nvPr>
        </p:nvSpPr>
        <p:spPr>
          <a:xfrm>
            <a:off x="4038480" y="857160"/>
            <a:ext cx="4114440" cy="2314080"/>
          </a:xfrm>
          <a:prstGeom prst="rect">
            <a:avLst/>
          </a:prstGeom>
        </p:spPr>
      </p:sp>
      <p:sp>
        <p:nvSpPr>
          <p:cNvPr id="1856"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
        <p:nvSpPr>
          <p:cNvPr id="1857" name="Google Shape;147;p9: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1F6D1128-379F-4DB3-9F73-CDC8A5AB69B6}" type="slidenum">
              <a:rPr b="0" lang="en-US" sz="1200" spc="-1" strike="noStrike">
                <a:solidFill>
                  <a:srgbClr val="000000"/>
                </a:solidFill>
                <a:latin typeface="Tahoma"/>
                <a:ea typeface="Tahoma"/>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8" name="PlaceHolder 1"/>
          <p:cNvSpPr>
            <a:spLocks noGrp="1"/>
          </p:cNvSpPr>
          <p:nvPr>
            <p:ph type="sldImg"/>
          </p:nvPr>
        </p:nvSpPr>
        <p:spPr>
          <a:xfrm>
            <a:off x="4038480" y="857160"/>
            <a:ext cx="4114440" cy="2314080"/>
          </a:xfrm>
          <a:prstGeom prst="rect">
            <a:avLst/>
          </a:prstGeom>
        </p:spPr>
      </p:sp>
      <p:sp>
        <p:nvSpPr>
          <p:cNvPr id="1859"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
        <p:nvSpPr>
          <p:cNvPr id="1860" name="Google Shape;154;p10: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C114D756-4893-4492-A681-68EF0210F6AF}" type="slidenum">
              <a:rPr b="0" lang="en-US" sz="1200" spc="-1" strike="noStrike">
                <a:solidFill>
                  <a:srgbClr val="000000"/>
                </a:solidFill>
                <a:latin typeface="Tahoma"/>
                <a:ea typeface="Tahoma"/>
              </a:rPr>
              <a:t>&lt;number&gt;</a:t>
            </a:fld>
            <a:endParaRPr b="0" lang="en-US" sz="1200" spc="-1" strike="noStrike">
              <a:latin typeface="Times New Roman"/>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4" name="Google Shape;928;gda7c634b4f_0_712: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F11241A2-CBB7-44BA-A975-9EA6D7020B51}" type="slidenum">
              <a:rPr b="0" lang="en-US" sz="1400" spc="-1" strike="noStrike">
                <a:latin typeface="Times New Roman"/>
              </a:rPr>
              <a:t>&lt;number&gt;</a:t>
            </a:fld>
            <a:endParaRPr b="0" lang="en-US" sz="1400" spc="-1" strike="noStrike">
              <a:latin typeface="Times New Roman"/>
            </a:endParaRPr>
          </a:p>
        </p:txBody>
      </p:sp>
      <p:sp>
        <p:nvSpPr>
          <p:cNvPr id="1865" name="PlaceHolder 1"/>
          <p:cNvSpPr>
            <a:spLocks noGrp="1"/>
          </p:cNvSpPr>
          <p:nvPr>
            <p:ph type="sldImg"/>
          </p:nvPr>
        </p:nvSpPr>
        <p:spPr>
          <a:xfrm>
            <a:off x="993600" y="766800"/>
            <a:ext cx="5114520" cy="3836520"/>
          </a:xfrm>
          <a:prstGeom prst="rect">
            <a:avLst/>
          </a:prstGeom>
        </p:spPr>
      </p:sp>
      <p:sp>
        <p:nvSpPr>
          <p:cNvPr id="1866" name="Google Shape;930;gda7c634b4f_0_712:notes"/>
          <p:cNvSpPr/>
          <p:nvPr/>
        </p:nvSpPr>
        <p:spPr>
          <a:xfrm>
            <a:off x="709560" y="4859280"/>
            <a:ext cx="5682960" cy="4605120"/>
          </a:xfrm>
          <a:prstGeom prst="rect">
            <a:avLst/>
          </a:prstGeom>
          <a:noFill/>
          <a:ln w="0">
            <a:noFill/>
          </a:ln>
        </p:spPr>
        <p:style>
          <a:lnRef idx="0"/>
          <a:fillRef idx="0"/>
          <a:effectRef idx="0"/>
          <a:fontRef idx="minor"/>
        </p:style>
      </p:sp>
      <p:sp>
        <p:nvSpPr>
          <p:cNvPr id="1867"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8" name="Google Shape;939;gda7c634b4f_0_722: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8BE5AF5A-D52F-4FA9-9F0B-CF2AD5B372B2}" type="slidenum">
              <a:rPr b="0" lang="en-US" sz="1400" spc="-1" strike="noStrike">
                <a:latin typeface="Times New Roman"/>
              </a:rPr>
              <a:t>&lt;number&gt;</a:t>
            </a:fld>
            <a:endParaRPr b="0" lang="en-US" sz="1400" spc="-1" strike="noStrike">
              <a:latin typeface="Times New Roman"/>
            </a:endParaRPr>
          </a:p>
        </p:txBody>
      </p:sp>
      <p:sp>
        <p:nvSpPr>
          <p:cNvPr id="1869" name="PlaceHolder 1"/>
          <p:cNvSpPr>
            <a:spLocks noGrp="1"/>
          </p:cNvSpPr>
          <p:nvPr>
            <p:ph type="sldImg"/>
          </p:nvPr>
        </p:nvSpPr>
        <p:spPr>
          <a:xfrm>
            <a:off x="993600" y="766800"/>
            <a:ext cx="5114520" cy="3836520"/>
          </a:xfrm>
          <a:prstGeom prst="rect">
            <a:avLst/>
          </a:prstGeom>
        </p:spPr>
      </p:sp>
      <p:sp>
        <p:nvSpPr>
          <p:cNvPr id="1870" name="Google Shape;941;gda7c634b4f_0_722:notes"/>
          <p:cNvSpPr/>
          <p:nvPr/>
        </p:nvSpPr>
        <p:spPr>
          <a:xfrm>
            <a:off x="709560" y="4859280"/>
            <a:ext cx="5682960" cy="4605120"/>
          </a:xfrm>
          <a:prstGeom prst="rect">
            <a:avLst/>
          </a:prstGeom>
          <a:noFill/>
          <a:ln w="0">
            <a:noFill/>
          </a:ln>
        </p:spPr>
        <p:style>
          <a:lnRef idx="0"/>
          <a:fillRef idx="0"/>
          <a:effectRef idx="0"/>
          <a:fontRef idx="minor"/>
        </p:style>
      </p:sp>
      <p:sp>
        <p:nvSpPr>
          <p:cNvPr id="1871"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2" name="Google Shape;948;gda7c634b4f_0_730: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999A7E9E-96C6-4F98-96DB-D761505276ED}" type="slidenum">
              <a:rPr b="0" lang="en-US" sz="1400" spc="-1" strike="noStrike">
                <a:latin typeface="Times New Roman"/>
              </a:rPr>
              <a:t>&lt;number&gt;</a:t>
            </a:fld>
            <a:endParaRPr b="0" lang="en-US" sz="1400" spc="-1" strike="noStrike">
              <a:latin typeface="Times New Roman"/>
            </a:endParaRPr>
          </a:p>
        </p:txBody>
      </p:sp>
      <p:sp>
        <p:nvSpPr>
          <p:cNvPr id="1873" name="PlaceHolder 1"/>
          <p:cNvSpPr>
            <a:spLocks noGrp="1"/>
          </p:cNvSpPr>
          <p:nvPr>
            <p:ph type="sldImg"/>
          </p:nvPr>
        </p:nvSpPr>
        <p:spPr>
          <a:xfrm>
            <a:off x="993600" y="766800"/>
            <a:ext cx="5105160" cy="3827160"/>
          </a:xfrm>
          <a:prstGeom prst="rect">
            <a:avLst/>
          </a:prstGeom>
        </p:spPr>
      </p:sp>
      <p:sp>
        <p:nvSpPr>
          <p:cNvPr id="1874" name="PlaceHolder 2"/>
          <p:cNvSpPr>
            <a:spLocks noGrp="1"/>
          </p:cNvSpPr>
          <p:nvPr>
            <p:ph type="body"/>
          </p:nvPr>
        </p:nvSpPr>
        <p:spPr>
          <a:xfrm>
            <a:off x="709560" y="4859280"/>
            <a:ext cx="5673240" cy="4595400"/>
          </a:xfrm>
          <a:prstGeom prst="rect">
            <a:avLst/>
          </a:prstGeom>
        </p:spPr>
        <p:txBody>
          <a:bodyPr anchor="ctr">
            <a:noAutofit/>
          </a:bodyPr>
          <a:p>
            <a:endParaRPr b="0" lang="en-US" sz="2000" spc="-1" strike="noStrike">
              <a:latin typeface="Arial"/>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5" name="Google Shape;954;gda7c634b4f_0_735: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EA73BA10-45CC-4F6A-9603-832ECBDBF1ED}" type="slidenum">
              <a:rPr b="0" lang="en-US" sz="1400" spc="-1" strike="noStrike">
                <a:latin typeface="Times New Roman"/>
              </a:rPr>
              <a:t>&lt;number&gt;</a:t>
            </a:fld>
            <a:endParaRPr b="0" lang="en-US" sz="1400" spc="-1" strike="noStrike">
              <a:latin typeface="Times New Roman"/>
            </a:endParaRPr>
          </a:p>
        </p:txBody>
      </p:sp>
      <p:sp>
        <p:nvSpPr>
          <p:cNvPr id="1876" name="PlaceHolder 1"/>
          <p:cNvSpPr>
            <a:spLocks noGrp="1"/>
          </p:cNvSpPr>
          <p:nvPr>
            <p:ph type="sldImg"/>
          </p:nvPr>
        </p:nvSpPr>
        <p:spPr>
          <a:xfrm>
            <a:off x="993600" y="766800"/>
            <a:ext cx="5114520" cy="3836520"/>
          </a:xfrm>
          <a:prstGeom prst="rect">
            <a:avLst/>
          </a:prstGeom>
        </p:spPr>
      </p:sp>
      <p:sp>
        <p:nvSpPr>
          <p:cNvPr id="1877" name="Google Shape;956;gda7c634b4f_0_735:notes"/>
          <p:cNvSpPr/>
          <p:nvPr/>
        </p:nvSpPr>
        <p:spPr>
          <a:xfrm>
            <a:off x="709560" y="4859280"/>
            <a:ext cx="5682960" cy="4605120"/>
          </a:xfrm>
          <a:prstGeom prst="rect">
            <a:avLst/>
          </a:prstGeom>
          <a:noFill/>
          <a:ln w="0">
            <a:noFill/>
          </a:ln>
        </p:spPr>
        <p:style>
          <a:lnRef idx="0"/>
          <a:fillRef idx="0"/>
          <a:effectRef idx="0"/>
          <a:fontRef idx="minor"/>
        </p:style>
      </p:sp>
      <p:sp>
        <p:nvSpPr>
          <p:cNvPr id="1878"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9" name="Google Shape;963;gda7c634b4f_0_743: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D4140BCB-1475-4F0E-BDA6-1DFB83E70364}" type="slidenum">
              <a:rPr b="0" lang="en-US" sz="1400" spc="-1" strike="noStrike">
                <a:latin typeface="Times New Roman"/>
              </a:rPr>
              <a:t>&lt;number&gt;</a:t>
            </a:fld>
            <a:endParaRPr b="0" lang="en-US" sz="1400" spc="-1" strike="noStrike">
              <a:latin typeface="Times New Roman"/>
            </a:endParaRPr>
          </a:p>
        </p:txBody>
      </p:sp>
      <p:sp>
        <p:nvSpPr>
          <p:cNvPr id="1880" name="PlaceHolder 1"/>
          <p:cNvSpPr>
            <a:spLocks noGrp="1"/>
          </p:cNvSpPr>
          <p:nvPr>
            <p:ph type="sldImg"/>
          </p:nvPr>
        </p:nvSpPr>
        <p:spPr>
          <a:xfrm>
            <a:off x="993600" y="766800"/>
            <a:ext cx="5114520" cy="3836520"/>
          </a:xfrm>
          <a:prstGeom prst="rect">
            <a:avLst/>
          </a:prstGeom>
        </p:spPr>
      </p:sp>
      <p:sp>
        <p:nvSpPr>
          <p:cNvPr id="1881" name="Google Shape;965;gda7c634b4f_0_743:notes"/>
          <p:cNvSpPr/>
          <p:nvPr/>
        </p:nvSpPr>
        <p:spPr>
          <a:xfrm>
            <a:off x="709560" y="4859280"/>
            <a:ext cx="5682960" cy="4605120"/>
          </a:xfrm>
          <a:prstGeom prst="rect">
            <a:avLst/>
          </a:prstGeom>
          <a:noFill/>
          <a:ln w="0">
            <a:noFill/>
          </a:ln>
        </p:spPr>
        <p:style>
          <a:lnRef idx="0"/>
          <a:fillRef idx="0"/>
          <a:effectRef idx="0"/>
          <a:fontRef idx="minor"/>
        </p:style>
      </p:sp>
      <p:sp>
        <p:nvSpPr>
          <p:cNvPr id="1882"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3" name="Google Shape;972;gda7c634b4f_0_751: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C14FB3D5-FD3A-49FB-BF4C-D1F7E626DCF5}" type="slidenum">
              <a:rPr b="0" lang="en-US" sz="1400" spc="-1" strike="noStrike">
                <a:latin typeface="Times New Roman"/>
              </a:rPr>
              <a:t>&lt;number&gt;</a:t>
            </a:fld>
            <a:endParaRPr b="0" lang="en-US" sz="1400" spc="-1" strike="noStrike">
              <a:latin typeface="Times New Roman"/>
            </a:endParaRPr>
          </a:p>
        </p:txBody>
      </p:sp>
      <p:sp>
        <p:nvSpPr>
          <p:cNvPr id="1884" name="PlaceHolder 1"/>
          <p:cNvSpPr>
            <a:spLocks noGrp="1"/>
          </p:cNvSpPr>
          <p:nvPr>
            <p:ph type="sldImg"/>
          </p:nvPr>
        </p:nvSpPr>
        <p:spPr>
          <a:xfrm>
            <a:off x="993600" y="766800"/>
            <a:ext cx="5114520" cy="3836520"/>
          </a:xfrm>
          <a:prstGeom prst="rect">
            <a:avLst/>
          </a:prstGeom>
        </p:spPr>
      </p:sp>
      <p:sp>
        <p:nvSpPr>
          <p:cNvPr id="1885" name="Google Shape;974;gda7c634b4f_0_751:notes"/>
          <p:cNvSpPr/>
          <p:nvPr/>
        </p:nvSpPr>
        <p:spPr>
          <a:xfrm>
            <a:off x="709560" y="4859280"/>
            <a:ext cx="5682960" cy="4605120"/>
          </a:xfrm>
          <a:prstGeom prst="rect">
            <a:avLst/>
          </a:prstGeom>
          <a:noFill/>
          <a:ln w="0">
            <a:noFill/>
          </a:ln>
        </p:spPr>
        <p:style>
          <a:lnRef idx="0"/>
          <a:fillRef idx="0"/>
          <a:effectRef idx="0"/>
          <a:fontRef idx="minor"/>
        </p:style>
      </p:sp>
      <p:sp>
        <p:nvSpPr>
          <p:cNvPr id="1886"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7" name="Google Shape;981;gda7c634b4f_0_759: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E63F88BA-60C1-46A7-8048-10D6B687B6EE}" type="slidenum">
              <a:rPr b="0" lang="en-US" sz="1400" spc="-1" strike="noStrike">
                <a:latin typeface="Times New Roman"/>
              </a:rPr>
              <a:t>&lt;number&gt;</a:t>
            </a:fld>
            <a:endParaRPr b="0" lang="en-US" sz="1400" spc="-1" strike="noStrike">
              <a:latin typeface="Times New Roman"/>
            </a:endParaRPr>
          </a:p>
        </p:txBody>
      </p:sp>
      <p:sp>
        <p:nvSpPr>
          <p:cNvPr id="1888" name="PlaceHolder 1"/>
          <p:cNvSpPr>
            <a:spLocks noGrp="1"/>
          </p:cNvSpPr>
          <p:nvPr>
            <p:ph type="sldImg"/>
          </p:nvPr>
        </p:nvSpPr>
        <p:spPr>
          <a:xfrm>
            <a:off x="993600" y="766800"/>
            <a:ext cx="5114520" cy="3836520"/>
          </a:xfrm>
          <a:prstGeom prst="rect">
            <a:avLst/>
          </a:prstGeom>
        </p:spPr>
      </p:sp>
      <p:sp>
        <p:nvSpPr>
          <p:cNvPr id="1889" name="Google Shape;983;gda7c634b4f_0_759:notes"/>
          <p:cNvSpPr/>
          <p:nvPr/>
        </p:nvSpPr>
        <p:spPr>
          <a:xfrm>
            <a:off x="709560" y="4859280"/>
            <a:ext cx="5682960" cy="4605120"/>
          </a:xfrm>
          <a:prstGeom prst="rect">
            <a:avLst/>
          </a:prstGeom>
          <a:noFill/>
          <a:ln w="0">
            <a:noFill/>
          </a:ln>
        </p:spPr>
        <p:style>
          <a:lnRef idx="0"/>
          <a:fillRef idx="0"/>
          <a:effectRef idx="0"/>
          <a:fontRef idx="minor"/>
        </p:style>
      </p:sp>
      <p:sp>
        <p:nvSpPr>
          <p:cNvPr id="1890"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1" name="Google Shape;990;gda7c634b4f_0_767: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CAF1756E-2C3E-4CA5-BCA8-4A052ED07F6D}" type="slidenum">
              <a:rPr b="0" lang="en-US" sz="1400" spc="-1" strike="noStrike">
                <a:latin typeface="Times New Roman"/>
              </a:rPr>
              <a:t>&lt;number&gt;</a:t>
            </a:fld>
            <a:endParaRPr b="0" lang="en-US" sz="1400" spc="-1" strike="noStrike">
              <a:latin typeface="Times New Roman"/>
            </a:endParaRPr>
          </a:p>
        </p:txBody>
      </p:sp>
      <p:sp>
        <p:nvSpPr>
          <p:cNvPr id="1892" name="PlaceHolder 1"/>
          <p:cNvSpPr>
            <a:spLocks noGrp="1"/>
          </p:cNvSpPr>
          <p:nvPr>
            <p:ph type="sldImg"/>
          </p:nvPr>
        </p:nvSpPr>
        <p:spPr>
          <a:xfrm>
            <a:off x="993600" y="766800"/>
            <a:ext cx="5114520" cy="3836520"/>
          </a:xfrm>
          <a:prstGeom prst="rect">
            <a:avLst/>
          </a:prstGeom>
        </p:spPr>
      </p:sp>
      <p:sp>
        <p:nvSpPr>
          <p:cNvPr id="1893" name="Google Shape;992;gda7c634b4f_0_767:notes"/>
          <p:cNvSpPr/>
          <p:nvPr/>
        </p:nvSpPr>
        <p:spPr>
          <a:xfrm>
            <a:off x="709560" y="4859280"/>
            <a:ext cx="5682960" cy="4605120"/>
          </a:xfrm>
          <a:prstGeom prst="rect">
            <a:avLst/>
          </a:prstGeom>
          <a:noFill/>
          <a:ln w="0">
            <a:noFill/>
          </a:ln>
        </p:spPr>
        <p:style>
          <a:lnRef idx="0"/>
          <a:fillRef idx="0"/>
          <a:effectRef idx="0"/>
          <a:fontRef idx="minor"/>
        </p:style>
      </p:sp>
      <p:sp>
        <p:nvSpPr>
          <p:cNvPr id="1894"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5" name="Google Shape;999;gda7c634b4f_0_775:notes"/>
          <p:cNvSpPr txBox="1"/>
          <p:nvPr/>
        </p:nvSpPr>
        <p:spPr>
          <a:xfrm>
            <a:off x="6905520" y="6513480"/>
            <a:ext cx="5283000" cy="344160"/>
          </a:xfrm>
          <a:prstGeom prst="rect">
            <a:avLst/>
          </a:prstGeom>
          <a:noFill/>
          <a:ln w="0">
            <a:noFill/>
          </a:ln>
        </p:spPr>
        <p:txBody>
          <a:bodyPr anchor="b">
            <a:noAutofit/>
          </a:bodyPr>
          <a:p>
            <a:pPr algn="r">
              <a:lnSpc>
                <a:spcPct val="100000"/>
              </a:lnSpc>
              <a:tabLst>
                <a:tab algn="l" pos="0"/>
              </a:tabLst>
            </a:pPr>
            <a:fld id="{D905B181-4FDA-4718-B7E5-9F646DDB8F6D}" type="slidenum">
              <a:rPr b="0" lang="en-US" sz="1400" spc="-1" strike="noStrike">
                <a:latin typeface="Times New Roman"/>
              </a:rPr>
              <a:t>&lt;number&gt;</a:t>
            </a:fld>
            <a:endParaRPr b="0" lang="en-US" sz="1400" spc="-1" strike="noStrike">
              <a:latin typeface="Times New Roman"/>
            </a:endParaRPr>
          </a:p>
        </p:txBody>
      </p:sp>
      <p:sp>
        <p:nvSpPr>
          <p:cNvPr id="1896" name="PlaceHolder 1"/>
          <p:cNvSpPr>
            <a:spLocks noGrp="1"/>
          </p:cNvSpPr>
          <p:nvPr>
            <p:ph type="sldImg"/>
          </p:nvPr>
        </p:nvSpPr>
        <p:spPr>
          <a:xfrm>
            <a:off x="993600" y="766800"/>
            <a:ext cx="5114520" cy="3836520"/>
          </a:xfrm>
          <a:prstGeom prst="rect">
            <a:avLst/>
          </a:prstGeom>
        </p:spPr>
      </p:sp>
      <p:sp>
        <p:nvSpPr>
          <p:cNvPr id="1897" name="Google Shape;1001;gda7c634b4f_0_775:notes"/>
          <p:cNvSpPr/>
          <p:nvPr/>
        </p:nvSpPr>
        <p:spPr>
          <a:xfrm>
            <a:off x="709560" y="4859280"/>
            <a:ext cx="5682960" cy="4605120"/>
          </a:xfrm>
          <a:prstGeom prst="rect">
            <a:avLst/>
          </a:prstGeom>
          <a:noFill/>
          <a:ln w="0">
            <a:noFill/>
          </a:ln>
        </p:spPr>
        <p:style>
          <a:lnRef idx="0"/>
          <a:fillRef idx="0"/>
          <a:effectRef idx="0"/>
          <a:fontRef idx="minor"/>
        </p:style>
      </p:sp>
      <p:sp>
        <p:nvSpPr>
          <p:cNvPr id="1898" name="PlaceHolder 2"/>
          <p:cNvSpPr>
            <a:spLocks noGrp="1"/>
          </p:cNvSpPr>
          <p:nvPr>
            <p:ph type="body"/>
          </p:nvPr>
        </p:nvSpPr>
        <p:spPr>
          <a:xfrm>
            <a:off x="1219320" y="3300480"/>
            <a:ext cx="9753120" cy="2700000"/>
          </a:xfrm>
          <a:prstGeom prst="rect">
            <a:avLst/>
          </a:prstGeom>
        </p:spPr>
        <p:txBody>
          <a:bodyPr>
            <a:noAutofit/>
          </a:bodyPr>
          <a:p>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3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3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4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4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4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4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5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5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5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5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5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6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6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7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8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8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9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9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9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9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9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0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1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1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2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2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2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3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3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3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3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3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2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5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6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6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6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6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8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9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9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0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0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0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0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3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3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4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4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4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4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4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6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7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7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8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8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8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8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8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4.jpe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5.jpe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6.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2.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3.jpe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1212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2883960" y="308160"/>
            <a:ext cx="6423480" cy="1280520"/>
          </a:xfrm>
          <a:prstGeom prst="rect">
            <a:avLst/>
          </a:prstGeom>
        </p:spPr>
        <p:txBody>
          <a:bodyPr lIns="0" rIns="0" tIns="0" bIns="0">
            <a:noAutofit/>
          </a:bodyPr>
          <a:p>
            <a:r>
              <a:rPr b="0" lang="en-US" sz="4200" spc="-1" strike="noStrike">
                <a:solidFill>
                  <a:srgbClr val="000000"/>
                </a:solidFill>
                <a:latin typeface="Arial"/>
              </a:rPr>
              <a:t>Click to edit the title text format</a:t>
            </a:r>
            <a:endParaRPr b="0" lang="en-US" sz="4200" spc="-1" strike="noStrike">
              <a:solidFill>
                <a:srgbClr val="000000"/>
              </a:solidFill>
              <a:latin typeface="Arial"/>
            </a:endParaRPr>
          </a:p>
        </p:txBody>
      </p:sp>
      <p:sp>
        <p:nvSpPr>
          <p:cNvPr id="1" name="PlaceHolder 2"/>
          <p:cNvSpPr>
            <a:spLocks noGrp="1"/>
          </p:cNvSpPr>
          <p:nvPr>
            <p:ph type="body"/>
          </p:nvPr>
        </p:nvSpPr>
        <p:spPr>
          <a:xfrm>
            <a:off x="2333520" y="2024640"/>
            <a:ext cx="8647200" cy="3977640"/>
          </a:xfrm>
          <a:prstGeom prst="rect">
            <a:avLst/>
          </a:prstGeom>
        </p:spPr>
        <p:txBody>
          <a:bodyPr lIns="0" rIns="0" tIns="0" bIns="0">
            <a:noAutofit/>
          </a:bodyPr>
          <a:p>
            <a:pPr marL="432000" indent="-324000">
              <a:spcBef>
                <a:spcPts val="1417"/>
              </a:spcBef>
              <a:buClr>
                <a:srgbClr val="ffffff"/>
              </a:buClr>
              <a:buSzPct val="45000"/>
              <a:buFont typeface="Wingdings" charset="2"/>
              <a:buChar char=""/>
            </a:pPr>
            <a:r>
              <a:rPr b="0" lang="en-US" sz="3000" spc="-1" strike="noStrike">
                <a:solidFill>
                  <a:srgbClr val="000000"/>
                </a:solidFill>
                <a:latin typeface="Arial"/>
              </a:rPr>
              <a:t>Click to edit the outline text format</a:t>
            </a:r>
            <a:endParaRPr b="0" lang="en-US" sz="30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3000" spc="-1" strike="noStrike">
                <a:solidFill>
                  <a:srgbClr val="000000"/>
                </a:solidFill>
                <a:latin typeface="Arial"/>
              </a:rPr>
              <a:t>Second Outline Level</a:t>
            </a:r>
            <a:endParaRPr b="0" lang="en-US" sz="30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3000" spc="-1" strike="noStrike">
                <a:solidFill>
                  <a:srgbClr val="000000"/>
                </a:solidFill>
                <a:latin typeface="Arial"/>
              </a:rPr>
              <a:t>Third Outline Level</a:t>
            </a:r>
            <a:endParaRPr b="0" lang="en-US" sz="30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3000" spc="-1" strike="noStrike">
                <a:solidFill>
                  <a:srgbClr val="000000"/>
                </a:solidFill>
                <a:latin typeface="Arial"/>
              </a:rPr>
              <a:t>Fourth Outline Level</a:t>
            </a:r>
            <a:endParaRPr b="0" lang="en-US" sz="30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3000" spc="-1" strike="noStrike">
                <a:solidFill>
                  <a:srgbClr val="000000"/>
                </a:solidFill>
                <a:latin typeface="Arial"/>
              </a:rPr>
              <a:t>Fifth Outline Level</a:t>
            </a:r>
            <a:endParaRPr b="0" lang="en-US" sz="3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3000" spc="-1" strike="noStrike">
                <a:solidFill>
                  <a:srgbClr val="000000"/>
                </a:solidFill>
                <a:latin typeface="Arial"/>
              </a:rPr>
              <a:t>Sixth Outline Level</a:t>
            </a:r>
            <a:endParaRPr b="0" lang="en-US" sz="3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3000" spc="-1" strike="noStrike">
                <a:solidFill>
                  <a:srgbClr val="000000"/>
                </a:solidFill>
                <a:latin typeface="Arial"/>
              </a:rPr>
              <a:t>Seventh Outline Level</a:t>
            </a:r>
            <a:endParaRPr b="0" lang="en-US" sz="3000" spc="-1" strike="noStrike">
              <a:solidFill>
                <a:srgbClr val="000000"/>
              </a:solidFill>
              <a:latin typeface="Arial"/>
            </a:endParaRPr>
          </a:p>
        </p:txBody>
      </p:sp>
      <p:sp>
        <p:nvSpPr>
          <p:cNvPr id="2" name="PlaceHolder 3"/>
          <p:cNvSpPr>
            <a:spLocks noGrp="1"/>
          </p:cNvSpPr>
          <p:nvPr>
            <p:ph type="ftr"/>
          </p:nvPr>
        </p:nvSpPr>
        <p:spPr>
          <a:xfrm>
            <a:off x="4145400" y="6378120"/>
            <a:ext cx="3901320" cy="3977640"/>
          </a:xfrm>
          <a:prstGeom prst="rect">
            <a:avLst/>
          </a:prstGeom>
        </p:spPr>
        <p:txBody>
          <a:bodyPr lIns="0" rIns="0" tIns="0" bIns="0">
            <a:noAutofit/>
          </a:bodyPr>
          <a:p>
            <a:endParaRPr b="0" lang="en-US" sz="2400" spc="-1" strike="noStrike">
              <a:latin typeface="Times New Roman"/>
            </a:endParaRPr>
          </a:p>
        </p:txBody>
      </p:sp>
      <p:sp>
        <p:nvSpPr>
          <p:cNvPr id="3" name="PlaceHolder 4"/>
          <p:cNvSpPr>
            <a:spLocks noGrp="1"/>
          </p:cNvSpPr>
          <p:nvPr>
            <p:ph type="dt"/>
          </p:nvPr>
        </p:nvSpPr>
        <p:spPr>
          <a:xfrm>
            <a:off x="609480" y="6378120"/>
            <a:ext cx="2803680" cy="3977640"/>
          </a:xfrm>
          <a:prstGeom prst="rect">
            <a:avLst/>
          </a:prstGeom>
        </p:spPr>
        <p:txBody>
          <a:bodyPr lIns="0" rIns="0" tIns="0" bIns="0">
            <a:noAutofit/>
          </a:bodyPr>
          <a:p>
            <a:endParaRPr b="0" lang="en-US" sz="2400" spc="-1" strike="noStrike">
              <a:latin typeface="Times New Roman"/>
            </a:endParaRPr>
          </a:p>
        </p:txBody>
      </p:sp>
      <p:sp>
        <p:nvSpPr>
          <p:cNvPr id="4" name="PlaceHolder 5"/>
          <p:cNvSpPr>
            <a:spLocks noGrp="1"/>
          </p:cNvSpPr>
          <p:nvPr>
            <p:ph type="sldNum"/>
          </p:nvPr>
        </p:nvSpPr>
        <p:spPr>
          <a:xfrm>
            <a:off x="8778240" y="6378120"/>
            <a:ext cx="2803680" cy="3977640"/>
          </a:xfrm>
          <a:prstGeom prst="rect">
            <a:avLst/>
          </a:prstGeom>
        </p:spPr>
        <p:txBody>
          <a:bodyPr lIns="0" rIns="0" tIns="0" bIns="0">
            <a:noAutofit/>
          </a:bodyPr>
          <a:p>
            <a:pPr algn="r">
              <a:lnSpc>
                <a:spcPct val="100000"/>
              </a:lnSpc>
              <a:tabLst>
                <a:tab algn="l" pos="0"/>
              </a:tabLst>
            </a:pPr>
            <a:fld id="{0F8DC40B-5D86-49B8-BAFE-0017FA5195C3}" type="slidenum">
              <a:rPr b="0" lang="en-US" sz="1300" spc="-1" strike="noStrike">
                <a:solidFill>
                  <a:srgbClr val="888888"/>
                </a:solidFill>
                <a:latin typeface="Arial"/>
                <a:ea typeface="Arial"/>
              </a:rPr>
              <a:t>330</a:t>
            </a:fld>
            <a:endParaRPr b="0" lang="en-US" sz="13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3000" spc="-1" strike="noStrike">
                <a:latin typeface="Arial"/>
              </a:rPr>
              <a:t>Click to edit the title text format</a:t>
            </a:r>
            <a:endParaRPr b="0" lang="en-US" sz="3000" spc="-1" strike="noStrike">
              <a:latin typeface="Arial"/>
            </a:endParaRPr>
          </a:p>
        </p:txBody>
      </p:sp>
      <p:sp>
        <p:nvSpPr>
          <p:cNvPr id="362"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99" name="PlaceHolder 1"/>
          <p:cNvSpPr>
            <a:spLocks noGrp="1"/>
          </p:cNvSpPr>
          <p:nvPr>
            <p:ph type="title"/>
          </p:nvPr>
        </p:nvSpPr>
        <p:spPr>
          <a:xfrm>
            <a:off x="838080" y="365040"/>
            <a:ext cx="10514880" cy="132480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00"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7" name="bk object 16"/>
          <p:cNvSpPr/>
          <p:nvPr/>
        </p:nvSpPr>
        <p:spPr>
          <a:xfrm>
            <a:off x="122040" y="0"/>
            <a:ext cx="11947320" cy="6857280"/>
          </a:xfrm>
          <a:prstGeom prst="rect">
            <a:avLst/>
          </a:prstGeom>
          <a:blipFill rotWithShape="0">
            <a:blip r:embed="rId2"/>
            <a:srcRect/>
            <a:stretch/>
          </a:blipFill>
          <a:ln w="0">
            <a:noFill/>
          </a:ln>
        </p:spPr>
        <p:style>
          <a:lnRef idx="0"/>
          <a:fillRef idx="0"/>
          <a:effectRef idx="0"/>
          <a:fontRef idx="minor"/>
        </p:style>
      </p:sp>
      <p:sp>
        <p:nvSpPr>
          <p:cNvPr id="4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12121"/>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9880" y="911880"/>
            <a:ext cx="3931920" cy="1145160"/>
          </a:xfrm>
          <a:prstGeom prst="rect">
            <a:avLst/>
          </a:prstGeom>
        </p:spPr>
        <p:txBody>
          <a:bodyPr lIns="0" rIns="0" tIns="0" bIns="0" anchor="b">
            <a:noAutofit/>
          </a:bodyPr>
          <a:p>
            <a:r>
              <a:rPr b="0" lang="en-US" sz="3200" spc="-1" strike="noStrike">
                <a:solidFill>
                  <a:srgbClr val="000000"/>
                </a:solidFill>
                <a:latin typeface="Arial"/>
              </a:rPr>
              <a:t>Click to edit the title text format</a:t>
            </a:r>
            <a:endParaRPr b="0" lang="en-US" sz="3200" spc="-1" strike="noStrike">
              <a:solidFill>
                <a:srgbClr val="000000"/>
              </a:solidFill>
              <a:latin typeface="Arial"/>
            </a:endParaRPr>
          </a:p>
        </p:txBody>
      </p:sp>
      <p:sp>
        <p:nvSpPr>
          <p:cNvPr id="42" name="PlaceHolder 2"/>
          <p:cNvSpPr>
            <a:spLocks noGrp="1"/>
          </p:cNvSpPr>
          <p:nvPr>
            <p:ph type="body"/>
          </p:nvPr>
        </p:nvSpPr>
        <p:spPr>
          <a:xfrm>
            <a:off x="5183280" y="987480"/>
            <a:ext cx="6171840" cy="4819320"/>
          </a:xfrm>
          <a:prstGeom prst="rect">
            <a:avLst/>
          </a:prstGeom>
        </p:spPr>
        <p:txBody>
          <a:bodyPr lIns="0" rIns="0" tIns="0" bIns="0">
            <a:noAutofit/>
          </a:bodyPr>
          <a:p>
            <a:pPr marL="432000" indent="-324000">
              <a:spcBef>
                <a:spcPts val="1417"/>
              </a:spcBef>
              <a:buClr>
                <a:srgbClr val="ffffff"/>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3200" spc="-1" strike="noStrike">
                <a:solidFill>
                  <a:srgbClr val="000000"/>
                </a:solidFill>
                <a:latin typeface="Arial"/>
              </a:rPr>
              <a:t>Second Outline Level</a:t>
            </a:r>
            <a:endParaRPr b="0" lang="en-US" sz="32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3200" spc="-1" strike="noStrike">
                <a:solidFill>
                  <a:srgbClr val="000000"/>
                </a:solidFill>
                <a:latin typeface="Arial"/>
              </a:rPr>
              <a:t>Third Outline Level</a:t>
            </a:r>
            <a:endParaRPr b="0" lang="en-US" sz="32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3200" spc="-1" strike="noStrike">
                <a:solidFill>
                  <a:srgbClr val="000000"/>
                </a:solidFill>
                <a:latin typeface="Arial"/>
              </a:rPr>
              <a:t>Fourth Outline Level</a:t>
            </a:r>
            <a:endParaRPr b="0" lang="en-US" sz="32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3200" spc="-1" strike="noStrike">
                <a:solidFill>
                  <a:srgbClr val="000000"/>
                </a:solidFill>
                <a:latin typeface="Arial"/>
              </a:rPr>
              <a:t>Fifth Outline Level</a:t>
            </a:r>
            <a:endParaRPr b="0" lang="en-US" sz="32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3200" spc="-1" strike="noStrike">
                <a:solidFill>
                  <a:srgbClr val="000000"/>
                </a:solidFill>
                <a:latin typeface="Arial"/>
              </a:rPr>
              <a:t>Sixth Outline Level</a:t>
            </a:r>
            <a:endParaRPr b="0" lang="en-US" sz="32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3200" spc="-1" strike="noStrike">
                <a:solidFill>
                  <a:srgbClr val="000000"/>
                </a:solidFill>
                <a:latin typeface="Arial"/>
              </a:rPr>
              <a:t>Seventh Outline Level</a:t>
            </a:r>
            <a:endParaRPr b="0" lang="en-US" sz="3200" spc="-1" strike="noStrike">
              <a:solidFill>
                <a:srgbClr val="000000"/>
              </a:solidFill>
              <a:latin typeface="Arial"/>
            </a:endParaRPr>
          </a:p>
        </p:txBody>
      </p:sp>
      <p:sp>
        <p:nvSpPr>
          <p:cNvPr id="43" name="PlaceHolder 3"/>
          <p:cNvSpPr>
            <a:spLocks noGrp="1"/>
          </p:cNvSpPr>
          <p:nvPr>
            <p:ph type="body"/>
          </p:nvPr>
        </p:nvSpPr>
        <p:spPr>
          <a:xfrm>
            <a:off x="839880" y="2057400"/>
            <a:ext cx="3931920" cy="3977640"/>
          </a:xfrm>
          <a:prstGeom prst="rect">
            <a:avLst/>
          </a:prstGeom>
        </p:spPr>
        <p:txBody>
          <a:bodyPr lIns="0" rIns="0" tIns="0" bIns="0">
            <a:noAutofit/>
          </a:bodyPr>
          <a:p>
            <a:pPr marL="432000" indent="-324000">
              <a:spcBef>
                <a:spcPts val="1417"/>
              </a:spcBef>
              <a:buClr>
                <a:srgbClr val="ffffff"/>
              </a:buClr>
              <a:buSzPct val="45000"/>
              <a:buFont typeface="Wingdings" charset="2"/>
              <a:buChar char=""/>
            </a:pPr>
            <a:r>
              <a:rPr b="0" lang="en-US" sz="1600" spc="-1" strike="noStrike">
                <a:solidFill>
                  <a:srgbClr val="000000"/>
                </a:solidFill>
                <a:latin typeface="Arial"/>
              </a:rPr>
              <a:t>Click to edit the outline text format</a:t>
            </a:r>
            <a:endParaRPr b="0" lang="en-US" sz="16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600" spc="-1" strike="noStrike">
                <a:solidFill>
                  <a:srgbClr val="000000"/>
                </a:solidFill>
                <a:latin typeface="Arial"/>
              </a:rPr>
              <a:t>Second Outline Level</a:t>
            </a:r>
            <a:endParaRPr b="0" lang="en-US" sz="16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600" spc="-1" strike="noStrike">
                <a:solidFill>
                  <a:srgbClr val="000000"/>
                </a:solidFill>
                <a:latin typeface="Arial"/>
              </a:rPr>
              <a:t>Third Outline Level</a:t>
            </a:r>
            <a:endParaRPr b="0" lang="en-US" sz="16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600" spc="-1" strike="noStrike">
                <a:solidFill>
                  <a:srgbClr val="000000"/>
                </a:solidFill>
                <a:latin typeface="Arial"/>
              </a:rPr>
              <a:t>Fourth Outline Level</a:t>
            </a:r>
            <a:endParaRPr b="0" lang="en-US" sz="16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1600" spc="-1" strike="noStrike">
                <a:solidFill>
                  <a:srgbClr val="000000"/>
                </a:solidFill>
                <a:latin typeface="Arial"/>
              </a:rPr>
              <a:t>Fifth Outline Level</a:t>
            </a:r>
            <a:endParaRPr b="0" lang="en-US" sz="16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1600" spc="-1" strike="noStrike">
                <a:solidFill>
                  <a:srgbClr val="000000"/>
                </a:solidFill>
                <a:latin typeface="Arial"/>
              </a:rPr>
              <a:t>Sixth Outline Level</a:t>
            </a:r>
            <a:endParaRPr b="0" lang="en-US" sz="16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1600" spc="-1" strike="noStrike">
                <a:solidFill>
                  <a:srgbClr val="000000"/>
                </a:solidFill>
                <a:latin typeface="Arial"/>
              </a:rPr>
              <a:t>Seventh Outline Level</a:t>
            </a:r>
            <a:endParaRPr b="0" lang="en-US" sz="1600" spc="-1" strike="noStrike">
              <a:solidFill>
                <a:srgbClr val="000000"/>
              </a:solidFill>
              <a:latin typeface="Arial"/>
            </a:endParaRPr>
          </a:p>
        </p:txBody>
      </p:sp>
      <p:sp>
        <p:nvSpPr>
          <p:cNvPr id="44" name="PlaceHolder 4"/>
          <p:cNvSpPr>
            <a:spLocks noGrp="1"/>
          </p:cNvSpPr>
          <p:nvPr>
            <p:ph type="dt"/>
          </p:nvPr>
        </p:nvSpPr>
        <p:spPr>
          <a:xfrm>
            <a:off x="609480" y="6378120"/>
            <a:ext cx="2803680" cy="3977640"/>
          </a:xfrm>
          <a:prstGeom prst="rect">
            <a:avLst/>
          </a:prstGeom>
        </p:spPr>
        <p:txBody>
          <a:bodyPr lIns="0" rIns="0" tIns="0" bIns="0">
            <a:noAutofit/>
          </a:bodyPr>
          <a:p>
            <a:endParaRPr b="0" lang="en-US" sz="2400" spc="-1" strike="noStrike">
              <a:latin typeface="Times New Roman"/>
            </a:endParaRPr>
          </a:p>
        </p:txBody>
      </p:sp>
      <p:sp>
        <p:nvSpPr>
          <p:cNvPr id="45" name="PlaceHolder 5"/>
          <p:cNvSpPr>
            <a:spLocks noGrp="1"/>
          </p:cNvSpPr>
          <p:nvPr>
            <p:ph type="ftr"/>
          </p:nvPr>
        </p:nvSpPr>
        <p:spPr>
          <a:xfrm>
            <a:off x="4145400" y="6378120"/>
            <a:ext cx="3901320" cy="3977640"/>
          </a:xfrm>
          <a:prstGeom prst="rect">
            <a:avLst/>
          </a:prstGeom>
        </p:spPr>
        <p:txBody>
          <a:bodyPr lIns="0" rIns="0" tIns="0" bIns="0">
            <a:noAutofit/>
          </a:bodyPr>
          <a:p>
            <a:endParaRPr b="0" lang="en-US" sz="2400" spc="-1" strike="noStrike">
              <a:latin typeface="Times New Roman"/>
            </a:endParaRPr>
          </a:p>
        </p:txBody>
      </p:sp>
      <p:sp>
        <p:nvSpPr>
          <p:cNvPr id="46" name="PlaceHolder 6"/>
          <p:cNvSpPr>
            <a:spLocks noGrp="1"/>
          </p:cNvSpPr>
          <p:nvPr>
            <p:ph type="sldNum"/>
          </p:nvPr>
        </p:nvSpPr>
        <p:spPr>
          <a:xfrm>
            <a:off x="8778240" y="6378120"/>
            <a:ext cx="2803680" cy="3977640"/>
          </a:xfrm>
          <a:prstGeom prst="rect">
            <a:avLst/>
          </a:prstGeom>
        </p:spPr>
        <p:txBody>
          <a:bodyPr lIns="0" rIns="0" tIns="0" bIns="0">
            <a:noAutofit/>
          </a:bodyPr>
          <a:p>
            <a:pPr algn="r">
              <a:lnSpc>
                <a:spcPct val="100000"/>
              </a:lnSpc>
              <a:tabLst>
                <a:tab algn="l" pos="0"/>
              </a:tabLst>
            </a:pPr>
            <a:fld id="{6A2CF65E-4617-4343-9E66-7DD42480A2A2}" type="slidenum">
              <a:rPr b="0" lang="en-US" sz="1300" spc="-1" strike="noStrike">
                <a:solidFill>
                  <a:srgbClr val="adadad"/>
                </a:solidFill>
                <a:latin typeface="Arial"/>
                <a:ea typeface="Arial"/>
              </a:rPr>
              <a:t>&lt;number&gt;</a:t>
            </a:fld>
            <a:endParaRPr b="0" lang="en-US" sz="13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12121"/>
        </a:solidFill>
      </p:bgPr>
    </p:bg>
    <p:spTree>
      <p:nvGrpSpPr>
        <p:cNvPr id="1" name=""/>
        <p:cNvGrpSpPr/>
        <p:nvPr/>
      </p:nvGrpSpPr>
      <p:grpSpPr>
        <a:xfrm>
          <a:off x="0" y="0"/>
          <a:ext cx="0" cy="0"/>
          <a:chOff x="0" y="0"/>
          <a:chExt cx="0" cy="0"/>
        </a:xfrm>
      </p:grpSpPr>
      <p:sp>
        <p:nvSpPr>
          <p:cNvPr id="83" name="PlaceHolder 1"/>
          <p:cNvSpPr>
            <a:spLocks noGrp="1"/>
          </p:cNvSpPr>
          <p:nvPr>
            <p:ph type="title"/>
          </p:nvPr>
        </p:nvSpPr>
        <p:spPr>
          <a:xfrm>
            <a:off x="2883960" y="308160"/>
            <a:ext cx="6423480" cy="1341000"/>
          </a:xfrm>
          <a:prstGeom prst="rect">
            <a:avLst/>
          </a:prstGeom>
        </p:spPr>
        <p:txBody>
          <a:bodyPr lIns="0" rIns="0" tIns="0" bIns="0">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4" name="PlaceHolder 2"/>
          <p:cNvSpPr>
            <a:spLocks noGrp="1"/>
          </p:cNvSpPr>
          <p:nvPr>
            <p:ph type="ftr"/>
          </p:nvPr>
        </p:nvSpPr>
        <p:spPr>
          <a:xfrm>
            <a:off x="4145400" y="6378120"/>
            <a:ext cx="3901320" cy="3977640"/>
          </a:xfrm>
          <a:prstGeom prst="rect">
            <a:avLst/>
          </a:prstGeom>
        </p:spPr>
        <p:txBody>
          <a:bodyPr lIns="0" rIns="0" tIns="0" bIns="0">
            <a:noAutofit/>
          </a:bodyPr>
          <a:p>
            <a:endParaRPr b="0" lang="en-US" sz="2400" spc="-1" strike="noStrike">
              <a:latin typeface="Times New Roman"/>
            </a:endParaRPr>
          </a:p>
        </p:txBody>
      </p:sp>
      <p:sp>
        <p:nvSpPr>
          <p:cNvPr id="85" name="PlaceHolder 3"/>
          <p:cNvSpPr>
            <a:spLocks noGrp="1"/>
          </p:cNvSpPr>
          <p:nvPr>
            <p:ph type="dt"/>
          </p:nvPr>
        </p:nvSpPr>
        <p:spPr>
          <a:xfrm>
            <a:off x="609480" y="6378120"/>
            <a:ext cx="2803680" cy="3977640"/>
          </a:xfrm>
          <a:prstGeom prst="rect">
            <a:avLst/>
          </a:prstGeom>
        </p:spPr>
        <p:txBody>
          <a:bodyPr lIns="0" rIns="0" tIns="0" bIns="0">
            <a:noAutofit/>
          </a:bodyPr>
          <a:p>
            <a:endParaRPr b="0" lang="en-US" sz="2400" spc="-1" strike="noStrike">
              <a:latin typeface="Times New Roman"/>
            </a:endParaRPr>
          </a:p>
        </p:txBody>
      </p:sp>
      <p:sp>
        <p:nvSpPr>
          <p:cNvPr id="86" name="PlaceHolder 4"/>
          <p:cNvSpPr>
            <a:spLocks noGrp="1"/>
          </p:cNvSpPr>
          <p:nvPr>
            <p:ph type="sldNum"/>
          </p:nvPr>
        </p:nvSpPr>
        <p:spPr>
          <a:xfrm>
            <a:off x="8778240" y="6378120"/>
            <a:ext cx="2803680" cy="3977640"/>
          </a:xfrm>
          <a:prstGeom prst="rect">
            <a:avLst/>
          </a:prstGeom>
        </p:spPr>
        <p:txBody>
          <a:bodyPr lIns="0" rIns="0" tIns="0" bIns="0">
            <a:noAutofit/>
          </a:bodyPr>
          <a:p>
            <a:pPr algn="r">
              <a:lnSpc>
                <a:spcPct val="100000"/>
              </a:lnSpc>
              <a:tabLst>
                <a:tab algn="l" pos="0"/>
              </a:tabLst>
            </a:pPr>
            <a:fld id="{2CFFE772-2EBF-4192-8114-FDC7E0B021A5}" type="slidenum">
              <a:rPr b="0" lang="en-US" sz="1300" spc="-1" strike="noStrike">
                <a:solidFill>
                  <a:srgbClr val="888888"/>
                </a:solidFill>
                <a:latin typeface="Arial"/>
                <a:ea typeface="Arial"/>
              </a:rPr>
              <a:t>&lt;number&gt;</a:t>
            </a:fld>
            <a:endParaRPr b="0" lang="en-US" sz="1300" spc="-1" strike="noStrike">
              <a:latin typeface="Times New Roman"/>
            </a:endParaRPr>
          </a:p>
        </p:txBody>
      </p:sp>
      <p:sp>
        <p:nvSpPr>
          <p:cNvPr id="87"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12121"/>
        </a:solidFill>
      </p:bgPr>
    </p:bg>
    <p:spTree>
      <p:nvGrpSpPr>
        <p:cNvPr id="1" name=""/>
        <p:cNvGrpSpPr/>
        <p:nvPr/>
      </p:nvGrpSpPr>
      <p:grpSpPr>
        <a:xfrm>
          <a:off x="0" y="0"/>
          <a:ext cx="0" cy="0"/>
          <a:chOff x="0" y="0"/>
          <a:chExt cx="0" cy="0"/>
        </a:xfrm>
      </p:grpSpPr>
      <p:sp>
        <p:nvSpPr>
          <p:cNvPr id="124" name="PlaceHolder 1"/>
          <p:cNvSpPr>
            <a:spLocks noGrp="1"/>
          </p:cNvSpPr>
          <p:nvPr>
            <p:ph type="title"/>
          </p:nvPr>
        </p:nvSpPr>
        <p:spPr>
          <a:xfrm>
            <a:off x="838080" y="359640"/>
            <a:ext cx="10515240" cy="1145160"/>
          </a:xfrm>
          <a:prstGeom prst="rect">
            <a:avLst/>
          </a:prstGeom>
        </p:spPr>
        <p:txBody>
          <a:bodyPr lIns="0" rIns="0" tIns="0" bIns="0">
            <a:noAutofit/>
          </a:bodyPr>
          <a:p>
            <a:r>
              <a:rPr b="0" lang="en-US" sz="3700" spc="-1" strike="noStrike">
                <a:solidFill>
                  <a:srgbClr val="000000"/>
                </a:solidFill>
                <a:latin typeface="Arial"/>
              </a:rPr>
              <a:t>Click to edit the title text format</a:t>
            </a:r>
            <a:endParaRPr b="0" lang="en-US" sz="3700" spc="-1" strike="noStrike">
              <a:solidFill>
                <a:srgbClr val="000000"/>
              </a:solidFill>
              <a:latin typeface="Arial"/>
            </a:endParaRPr>
          </a:p>
        </p:txBody>
      </p:sp>
      <p:sp>
        <p:nvSpPr>
          <p:cNvPr id="125" name="PlaceHolder 2"/>
          <p:cNvSpPr>
            <a:spLocks noGrp="1"/>
          </p:cNvSpPr>
          <p:nvPr>
            <p:ph type="ftr"/>
          </p:nvPr>
        </p:nvSpPr>
        <p:spPr>
          <a:xfrm>
            <a:off x="4145400" y="6378120"/>
            <a:ext cx="3901320" cy="3977640"/>
          </a:xfrm>
          <a:prstGeom prst="rect">
            <a:avLst/>
          </a:prstGeom>
        </p:spPr>
        <p:txBody>
          <a:bodyPr lIns="0" rIns="0" tIns="0" bIns="0">
            <a:noAutofit/>
          </a:bodyPr>
          <a:p>
            <a:endParaRPr b="0" lang="en-US" sz="2400" spc="-1" strike="noStrike">
              <a:latin typeface="Times New Roman"/>
            </a:endParaRPr>
          </a:p>
        </p:txBody>
      </p:sp>
      <p:sp>
        <p:nvSpPr>
          <p:cNvPr id="126" name="PlaceHolder 3"/>
          <p:cNvSpPr>
            <a:spLocks noGrp="1"/>
          </p:cNvSpPr>
          <p:nvPr>
            <p:ph type="dt"/>
          </p:nvPr>
        </p:nvSpPr>
        <p:spPr>
          <a:xfrm>
            <a:off x="609480" y="6378120"/>
            <a:ext cx="2803680" cy="3977640"/>
          </a:xfrm>
          <a:prstGeom prst="rect">
            <a:avLst/>
          </a:prstGeom>
        </p:spPr>
        <p:txBody>
          <a:bodyPr lIns="0" rIns="0" tIns="0" bIns="0">
            <a:noAutofit/>
          </a:bodyPr>
          <a:p>
            <a:endParaRPr b="0" lang="en-US" sz="2400" spc="-1" strike="noStrike">
              <a:latin typeface="Times New Roman"/>
            </a:endParaRPr>
          </a:p>
        </p:txBody>
      </p:sp>
      <p:sp>
        <p:nvSpPr>
          <p:cNvPr id="127" name="PlaceHolder 4"/>
          <p:cNvSpPr>
            <a:spLocks noGrp="1"/>
          </p:cNvSpPr>
          <p:nvPr>
            <p:ph type="sldNum"/>
          </p:nvPr>
        </p:nvSpPr>
        <p:spPr>
          <a:xfrm>
            <a:off x="11146680" y="6464520"/>
            <a:ext cx="153360" cy="3977640"/>
          </a:xfrm>
          <a:prstGeom prst="rect">
            <a:avLst/>
          </a:prstGeom>
        </p:spPr>
        <p:txBody>
          <a:bodyPr lIns="0" rIns="0" tIns="0" bIns="0">
            <a:noAutofit/>
          </a:bodyPr>
          <a:p>
            <a:pPr marL="38160">
              <a:lnSpc>
                <a:spcPct val="103000"/>
              </a:lnSpc>
              <a:tabLst>
                <a:tab algn="l" pos="0"/>
              </a:tabLst>
            </a:pPr>
            <a:fld id="{1B5F2259-EBEF-4A57-A8D7-F0775E9EF58A}" type="slidenum">
              <a:rPr b="0" lang="en-US" sz="1200" spc="-1" strike="noStrike">
                <a:solidFill>
                  <a:srgbClr val="888888"/>
                </a:solidFill>
                <a:latin typeface="Arial"/>
                <a:ea typeface="Arial"/>
              </a:rPr>
              <a:t>&lt;number&gt;</a:t>
            </a:fld>
            <a:endParaRPr b="0" lang="en-US" sz="1200" spc="-1" strike="noStrike">
              <a:latin typeface="Times New Roman"/>
            </a:endParaRPr>
          </a:p>
        </p:txBody>
      </p:sp>
      <p:sp>
        <p:nvSpPr>
          <p:cNvPr id="128"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12121"/>
        </a:solidFill>
      </p:bgPr>
    </p:bg>
    <p:spTree>
      <p:nvGrpSpPr>
        <p:cNvPr id="1" name=""/>
        <p:cNvGrpSpPr/>
        <p:nvPr/>
      </p:nvGrpSpPr>
      <p:grpSpPr>
        <a:xfrm>
          <a:off x="0" y="0"/>
          <a:ext cx="0" cy="0"/>
          <a:chOff x="0" y="0"/>
          <a:chExt cx="0" cy="0"/>
        </a:xfrm>
      </p:grpSpPr>
      <p:sp>
        <p:nvSpPr>
          <p:cNvPr id="165" name="PlaceHolder 1"/>
          <p:cNvSpPr>
            <a:spLocks noGrp="1"/>
          </p:cNvSpPr>
          <p:nvPr>
            <p:ph type="title"/>
          </p:nvPr>
        </p:nvSpPr>
        <p:spPr>
          <a:xfrm>
            <a:off x="3604680" y="274680"/>
            <a:ext cx="8421840" cy="1145160"/>
          </a:xfrm>
          <a:prstGeom prst="rect">
            <a:avLst/>
          </a:prstGeom>
        </p:spPr>
        <p:txBody>
          <a:bodyPr lIns="0" rIns="0" tIns="0" bIns="0">
            <a:noAutofit/>
          </a:bodyPr>
          <a:p>
            <a:r>
              <a:rPr b="0" lang="en-US" sz="3700" spc="-1" strike="noStrike">
                <a:solidFill>
                  <a:srgbClr val="000000"/>
                </a:solidFill>
                <a:latin typeface="Arial"/>
              </a:rPr>
              <a:t>Click to edit the title text format</a:t>
            </a:r>
            <a:endParaRPr b="0" lang="en-US" sz="3700" spc="-1" strike="noStrike">
              <a:solidFill>
                <a:srgbClr val="000000"/>
              </a:solidFill>
              <a:latin typeface="Arial"/>
            </a:endParaRPr>
          </a:p>
        </p:txBody>
      </p:sp>
      <p:sp>
        <p:nvSpPr>
          <p:cNvPr id="166" name="PlaceHolder 2"/>
          <p:cNvSpPr>
            <a:spLocks noGrp="1"/>
          </p:cNvSpPr>
          <p:nvPr>
            <p:ph type="body"/>
          </p:nvPr>
        </p:nvSpPr>
        <p:spPr>
          <a:xfrm>
            <a:off x="3592080" y="1600200"/>
            <a:ext cx="8434440" cy="4525920"/>
          </a:xfrm>
          <a:prstGeom prst="rect">
            <a:avLst/>
          </a:prstGeom>
        </p:spPr>
        <p:txBody>
          <a:bodyPr>
            <a:noAutofit/>
          </a:bodyPr>
          <a:p>
            <a:pPr marL="432000" indent="-324000">
              <a:spcBef>
                <a:spcPts val="1417"/>
              </a:spcBef>
              <a:buClr>
                <a:srgbClr val="ffffff"/>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67" name="PlaceHolder 3"/>
          <p:cNvSpPr>
            <a:spLocks noGrp="1"/>
          </p:cNvSpPr>
          <p:nvPr>
            <p:ph type="dt"/>
          </p:nvPr>
        </p:nvSpPr>
        <p:spPr>
          <a:xfrm>
            <a:off x="609480" y="6356520"/>
            <a:ext cx="2844720" cy="3977640"/>
          </a:xfrm>
          <a:prstGeom prst="rect">
            <a:avLst/>
          </a:prstGeom>
        </p:spPr>
        <p:txBody>
          <a:bodyPr lIns="0" rIns="0" tIns="0" bIns="0">
            <a:noAutofit/>
          </a:bodyPr>
          <a:p>
            <a:endParaRPr b="0" lang="en-US" sz="2400" spc="-1" strike="noStrike">
              <a:latin typeface="Times New Roman"/>
            </a:endParaRPr>
          </a:p>
        </p:txBody>
      </p:sp>
      <p:sp>
        <p:nvSpPr>
          <p:cNvPr id="168" name="PlaceHolder 4"/>
          <p:cNvSpPr>
            <a:spLocks noGrp="1"/>
          </p:cNvSpPr>
          <p:nvPr>
            <p:ph type="ftr"/>
          </p:nvPr>
        </p:nvSpPr>
        <p:spPr>
          <a:xfrm>
            <a:off x="4165560" y="6356520"/>
            <a:ext cx="3860280" cy="3977640"/>
          </a:xfrm>
          <a:prstGeom prst="rect">
            <a:avLst/>
          </a:prstGeom>
        </p:spPr>
        <p:txBody>
          <a:bodyPr lIns="0" rIns="0" tIns="0" bIns="0">
            <a:noAutofit/>
          </a:bodyPr>
          <a:p>
            <a:endParaRPr b="0" lang="en-US" sz="2400" spc="-1" strike="noStrike">
              <a:latin typeface="Times New Roman"/>
            </a:endParaRPr>
          </a:p>
        </p:txBody>
      </p:sp>
      <p:sp>
        <p:nvSpPr>
          <p:cNvPr id="169" name="PlaceHolder 5"/>
          <p:cNvSpPr>
            <a:spLocks noGrp="1"/>
          </p:cNvSpPr>
          <p:nvPr>
            <p:ph type="sldNum"/>
          </p:nvPr>
        </p:nvSpPr>
        <p:spPr>
          <a:xfrm>
            <a:off x="11146680" y="6464520"/>
            <a:ext cx="153360" cy="3977640"/>
          </a:xfrm>
          <a:prstGeom prst="rect">
            <a:avLst/>
          </a:prstGeom>
        </p:spPr>
        <p:txBody>
          <a:bodyPr lIns="0" rIns="0" tIns="0" bIns="0">
            <a:noAutofit/>
          </a:bodyPr>
          <a:p>
            <a:pPr>
              <a:lnSpc>
                <a:spcPct val="100000"/>
              </a:lnSpc>
              <a:tabLst>
                <a:tab algn="l" pos="0"/>
              </a:tabLst>
            </a:pPr>
            <a:fld id="{561724DB-F716-48BB-A339-C01FE65A632E}" type="slidenum">
              <a:rPr b="0" lang="en-US" sz="1200" spc="-1" strike="noStrike">
                <a:solidFill>
                  <a:srgbClr val="888888"/>
                </a:solidFill>
                <a:latin typeface="Arial"/>
                <a:ea typeface="Arial"/>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12121"/>
        </a:solidFill>
      </p:bgPr>
    </p:bg>
    <p:spTree>
      <p:nvGrpSpPr>
        <p:cNvPr id="1" name=""/>
        <p:cNvGrpSpPr/>
        <p:nvPr/>
      </p:nvGrpSpPr>
      <p:grpSpPr>
        <a:xfrm>
          <a:off x="0" y="0"/>
          <a:ext cx="0" cy="0"/>
          <a:chOff x="0" y="0"/>
          <a:chExt cx="0" cy="0"/>
        </a:xfrm>
      </p:grpSpPr>
      <p:sp>
        <p:nvSpPr>
          <p:cNvPr id="206" name="PlaceHolder 1"/>
          <p:cNvSpPr>
            <a:spLocks noGrp="1"/>
          </p:cNvSpPr>
          <p:nvPr>
            <p:ph type="ftr"/>
          </p:nvPr>
        </p:nvSpPr>
        <p:spPr>
          <a:xfrm>
            <a:off x="4145400" y="6378120"/>
            <a:ext cx="3901320" cy="3977640"/>
          </a:xfrm>
          <a:prstGeom prst="rect">
            <a:avLst/>
          </a:prstGeom>
        </p:spPr>
        <p:txBody>
          <a:bodyPr lIns="0" rIns="0" tIns="0" bIns="0">
            <a:noAutofit/>
          </a:bodyPr>
          <a:p>
            <a:endParaRPr b="0" lang="en-US" sz="2400" spc="-1" strike="noStrike">
              <a:latin typeface="Times New Roman"/>
            </a:endParaRPr>
          </a:p>
        </p:txBody>
      </p:sp>
      <p:sp>
        <p:nvSpPr>
          <p:cNvPr id="207" name="PlaceHolder 2"/>
          <p:cNvSpPr>
            <a:spLocks noGrp="1"/>
          </p:cNvSpPr>
          <p:nvPr>
            <p:ph type="dt"/>
          </p:nvPr>
        </p:nvSpPr>
        <p:spPr>
          <a:xfrm>
            <a:off x="609480" y="6378120"/>
            <a:ext cx="2803680" cy="3977640"/>
          </a:xfrm>
          <a:prstGeom prst="rect">
            <a:avLst/>
          </a:prstGeom>
        </p:spPr>
        <p:txBody>
          <a:bodyPr lIns="0" rIns="0" tIns="0" bIns="0">
            <a:noAutofit/>
          </a:bodyPr>
          <a:p>
            <a:endParaRPr b="0" lang="en-US" sz="2400" spc="-1" strike="noStrike">
              <a:latin typeface="Times New Roman"/>
            </a:endParaRPr>
          </a:p>
        </p:txBody>
      </p:sp>
      <p:sp>
        <p:nvSpPr>
          <p:cNvPr id="208" name="PlaceHolder 3"/>
          <p:cNvSpPr>
            <a:spLocks noGrp="1"/>
          </p:cNvSpPr>
          <p:nvPr>
            <p:ph type="sldNum"/>
          </p:nvPr>
        </p:nvSpPr>
        <p:spPr>
          <a:xfrm>
            <a:off x="11146680" y="6464520"/>
            <a:ext cx="153360" cy="3977640"/>
          </a:xfrm>
          <a:prstGeom prst="rect">
            <a:avLst/>
          </a:prstGeom>
        </p:spPr>
        <p:txBody>
          <a:bodyPr lIns="0" rIns="0" tIns="0" bIns="0">
            <a:noAutofit/>
          </a:bodyPr>
          <a:p>
            <a:pPr marL="38160">
              <a:lnSpc>
                <a:spcPct val="103000"/>
              </a:lnSpc>
              <a:tabLst>
                <a:tab algn="l" pos="0"/>
              </a:tabLst>
            </a:pPr>
            <a:fld id="{1206161E-C68A-413B-9177-E1C0DC805661}" type="slidenum">
              <a:rPr b="0" lang="en-US" sz="1200" spc="-1" strike="noStrike">
                <a:solidFill>
                  <a:srgbClr val="888888"/>
                </a:solidFill>
                <a:latin typeface="Arial"/>
                <a:ea typeface="Arial"/>
              </a:rPr>
              <a:t>&lt;number&gt;</a:t>
            </a:fld>
            <a:endParaRPr b="0" lang="en-US" sz="1200" spc="-1" strike="noStrike">
              <a:latin typeface="Times New Roman"/>
            </a:endParaRPr>
          </a:p>
        </p:txBody>
      </p:sp>
      <p:sp>
        <p:nvSpPr>
          <p:cNvPr id="209"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210"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48"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3000" spc="-1" strike="noStrike">
                <a:latin typeface="Arial"/>
              </a:rPr>
              <a:t>Click to edit the title text format</a:t>
            </a:r>
            <a:endParaRPr b="0" lang="en-US" sz="3000" spc="-1" strike="noStrike">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3000" spc="-1" strike="noStrike">
                <a:latin typeface="Arial"/>
              </a:rPr>
              <a:t>Click to edit the title text format</a:t>
            </a:r>
            <a:endParaRPr b="0" lang="en-US" sz="3000" spc="-1" strike="noStrike">
              <a:latin typeface="Arial"/>
            </a:endParaRPr>
          </a:p>
        </p:txBody>
      </p:sp>
      <p:sp>
        <p:nvSpPr>
          <p:cNvPr id="324"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27.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29.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0.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1.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2.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3.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4.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5.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6.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7.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8.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0.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1.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2.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3.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4.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5.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6.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7.xml"/>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8.xml"/>
</Relationships>
</file>

<file path=ppt/slides/_rels/slide149.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slideLayout" Target="../slideLayouts/slideLayout8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0.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image" Target="../media/image65.jpeg"/><Relationship Id="rId3" Type="http://schemas.openxmlformats.org/officeDocument/2006/relationships/slideLayout" Target="../slideLayouts/slideLayout85.xml"/>
</Relationships>
</file>

<file path=ppt/slides/_rels/slide151.xml.rels><?xml version="1.0" encoding="UTF-8"?>
<Relationships xmlns="http://schemas.openxmlformats.org/package/2006/relationships"><Relationship Id="rId1" Type="http://schemas.openxmlformats.org/officeDocument/2006/relationships/image" Target="../media/image66.jpeg"/><Relationship Id="rId2" Type="http://schemas.openxmlformats.org/officeDocument/2006/relationships/slideLayout" Target="../slideLayouts/slideLayout85.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4.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slideLayout" Target="../slideLayouts/slideLayout85.xml"/>
</Relationships>
</file>

<file path=ppt/slides/_rels/slide155.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slideLayout" Target="../slideLayouts/slideLayout85.xml"/>
</Relationships>
</file>

<file path=ppt/slides/_rels/slide156.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slideLayout" Target="../slideLayouts/slideLayout85.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8.xml.rels><?xml version="1.0" encoding="UTF-8"?>
<Relationships xmlns="http://schemas.openxmlformats.org/package/2006/relationships"><Relationship Id="rId1" Type="http://schemas.openxmlformats.org/officeDocument/2006/relationships/image" Target="../media/image70.jpeg"/><Relationship Id="rId2" Type="http://schemas.openxmlformats.org/officeDocument/2006/relationships/slideLayout" Target="../slideLayouts/slideLayout85.xml"/>
</Relationships>
</file>

<file path=ppt/slides/_rels/slide159.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0.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5.xml"/>
</Relationships>
</file>

<file path=ppt/slides/_rels/slide161.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62.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63.xml.rels><?xml version="1.0" encoding="UTF-8"?>
<Relationships xmlns="http://schemas.openxmlformats.org/package/2006/relationships"><Relationship Id="rId1" Type="http://schemas.openxmlformats.org/officeDocument/2006/relationships/image" Target="../media/image72.jpeg"/><Relationship Id="rId2" Type="http://schemas.openxmlformats.org/officeDocument/2006/relationships/slideLayout" Target="../slideLayouts/slideLayout85.xml"/>
</Relationships>
</file>

<file path=ppt/slides/_rels/slide164.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65.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85.xml"/>
</Relationships>
</file>

<file path=ppt/slides/_rels/slide166.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85.xml"/>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67.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68.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6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0.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73.xml"/>
</Relationships>
</file>

<file path=ppt/slides/_rels/slide171.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77.wmf"/><Relationship Id="rId3" Type="http://schemas.openxmlformats.org/officeDocument/2006/relationships/slideLayout" Target="../slideLayouts/slideLayout73.xml"/><Relationship Id="rId4" Type="http://schemas.openxmlformats.org/officeDocument/2006/relationships/notesSlide" Target="../notesSlides/notesSlide171.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72.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73.xml"/>
</Relationships>
</file>

<file path=ppt/slides/_rels/slide174.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78.wmf"/><Relationship Id="rId3" Type="http://schemas.openxmlformats.org/officeDocument/2006/relationships/slideLayout" Target="../slideLayouts/slideLayout73.xml"/><Relationship Id="rId4" Type="http://schemas.openxmlformats.org/officeDocument/2006/relationships/notesSlide" Target="../notesSlides/notesSlide174.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75.xml"/>
</Relationships>
</file>

<file path=ppt/slides/_rels/slide176.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76.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77.xml"/>
</Relationships>
</file>

<file path=ppt/slides/_rels/slide178.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78.xml"/>
</Relationships>
</file>

<file path=ppt/slides/_rels/slide179.xml.rels><?xml version="1.0" encoding="UTF-8"?>
<Relationships xmlns="http://schemas.openxmlformats.org/package/2006/relationships"><Relationship Id="rId1" Type="http://schemas.openxmlformats.org/officeDocument/2006/relationships/image" Target="../media/image79.jpeg"/><Relationship Id="rId2" Type="http://schemas.openxmlformats.org/officeDocument/2006/relationships/slideLayout" Target="../slideLayouts/slideLayout7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80.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80.wmf"/><Relationship Id="rId3" Type="http://schemas.openxmlformats.org/officeDocument/2006/relationships/slideLayout" Target="../slideLayouts/slideLayout73.xml"/><Relationship Id="rId4" Type="http://schemas.openxmlformats.org/officeDocument/2006/relationships/notesSlide" Target="../notesSlides/notesSlide180.xml"/>
</Relationships>
</file>

<file path=ppt/slides/_rels/slide181.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81.wmf"/><Relationship Id="rId3" Type="http://schemas.openxmlformats.org/officeDocument/2006/relationships/slideLayout" Target="../slideLayouts/slideLayout73.xml"/><Relationship Id="rId4" Type="http://schemas.openxmlformats.org/officeDocument/2006/relationships/notesSlide" Target="../notesSlides/notesSlide181.xml"/>
</Relationships>
</file>

<file path=ppt/slides/_rels/slide182.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82.xml"/>
</Relationships>
</file>

<file path=ppt/slides/_rels/slide183.xml.rels><?xml version="1.0" encoding="UTF-8"?>
<Relationships xmlns="http://schemas.openxmlformats.org/package/2006/relationships"><Relationship Id="rId1" Type="http://schemas.openxmlformats.org/officeDocument/2006/relationships/image" Target="../media/image82.gif"/><Relationship Id="rId2" Type="http://schemas.openxmlformats.org/officeDocument/2006/relationships/slideLayout" Target="../slideLayouts/slideLayout73.xml"/>
</Relationships>
</file>

<file path=ppt/slides/_rels/slide184.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84.xml"/>
</Relationships>
</file>

<file path=ppt/slides/_rels/slide185.xml.rels><?xml version="1.0" encoding="UTF-8"?>
<Relationships xmlns="http://schemas.openxmlformats.org/package/2006/relationships"><Relationship Id="rId1" Type="http://schemas.openxmlformats.org/officeDocument/2006/relationships/image" Target="../media/image83.jpeg"/><Relationship Id="rId2" Type="http://schemas.openxmlformats.org/officeDocument/2006/relationships/slideLayout" Target="../slideLayouts/slideLayout73.xml"/>
</Relationships>
</file>

<file path=ppt/slides/_rels/slide186.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86.xml"/>
</Relationships>
</file>

<file path=ppt/slides/_rels/slide187.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84.wmf"/><Relationship Id="rId3" Type="http://schemas.openxmlformats.org/officeDocument/2006/relationships/slideLayout" Target="../slideLayouts/slideLayout73.xml"/><Relationship Id="rId4" Type="http://schemas.openxmlformats.org/officeDocument/2006/relationships/notesSlide" Target="../notesSlides/notesSlide187.xml"/>
</Relationships>
</file>

<file path=ppt/slides/_rels/slide18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89.xml"/>
</Relationships>
</file>

<file path=ppt/slides/_rels/slide1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190.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90.xml"/>
</Relationships>
</file>

<file path=ppt/slides/_rels/slide191.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91.xml"/>
</Relationships>
</file>

<file path=ppt/slides/_rels/slide192.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92.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93.xml"/>
</Relationships>
</file>

<file path=ppt/slides/_rels/slide19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95.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95.xml"/>
</Relationships>
</file>

<file path=ppt/slides/_rels/slide196.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96.xml"/>
</Relationships>
</file>

<file path=ppt/slides/_rels/slide197.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97.xml"/>
</Relationships>
</file>

<file path=ppt/slides/_rels/slide198.xml.rels><?xml version="1.0" encoding="UTF-8"?>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98.xml"/>
</Relationships>
</file>

<file path=ppt/slides/_rels/slide19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0.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09.xml"/>
</Relationships>
</file>

<file path=ppt/slides/_rels/slide20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02.xml.rels><?xml version="1.0" encoding="UTF-8"?>
<Relationships xmlns="http://schemas.openxmlformats.org/package/2006/relationships"><Relationship Id="rId1" Type="http://schemas.openxmlformats.org/officeDocument/2006/relationships/image" Target="../media/image86.jpeg"/><Relationship Id="rId2" Type="http://schemas.openxmlformats.org/officeDocument/2006/relationships/slideLayout" Target="../slideLayouts/slideLayout109.xml"/>
</Relationships>
</file>

<file path=ppt/slides/_rels/slide203.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04.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05.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0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0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0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0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210.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11.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09.xml"/>
</Relationships>
</file>

<file path=ppt/slides/_rels/slide212.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09.xml"/>
</Relationships>
</file>

<file path=ppt/slides/_rels/slide213.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09.xml"/>
</Relationships>
</file>

<file path=ppt/slides/_rels/slide214.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09.xml"/>
</Relationships>
</file>

<file path=ppt/slides/_rels/slide215.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9.xml"/>
</Relationships>
</file>

<file path=ppt/slides/_rels/slide216.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09.xml"/>
</Relationships>
</file>

<file path=ppt/slides/_rels/slide217.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09.xml"/>
</Relationships>
</file>

<file path=ppt/slides/_rels/slide218.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09.xml"/>
</Relationships>
</file>

<file path=ppt/slides/_rels/slide219.xml.rels><?xml version="1.0" encoding="UTF-8"?>
<Relationships xmlns="http://schemas.openxmlformats.org/package/2006/relationships"><Relationship Id="rId1" Type="http://schemas.openxmlformats.org/officeDocument/2006/relationships/slideLayout" Target="../slideLayouts/slideLayout12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20.xml.rels><?xml version="1.0" encoding="UTF-8"?>
<Relationships xmlns="http://schemas.openxmlformats.org/package/2006/relationships"><Relationship Id="rId1" Type="http://schemas.openxmlformats.org/officeDocument/2006/relationships/slideLayout" Target="../slideLayouts/slideLayout123.xml"/>
</Relationships>
</file>

<file path=ppt/slides/_rels/slide22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2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23.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24.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25.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2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2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28.xml.rels><?xml version="1.0" encoding="UTF-8"?>
<Relationships xmlns="http://schemas.openxmlformats.org/package/2006/relationships"><Relationship Id="rId1" Type="http://schemas.openxmlformats.org/officeDocument/2006/relationships/image" Target="../media/image95.jpeg"/><Relationship Id="rId2" Type="http://schemas.openxmlformats.org/officeDocument/2006/relationships/slideLayout" Target="../slideLayouts/slideLayout133.xml"/>
</Relationships>
</file>

<file path=ppt/slides/_rels/slide229.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0.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31.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32.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33.xml.rels><?xml version="1.0" encoding="UTF-8"?>
<Relationships xmlns="http://schemas.openxmlformats.org/package/2006/relationships"><Relationship Id="rId1" Type="http://schemas.openxmlformats.org/officeDocument/2006/relationships/hyperlink" Target="https://www.engineersgarage.com/atmega16-avr-microcontroller" TargetMode="External"/><Relationship Id="rId2" Type="http://schemas.openxmlformats.org/officeDocument/2006/relationships/slideLayout" Target="../slideLayouts/slideLayout133.xml"/>
</Relationships>
</file>

<file path=ppt/slides/_rels/slide234.xml.rels><?xml version="1.0" encoding="UTF-8"?>
<Relationships xmlns="http://schemas.openxmlformats.org/package/2006/relationships"><Relationship Id="rId1" Type="http://schemas.openxmlformats.org/officeDocument/2006/relationships/hyperlink" Target="https://www.engineersgarage.com/atmega16-avr-microcontroller" TargetMode="External"/><Relationship Id="rId2" Type="http://schemas.openxmlformats.org/officeDocument/2006/relationships/slideLayout" Target="../slideLayouts/slideLayout133.xml"/>
</Relationships>
</file>

<file path=ppt/slides/_rels/slide235.xml.rels><?xml version="1.0" encoding="UTF-8"?>
<Relationships xmlns="http://schemas.openxmlformats.org/package/2006/relationships"><Relationship Id="rId1" Type="http://schemas.openxmlformats.org/officeDocument/2006/relationships/hyperlink" Target="https://www.engineersgarage.com/atmega16-avr-microcontroller" TargetMode="External"/><Relationship Id="rId2" Type="http://schemas.openxmlformats.org/officeDocument/2006/relationships/image" Target="../media/image96.jpeg"/><Relationship Id="rId3" Type="http://schemas.openxmlformats.org/officeDocument/2006/relationships/slideLayout" Target="../slideLayouts/slideLayout133.xml"/>
</Relationships>
</file>

<file path=ppt/slides/_rels/slide236.xml.rels><?xml version="1.0" encoding="UTF-8"?>
<Relationships xmlns="http://schemas.openxmlformats.org/package/2006/relationships"><Relationship Id="rId1" Type="http://schemas.openxmlformats.org/officeDocument/2006/relationships/hyperlink" Target="https://www.engineersgarage.com/atmega16-avr-microcontroller" TargetMode="External"/><Relationship Id="rId2" Type="http://schemas.openxmlformats.org/officeDocument/2006/relationships/image" Target="../media/image97.jpeg"/><Relationship Id="rId3" Type="http://schemas.openxmlformats.org/officeDocument/2006/relationships/slideLayout" Target="../slideLayouts/slideLayout133.xml"/>
</Relationships>
</file>

<file path=ppt/slides/_rels/slide237.xml.rels><?xml version="1.0" encoding="UTF-8"?>
<Relationships xmlns="http://schemas.openxmlformats.org/package/2006/relationships"><Relationship Id="rId1" Type="http://schemas.openxmlformats.org/officeDocument/2006/relationships/hyperlink" Target="https://www.engineersgarage.com/atmega16-avr-microcontroller" TargetMode="External"/><Relationship Id="rId2" Type="http://schemas.openxmlformats.org/officeDocument/2006/relationships/hyperlink" Target="https://www.engineersgarage.com/embedded/avr-microcontroller-projects/adc-circuit" TargetMode="External"/><Relationship Id="rId3" Type="http://schemas.openxmlformats.org/officeDocument/2006/relationships/slideLayout" Target="../slideLayouts/slideLayout133.xml"/>
</Relationships>
</file>

<file path=ppt/slides/_rels/slide238.xml.rels><?xml version="1.0" encoding="UTF-8"?>
<Relationships xmlns="http://schemas.openxmlformats.org/package/2006/relationships"><Relationship Id="rId1" Type="http://schemas.openxmlformats.org/officeDocument/2006/relationships/hyperlink" Target="https://www.engineersgarage.com/atmega16-avr-microcontroller" TargetMode="External"/><Relationship Id="rId2" Type="http://schemas.openxmlformats.org/officeDocument/2006/relationships/hyperlink" Target="https://www.engineersgarage.com/embedded/avr-microcontroller-projects/avr-watchdog-timers-circuit" TargetMode="External"/><Relationship Id="rId3" Type="http://schemas.openxmlformats.org/officeDocument/2006/relationships/hyperlink" Target="https://www.engineersgarage.com/embedded/avr-microcontroller-projects/external-hardware-interrupts" TargetMode="External"/><Relationship Id="rId4" Type="http://schemas.openxmlformats.org/officeDocument/2006/relationships/hyperlink" Target="https://www.engineersgarage.com/embedded/avr-microcontroller-projects/serial-communication-atmega16-usart" TargetMode="External"/><Relationship Id="rId5" Type="http://schemas.openxmlformats.org/officeDocument/2006/relationships/slideLayout" Target="../slideLayouts/slideLayout133.xml"/>
</Relationships>
</file>

<file path=ppt/slides/_rels/slide239.xml.rels><?xml version="1.0" encoding="UTF-8"?>
<Relationships xmlns="http://schemas.openxmlformats.org/package/2006/relationships"><Relationship Id="rId1" Type="http://schemas.openxmlformats.org/officeDocument/2006/relationships/hyperlink" Target="https://www.engineersgarage.com/atmega16-avr-microcontroller" TargetMode="External"/><Relationship Id="rId2" Type="http://schemas.openxmlformats.org/officeDocument/2006/relationships/slideLayout" Target="../slideLayouts/slideLayout133.xml"/>
</Relationships>
</file>

<file path=ppt/slides/_rels/slide2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5.xml"/>
</Relationships>
</file>

<file path=ppt/slides/_rels/slide240.xml.rels><?xml version="1.0" encoding="UTF-8"?>
<Relationships xmlns="http://schemas.openxmlformats.org/package/2006/relationships"><Relationship Id="rId1" Type="http://schemas.openxmlformats.org/officeDocument/2006/relationships/hyperlink" Target="https://www.engineersgarage.com/atmega16-avr-microcontroller" TargetMode="External"/><Relationship Id="rId2" Type="http://schemas.openxmlformats.org/officeDocument/2006/relationships/slideLayout" Target="../slideLayouts/slideLayout133.xml"/>
</Relationships>
</file>

<file path=ppt/slides/_rels/slide241.xml.rels><?xml version="1.0" encoding="UTF-8"?>
<Relationships xmlns="http://schemas.openxmlformats.org/package/2006/relationships"><Relationship Id="rId1" Type="http://schemas.openxmlformats.org/officeDocument/2006/relationships/hyperlink" Target="https://www.engineersgarage.com/atmega16-avr-microcontroller" TargetMode="External"/><Relationship Id="rId2" Type="http://schemas.openxmlformats.org/officeDocument/2006/relationships/hyperlink" Target="https://www.engineersgarage.com/electronic-componenets/atmega32-avr-microcontroller" TargetMode="External"/><Relationship Id="rId3" Type="http://schemas.openxmlformats.org/officeDocument/2006/relationships/hyperlink" Target="https://www.engineersgarage.com/atmega16-avr-microcontroller" TargetMode="External"/><Relationship Id="rId4" Type="http://schemas.openxmlformats.org/officeDocument/2006/relationships/slideLayout" Target="../slideLayouts/slideLayout133.xml"/>
</Relationships>
</file>

<file path=ppt/slides/_rels/slide242.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43.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44.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45.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46.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33.xml"/>
</Relationships>
</file>

<file path=ppt/slides/_rels/slide247.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48.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33.xml"/>
</Relationships>
</file>

<file path=ppt/slides/_rels/slide249.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50.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33.xml"/>
</Relationships>
</file>

<file path=ppt/slides/_rels/slide251.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33.xml"/>
</Relationships>
</file>

<file path=ppt/slides/_rels/slide252.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133.xml"/>
</Relationships>
</file>

<file path=ppt/slides/_rels/slide253.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54.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33.xml"/>
</Relationships>
</file>

<file path=ppt/slides/_rels/slide255.xml.rels><?xml version="1.0" encoding="UTF-8"?>
<Relationships xmlns="http://schemas.openxmlformats.org/package/2006/relationships"><Relationship Id="rId1" Type="http://schemas.openxmlformats.org/officeDocument/2006/relationships/hyperlink" Target="https://en.wikipedia.org/wiki/Timer" TargetMode="External"/><Relationship Id="rId2" Type="http://schemas.openxmlformats.org/officeDocument/2006/relationships/hyperlink" Target="https://en.wikipedia.org/wiki/Embedded_system" TargetMode="External"/><Relationship Id="rId3" Type="http://schemas.openxmlformats.org/officeDocument/2006/relationships/hyperlink" Target="https://en.wikipedia.org/wiki/Hang_(computing)" TargetMode="External"/><Relationship Id="rId4" Type="http://schemas.openxmlformats.org/officeDocument/2006/relationships/slideLayout" Target="../slideLayouts/slideLayout133.xml"/>
</Relationships>
</file>

<file path=ppt/slides/_rels/slide256.xml.rels><?xml version="1.0" encoding="UTF-8"?>
<Relationships xmlns="http://schemas.openxmlformats.org/package/2006/relationships"><Relationship Id="rId1" Type="http://schemas.openxmlformats.org/officeDocument/2006/relationships/image" Target="../media/image104.png"/><Relationship Id="rId2" Type="http://schemas.microsoft.com/office/2007/relationships/hdphoto" Target="../media/hdphoto1.wdp"/><Relationship Id="rId3" Type="http://schemas.openxmlformats.org/officeDocument/2006/relationships/slideLayout" Target="../slideLayouts/slideLayout73.xml"/>
</Relationships>
</file>

<file path=ppt/slides/_rels/slide257.xml.rels><?xml version="1.0" encoding="UTF-8"?>
<Relationships xmlns="http://schemas.openxmlformats.org/package/2006/relationships"><Relationship Id="rId1" Type="http://schemas.openxmlformats.org/officeDocument/2006/relationships/image" Target="../media/image105.png"/><Relationship Id="rId2" Type="http://schemas.microsoft.com/office/2007/relationships/hdphoto" Target="../media/hdphoto2.wdp"/><Relationship Id="rId3" Type="http://schemas.openxmlformats.org/officeDocument/2006/relationships/image" Target="../media/image106.png"/><Relationship Id="rId4" Type="http://schemas.microsoft.com/office/2007/relationships/hdphoto" Target="../media/hdphoto3.wdp"/><Relationship Id="rId5" Type="http://schemas.openxmlformats.org/officeDocument/2006/relationships/slideLayout" Target="../slideLayouts/slideLayout73.xml"/>
</Relationships>
</file>

<file path=ppt/slides/_rels/slide25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5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26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6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62.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73.xml"/>
</Relationships>
</file>

<file path=ppt/slides/_rels/slide263.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73.xml"/>
</Relationships>
</file>

<file path=ppt/slides/_rels/slide264.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73.xml"/>
</Relationships>
</file>

<file path=ppt/slides/_rels/slide265.xml.rels><?xml version="1.0" encoding="UTF-8"?>
<Relationships xmlns="http://schemas.openxmlformats.org/package/2006/relationships"><Relationship Id="rId1" Type="http://schemas.openxmlformats.org/officeDocument/2006/relationships/image" Target="../media/image110.png"/><Relationship Id="rId2" Type="http://schemas.microsoft.com/office/2007/relationships/hdphoto" Target="../media/hdphoto4.wdp"/><Relationship Id="rId3" Type="http://schemas.openxmlformats.org/officeDocument/2006/relationships/slideLayout" Target="../slideLayouts/slideLayout73.xml"/>
</Relationships>
</file>

<file path=ppt/slides/_rels/slide266.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73.xml"/>
</Relationships>
</file>

<file path=ppt/slides/_rels/slide26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6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69.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7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0.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73.xml"/>
</Relationships>
</file>

<file path=ppt/slides/_rels/slide27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72.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73.xml"/>
</Relationships>
</file>

<file path=ppt/slides/_rels/slide27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7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7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7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7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7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7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8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8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8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8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8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8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8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87.xml.rels><?xml version="1.0" encoding="UTF-8"?>
<Relationships xmlns="http://schemas.openxmlformats.org/package/2006/relationships"><Relationship Id="rId1" Type="http://schemas.openxmlformats.org/officeDocument/2006/relationships/image" Target="../media/image115.jpeg"/><Relationship Id="rId2" Type="http://schemas.openxmlformats.org/officeDocument/2006/relationships/slideLayout" Target="../slideLayouts/slideLayout73.xml"/>
</Relationships>
</file>

<file path=ppt/slides/_rels/slide28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89.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7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90.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73.xml"/>
</Relationships>
</file>

<file path=ppt/slides/_rels/slide29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9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9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9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9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9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97.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73.xml"/>
</Relationships>
</file>

<file path=ppt/slides/_rels/slide298.xml.rels><?xml version="1.0" encoding="UTF-8"?>
<Relationships xmlns="http://schemas.openxmlformats.org/package/2006/relationships"><Relationship Id="rId1" Type="http://schemas.openxmlformats.org/officeDocument/2006/relationships/image" Target="../media/image119.jpeg"/><Relationship Id="rId2" Type="http://schemas.openxmlformats.org/officeDocument/2006/relationships/slideLayout" Target="../slideLayouts/slideLayout73.xml"/>
</Relationships>
</file>

<file path=ppt/slides/_rels/slide29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25.xml"/>
</Relationships>
</file>

<file path=ppt/slides/_rels/slide30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01.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73.xml"/>
</Relationships>
</file>

<file path=ppt/slides/_rels/slide302.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73.xml"/>
</Relationships>
</file>

<file path=ppt/slides/_rels/slide30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0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05.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slideLayout" Target="../slideLayouts/slideLayout73.xml"/>
</Relationships>
</file>

<file path=ppt/slides/_rels/slide30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0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0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09.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73.xml"/>
</Relationships>
</file>

<file path=ppt/slides/_rels/slide31.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25.xml"/>
</Relationships>
</file>

<file path=ppt/slides/_rels/slide310.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73.xml"/>
</Relationships>
</file>

<file path=ppt/slides/_rels/slide311.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73.xml"/>
</Relationships>
</file>

<file path=ppt/slides/_rels/slide312.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73.xml"/>
</Relationships>
</file>

<file path=ppt/slides/_rels/slide31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14.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73.xml"/>
</Relationships>
</file>

<file path=ppt/slides/_rels/slide315.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73.xml"/>
</Relationships>
</file>

<file path=ppt/slides/_rels/slide31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1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18.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73.xml"/>
</Relationships>
</file>

<file path=ppt/slides/_rels/slide319.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slideLayout" Target="../slideLayouts/slideLayout73.xml"/>
</Relationships>
</file>

<file path=ppt/slides/_rels/slide32.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25.xml"/>
</Relationships>
</file>

<file path=ppt/slides/_rels/slide320.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73.xml"/>
</Relationships>
</file>

<file path=ppt/slides/_rels/slide321.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73.xml"/>
</Relationships>
</file>

<file path=ppt/slides/_rels/slide322.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73.xml"/>
</Relationships>
</file>

<file path=ppt/slides/_rels/slide32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2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2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2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2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2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29.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73.xml"/>
</Relationships>
</file>

<file path=ppt/slides/_rels/slide33.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5.xml"/>
</Relationships>
</file>

<file path=ppt/slides/_rels/slide330.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73.xml"/>
</Relationships>
</file>

<file path=ppt/slides/_rels/slide34.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gif"/><Relationship Id="rId3"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gif"/><Relationship Id="rId3"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jpeg"/><Relationship Id="rId3"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jpeg"/><Relationship Id="rId3"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49.xml"/>
</Relationships>
</file>

<file path=ppt/slides/_rels/slide59.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37.xml"/>
</Relationships>
</file>

<file path=ppt/slides/_rels/slide66.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37.xml"/>
</Relationships>
</file>

<file path=ppt/slides/_rels/slide67.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3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5.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slideLayout" Target="../slideLayouts/slideLayout1.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1.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
</Relationships>
</file>

<file path=ppt/slides/_rels/slide82.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jpeg"/><Relationship Id="rId3" Type="http://schemas.openxmlformats.org/officeDocument/2006/relationships/image" Target="../media/image60.jpeg"/><Relationship Id="rId4" Type="http://schemas.openxmlformats.org/officeDocument/2006/relationships/slideLayout" Target="../slideLayouts/slideLayout1.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8.xml.rels><?xml version="1.0" encoding="UTF-8"?>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25.xml"/>
</Relationships>
</file>

<file path=ppt/slides/_rels/slide89.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Google Shape;92;p2"/>
          <p:cNvSpPr txBox="1"/>
          <p:nvPr/>
        </p:nvSpPr>
        <p:spPr>
          <a:xfrm>
            <a:off x="2883960" y="308160"/>
            <a:ext cx="6423480" cy="1380600"/>
          </a:xfrm>
          <a:prstGeom prst="rect">
            <a:avLst/>
          </a:prstGeom>
          <a:noFill/>
          <a:ln w="12240">
            <a:solidFill>
              <a:srgbClr val="7e7e7e"/>
            </a:solidFill>
            <a:round/>
          </a:ln>
        </p:spPr>
        <p:txBody>
          <a:bodyPr lIns="0" rIns="0" tIns="235440" bIns="0">
            <a:noAutofit/>
          </a:bodyPr>
          <a:p>
            <a:pPr algn="ctr">
              <a:lnSpc>
                <a:spcPct val="100000"/>
              </a:lnSpc>
              <a:tabLst>
                <a:tab algn="l" pos="0"/>
              </a:tabLst>
            </a:pPr>
            <a:r>
              <a:rPr b="0" lang="en-US" sz="4200" spc="-1" strike="noStrike">
                <a:solidFill>
                  <a:srgbClr val="ffffff"/>
                </a:solidFill>
                <a:latin typeface="Calibri"/>
                <a:ea typeface="Calibri"/>
              </a:rPr>
              <a:t>Microprocessor?</a:t>
            </a:r>
            <a:endParaRPr b="0" lang="en-US" sz="4200" spc="-1" strike="noStrike">
              <a:solidFill>
                <a:srgbClr val="000000"/>
              </a:solidFill>
              <a:latin typeface="Arial"/>
            </a:endParaRPr>
          </a:p>
        </p:txBody>
      </p:sp>
      <p:sp>
        <p:nvSpPr>
          <p:cNvPr id="483" name="Google Shape;93;p2"/>
          <p:cNvSpPr/>
          <p:nvPr/>
        </p:nvSpPr>
        <p:spPr>
          <a:xfrm>
            <a:off x="916920" y="1707840"/>
            <a:ext cx="9809280" cy="4991400"/>
          </a:xfrm>
          <a:prstGeom prst="rect">
            <a:avLst/>
          </a:prstGeom>
          <a:noFill/>
          <a:ln w="0">
            <a:noFill/>
          </a:ln>
        </p:spPr>
        <p:style>
          <a:lnRef idx="0"/>
          <a:fillRef idx="0"/>
          <a:effectRef idx="0"/>
          <a:fontRef idx="minor"/>
        </p:style>
        <p:txBody>
          <a:bodyPr lIns="0" rIns="0" tIns="97920" bIns="0">
            <a:spAutoFit/>
          </a:bodyPr>
          <a:p>
            <a:pPr marL="241200" indent="-228960">
              <a:lnSpc>
                <a:spcPct val="100000"/>
              </a:lnSpc>
              <a:buClr>
                <a:srgbClr val="ffffff"/>
              </a:buClr>
              <a:buFont typeface="Arial"/>
              <a:buChar char="•"/>
            </a:pPr>
            <a:r>
              <a:rPr b="0" lang="en-US" sz="2800" spc="-1" strike="noStrike">
                <a:solidFill>
                  <a:srgbClr val="ffffff"/>
                </a:solidFill>
                <a:latin typeface="Calibri"/>
                <a:ea typeface="Calibri"/>
              </a:rPr>
              <a:t>A microprocessor is central processing unit of a microcomputer,</a:t>
            </a:r>
            <a:endParaRPr b="0" lang="en-US" sz="2800" spc="-1" strike="noStrike">
              <a:latin typeface="Arial"/>
            </a:endParaRPr>
          </a:p>
          <a:p>
            <a:pPr marL="241200" indent="-228960">
              <a:lnSpc>
                <a:spcPct val="100000"/>
              </a:lnSpc>
              <a:spcBef>
                <a:spcPts val="669"/>
              </a:spcBef>
              <a:buClr>
                <a:srgbClr val="ffffff"/>
              </a:buClr>
              <a:buFont typeface="Arial"/>
              <a:buChar char="•"/>
            </a:pPr>
            <a:r>
              <a:rPr b="0" lang="en-US" sz="2800" spc="-1" strike="noStrike">
                <a:solidFill>
                  <a:srgbClr val="ffffff"/>
                </a:solidFill>
                <a:latin typeface="Calibri"/>
                <a:ea typeface="Calibri"/>
              </a:rPr>
              <a:t>It has ability to perform arithmetical and logical operations.</a:t>
            </a:r>
            <a:endParaRPr b="0" lang="en-US" sz="2800" spc="-1" strike="noStrike">
              <a:latin typeface="Arial"/>
            </a:endParaRPr>
          </a:p>
          <a:p>
            <a:pPr marL="241200" indent="-228960">
              <a:lnSpc>
                <a:spcPct val="100000"/>
              </a:lnSpc>
              <a:spcBef>
                <a:spcPts val="666"/>
              </a:spcBef>
              <a:buClr>
                <a:srgbClr val="ffffff"/>
              </a:buClr>
              <a:buFont typeface="Arial"/>
              <a:buChar char="•"/>
            </a:pPr>
            <a:r>
              <a:rPr b="0" lang="en-US" sz="2800" spc="-1" strike="noStrike">
                <a:solidFill>
                  <a:srgbClr val="ffffff"/>
                </a:solidFill>
                <a:latin typeface="Calibri"/>
                <a:ea typeface="Calibri"/>
              </a:rPr>
              <a:t>It is a single chip which is able to process data.</a:t>
            </a:r>
            <a:endParaRPr b="0" lang="en-US" sz="2800" spc="-1" strike="noStrike">
              <a:latin typeface="Arial"/>
            </a:endParaRPr>
          </a:p>
          <a:p>
            <a:pPr marL="241200" indent="-228960">
              <a:lnSpc>
                <a:spcPct val="107000"/>
              </a:lnSpc>
              <a:spcBef>
                <a:spcPts val="1040"/>
              </a:spcBef>
              <a:buClr>
                <a:srgbClr val="ffffff"/>
              </a:buClr>
              <a:buFont typeface="Arial"/>
              <a:buChar char="•"/>
            </a:pPr>
            <a:r>
              <a:rPr b="0" lang="en-US" sz="2800" spc="-1" strike="noStrike">
                <a:solidFill>
                  <a:srgbClr val="ffffff"/>
                </a:solidFill>
                <a:latin typeface="Calibri"/>
                <a:ea typeface="Calibri"/>
              </a:rPr>
              <a:t>It can control all components connected to computer like memory  and I/O devices etc.</a:t>
            </a:r>
            <a:endParaRPr b="0" lang="en-US" sz="2800" spc="-1" strike="noStrike">
              <a:latin typeface="Arial"/>
            </a:endParaRPr>
          </a:p>
          <a:p>
            <a:pPr marL="241200" indent="-228960">
              <a:lnSpc>
                <a:spcPct val="107000"/>
              </a:lnSpc>
              <a:spcBef>
                <a:spcPts val="1018"/>
              </a:spcBef>
              <a:buClr>
                <a:srgbClr val="ffffff"/>
              </a:buClr>
              <a:buFont typeface="Arial"/>
              <a:buChar char="•"/>
            </a:pPr>
            <a:r>
              <a:rPr b="0" lang="en-US" sz="2800" spc="-1" strike="noStrike">
                <a:solidFill>
                  <a:srgbClr val="ffffff"/>
                </a:solidFill>
                <a:latin typeface="Calibri"/>
                <a:ea typeface="Calibri"/>
              </a:rPr>
              <a:t>It executes sequence of instructions in steps of fetching, decoding,  execution and write operations.</a:t>
            </a:r>
            <a:endParaRPr b="0" lang="en-US" sz="2800" spc="-1" strike="noStrike">
              <a:latin typeface="Arial"/>
            </a:endParaRPr>
          </a:p>
          <a:p>
            <a:pPr marL="241200" indent="-228960">
              <a:lnSpc>
                <a:spcPct val="100000"/>
              </a:lnSpc>
              <a:spcBef>
                <a:spcPts val="621"/>
              </a:spcBef>
              <a:buClr>
                <a:srgbClr val="ffffff"/>
              </a:buClr>
              <a:buFont typeface="Arial"/>
              <a:buChar char="•"/>
            </a:pPr>
            <a:r>
              <a:rPr b="0" lang="en-US" sz="2800" spc="-1" strike="noStrike">
                <a:solidFill>
                  <a:srgbClr val="ffffff"/>
                </a:solidFill>
                <a:latin typeface="Calibri"/>
                <a:ea typeface="Calibri"/>
              </a:rPr>
              <a:t>It has array of register to store instructions.</a:t>
            </a:r>
            <a:endParaRPr b="0" lang="en-US" sz="2800" spc="-1" strike="noStrike">
              <a:latin typeface="Arial"/>
            </a:endParaRPr>
          </a:p>
        </p:txBody>
      </p:sp>
      <p:sp>
        <p:nvSpPr>
          <p:cNvPr id="484" name="Google Shape;94;p2"/>
          <p:cNvSpPr/>
          <p:nvPr/>
        </p:nvSpPr>
        <p:spPr>
          <a:xfrm>
            <a:off x="11171880" y="6426360"/>
            <a:ext cx="102600" cy="195480"/>
          </a:xfrm>
          <a:prstGeom prst="rect">
            <a:avLst/>
          </a:prstGeom>
          <a:noFill/>
          <a:ln w="0">
            <a:noFill/>
          </a:ln>
        </p:spPr>
        <p:style>
          <a:lnRef idx="0"/>
          <a:fillRef idx="0"/>
          <a:effectRef idx="0"/>
          <a:fontRef idx="minor"/>
        </p:style>
        <p:txBody>
          <a:bodyPr lIns="0" rIns="0" tIns="12600" bIns="0">
            <a:spAutoFit/>
          </a:bodyPr>
          <a:p>
            <a:pPr marL="12600">
              <a:lnSpc>
                <a:spcPct val="100000"/>
              </a:lnSpc>
              <a:tabLst>
                <a:tab algn="l" pos="0"/>
              </a:tabLst>
            </a:pPr>
            <a:r>
              <a:rPr b="0" lang="en-US" sz="1200" spc="-1" strike="noStrike">
                <a:solidFill>
                  <a:srgbClr val="888888"/>
                </a:solidFill>
                <a:latin typeface="Calibri"/>
                <a:ea typeface="Calibri"/>
              </a:rPr>
              <a:t>3</a:t>
            </a:r>
            <a:endParaRPr b="0" lang="en-US" sz="1200" spc="-1" strike="noStrike">
              <a:latin typeface="Arial"/>
            </a:endParaRPr>
          </a:p>
        </p:txBody>
      </p:sp>
      <p:sp>
        <p:nvSpPr>
          <p:cNvPr id="485" name="Google Shape;95;p2"/>
          <p:cNvSpPr/>
          <p:nvPr/>
        </p:nvSpPr>
        <p:spPr>
          <a:xfrm>
            <a:off x="838080" y="1802880"/>
            <a:ext cx="10515240" cy="4368960"/>
          </a:xfrm>
          <a:custGeom>
            <a:avLst/>
            <a:gdLst/>
            <a:ahLst/>
            <a:rect l="l" t="t" r="r" b="b"/>
            <a:pathLst>
              <a:path w="10515600" h="4369435">
                <a:moveTo>
                  <a:pt x="0" y="4369308"/>
                </a:moveTo>
                <a:lnTo>
                  <a:pt x="10515600" y="4369308"/>
                </a:lnTo>
                <a:lnTo>
                  <a:pt x="10515600" y="0"/>
                </a:lnTo>
                <a:lnTo>
                  <a:pt x="0" y="0"/>
                </a:lnTo>
                <a:lnTo>
                  <a:pt x="0" y="4369308"/>
                </a:lnTo>
                <a:close/>
              </a:path>
            </a:pathLst>
          </a:custGeom>
          <a:noFill/>
          <a:ln w="12175">
            <a:solidFill>
              <a:srgbClr val="7e7e7e"/>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Google Shape;162;p11"/>
          <p:cNvSpPr/>
          <p:nvPr/>
        </p:nvSpPr>
        <p:spPr>
          <a:xfrm>
            <a:off x="1523880" y="1676520"/>
            <a:ext cx="9677160" cy="4038120"/>
          </a:xfrm>
          <a:custGeom>
            <a:avLst/>
            <a:gdLst/>
            <a:ahLst/>
            <a:rect l="l" t="t" r="r" b="b"/>
            <a:pathLst>
              <a:path w="9144000" h="6858000">
                <a:moveTo>
                  <a:pt x="9144000" y="0"/>
                </a:moveTo>
                <a:lnTo>
                  <a:pt x="0" y="0"/>
                </a:lnTo>
                <a:lnTo>
                  <a:pt x="0" y="6858000"/>
                </a:lnTo>
                <a:lnTo>
                  <a:pt x="9144000" y="6858000"/>
                </a:lnTo>
                <a:lnTo>
                  <a:pt x="9144000" y="0"/>
                </a:lnTo>
                <a:close/>
              </a:path>
            </a:pathLst>
          </a:custGeom>
          <a:solidFill>
            <a:schemeClr val="lt1"/>
          </a:solidFill>
          <a:ln w="0">
            <a:noFill/>
          </a:ln>
        </p:spPr>
        <p:style>
          <a:lnRef idx="0"/>
          <a:fillRef idx="0"/>
          <a:effectRef idx="0"/>
          <a:fontRef idx="minor"/>
        </p:style>
      </p:sp>
      <p:sp>
        <p:nvSpPr>
          <p:cNvPr id="514" name="Google Shape;163;p11"/>
          <p:cNvSpPr txBox="1"/>
          <p:nvPr/>
        </p:nvSpPr>
        <p:spPr>
          <a:xfrm>
            <a:off x="2883960" y="77760"/>
            <a:ext cx="6423480" cy="1157040"/>
          </a:xfrm>
          <a:prstGeom prst="rect">
            <a:avLst/>
          </a:prstGeom>
          <a:noFill/>
          <a:ln w="0">
            <a:noFill/>
          </a:ln>
        </p:spPr>
        <p:txBody>
          <a:bodyPr lIns="0" rIns="0" tIns="11880" bIns="0" anchor="ctr">
            <a:noAutofit/>
          </a:bodyPr>
          <a:p>
            <a:pPr marL="12600">
              <a:lnSpc>
                <a:spcPct val="100000"/>
              </a:lnSpc>
              <a:tabLst>
                <a:tab algn="l" pos="0"/>
              </a:tabLst>
            </a:pPr>
            <a:r>
              <a:rPr b="0" lang="en-US" sz="4200" spc="-1" strike="noStrike">
                <a:solidFill>
                  <a:srgbClr val="ffffff"/>
                </a:solidFill>
                <a:latin typeface="Calibri"/>
                <a:ea typeface="Calibri"/>
              </a:rPr>
              <a:t>Definition (Contd.)</a:t>
            </a:r>
            <a:endParaRPr b="0" lang="en-US" sz="4200" spc="-1" strike="noStrike">
              <a:solidFill>
                <a:srgbClr val="000000"/>
              </a:solidFill>
              <a:latin typeface="Arial"/>
            </a:endParaRPr>
          </a:p>
        </p:txBody>
      </p:sp>
      <p:sp>
        <p:nvSpPr>
          <p:cNvPr id="515" name="Google Shape;164;p11"/>
          <p:cNvSpPr/>
          <p:nvPr/>
        </p:nvSpPr>
        <p:spPr>
          <a:xfrm>
            <a:off x="1295280" y="1929600"/>
            <a:ext cx="9372240" cy="4588560"/>
          </a:xfrm>
          <a:prstGeom prst="rect">
            <a:avLst/>
          </a:prstGeom>
          <a:noFill/>
          <a:ln w="0">
            <a:noFill/>
          </a:ln>
        </p:spPr>
        <p:style>
          <a:lnRef idx="0"/>
          <a:fillRef idx="0"/>
          <a:effectRef idx="0"/>
          <a:fontRef idx="minor"/>
        </p:style>
        <p:txBody>
          <a:bodyPr lIns="0" rIns="0" tIns="50040" bIns="0">
            <a:spAutoFit/>
          </a:bodyPr>
          <a:p>
            <a:pPr marL="355680" indent="-342720" algn="just">
              <a:lnSpc>
                <a:spcPct val="100000"/>
              </a:lnSpc>
              <a:buClr>
                <a:srgbClr val="ffffff"/>
              </a:buClr>
              <a:buFont typeface="Times New Roman"/>
              <a:buChar char="•"/>
            </a:pPr>
            <a:r>
              <a:rPr b="0" lang="en-US" sz="2800" spc="-1" strike="noStrike">
                <a:solidFill>
                  <a:srgbClr val="ffffff"/>
                </a:solidFill>
                <a:latin typeface="Times New Roman"/>
                <a:ea typeface="Times New Roman"/>
              </a:rPr>
              <a:t>Lets expand each of the underlined words:</a:t>
            </a:r>
            <a:endParaRPr b="0" lang="en-US" sz="2800" spc="-1" strike="noStrike">
              <a:latin typeface="Arial"/>
            </a:endParaRPr>
          </a:p>
          <a:p>
            <a:pPr lvl="1" marL="754920" indent="-285480" algn="just">
              <a:lnSpc>
                <a:spcPct val="85000"/>
              </a:lnSpc>
              <a:spcBef>
                <a:spcPts val="564"/>
              </a:spcBef>
              <a:buClr>
                <a:srgbClr val="800000"/>
              </a:buClr>
              <a:buFont typeface="Times New Roman"/>
              <a:buChar char="–"/>
            </a:pPr>
            <a:r>
              <a:rPr b="0" lang="en-US" sz="2800" spc="-1" strike="noStrike">
                <a:solidFill>
                  <a:srgbClr val="800000"/>
                </a:solidFill>
                <a:latin typeface="Times New Roman"/>
                <a:ea typeface="Times New Roman"/>
              </a:rPr>
              <a:t>Programmable device</a:t>
            </a:r>
            <a:r>
              <a:rPr b="0" lang="en-US" sz="2800" spc="-1" strike="noStrike">
                <a:solidFill>
                  <a:srgbClr val="ffffff"/>
                </a:solidFill>
                <a:latin typeface="Times New Roman"/>
                <a:ea typeface="Times New Roman"/>
              </a:rPr>
              <a:t>: The microprocessor can perform  different sets of operations on the data it receives depending  on the sequence of</a:t>
            </a:r>
            <a:r>
              <a:rPr b="0" lang="en-US" sz="2800" spc="-1" strike="noStrike">
                <a:solidFill>
                  <a:srgbClr val="800000"/>
                </a:solidFill>
                <a:latin typeface="Times New Roman"/>
                <a:ea typeface="Times New Roman"/>
              </a:rPr>
              <a:t> </a:t>
            </a:r>
            <a:r>
              <a:rPr b="0" lang="en-US" sz="2800" spc="-1" strike="noStrike" u="sng">
                <a:solidFill>
                  <a:srgbClr val="800000"/>
                </a:solidFill>
                <a:uFillTx/>
                <a:latin typeface="Times New Roman"/>
                <a:ea typeface="Times New Roman"/>
              </a:rPr>
              <a:t>instructions</a:t>
            </a:r>
            <a:r>
              <a:rPr b="0" lang="en-US" sz="2800" spc="-1" strike="noStrike">
                <a:solidFill>
                  <a:srgbClr val="800000"/>
                </a:solidFill>
                <a:latin typeface="Times New Roman"/>
                <a:ea typeface="Times New Roman"/>
              </a:rPr>
              <a:t> </a:t>
            </a:r>
            <a:r>
              <a:rPr b="0" lang="en-US" sz="2800" spc="-1" strike="noStrike">
                <a:solidFill>
                  <a:srgbClr val="ffffff"/>
                </a:solidFill>
                <a:latin typeface="Times New Roman"/>
                <a:ea typeface="Times New Roman"/>
              </a:rPr>
              <a:t>supplied in the given  program.</a:t>
            </a:r>
            <a:endParaRPr b="0" lang="en-US" sz="2800" spc="-1" strike="noStrike">
              <a:latin typeface="Arial"/>
            </a:endParaRPr>
          </a:p>
          <a:p>
            <a:pPr marL="754920" algn="just">
              <a:lnSpc>
                <a:spcPct val="78000"/>
              </a:lnSpc>
              <a:tabLst>
                <a:tab algn="l" pos="0"/>
              </a:tabLst>
            </a:pPr>
            <a:r>
              <a:rPr b="0" lang="en-US" sz="2800" spc="-1" strike="noStrike">
                <a:solidFill>
                  <a:srgbClr val="ffffff"/>
                </a:solidFill>
                <a:latin typeface="Times New Roman"/>
                <a:ea typeface="Times New Roman"/>
              </a:rPr>
              <a:t>By changing the program, the microprocessor manipulates</a:t>
            </a:r>
            <a:endParaRPr b="0" lang="en-US" sz="2800" spc="-1" strike="noStrike">
              <a:latin typeface="Arial"/>
            </a:endParaRPr>
          </a:p>
          <a:p>
            <a:pPr marL="754920" algn="just">
              <a:lnSpc>
                <a:spcPct val="89000"/>
              </a:lnSpc>
              <a:tabLst>
                <a:tab algn="l" pos="0"/>
              </a:tabLst>
            </a:pPr>
            <a:r>
              <a:rPr b="0" lang="en-US" sz="2800" spc="-1" strike="noStrike">
                <a:solidFill>
                  <a:srgbClr val="ffffff"/>
                </a:solidFill>
                <a:latin typeface="Times New Roman"/>
                <a:ea typeface="Times New Roman"/>
              </a:rPr>
              <a:t>the data in different ways.</a:t>
            </a:r>
            <a:endParaRPr b="0" lang="en-US" sz="2800" spc="-1" strike="noStrike">
              <a:latin typeface="Arial"/>
            </a:endParaRPr>
          </a:p>
          <a:p>
            <a:pPr algn="just">
              <a:lnSpc>
                <a:spcPct val="100000"/>
              </a:lnSpc>
              <a:spcBef>
                <a:spcPts val="14"/>
              </a:spcBef>
              <a:tabLst>
                <a:tab algn="l" pos="0"/>
              </a:tabLst>
            </a:pPr>
            <a:endParaRPr b="0" lang="en-US" sz="2800" spc="-1" strike="noStrike">
              <a:latin typeface="Arial"/>
            </a:endParaRPr>
          </a:p>
          <a:p>
            <a:pPr lvl="1" marL="755640" indent="-286200" algn="just">
              <a:lnSpc>
                <a:spcPct val="85000"/>
              </a:lnSpc>
              <a:buClr>
                <a:srgbClr val="800000"/>
              </a:buClr>
              <a:buFont typeface="Times New Roman"/>
              <a:buChar char="–"/>
              <a:tabLst>
                <a:tab algn="l" pos="0"/>
              </a:tabLst>
            </a:pPr>
            <a:r>
              <a:rPr b="0" lang="en-US" sz="2800" spc="-1" strike="noStrike">
                <a:solidFill>
                  <a:srgbClr val="800000"/>
                </a:solidFill>
                <a:latin typeface="Times New Roman"/>
                <a:ea typeface="Times New Roman"/>
              </a:rPr>
              <a:t>Instructions</a:t>
            </a:r>
            <a:r>
              <a:rPr b="0" lang="en-US" sz="2800" spc="-1" strike="noStrike">
                <a:solidFill>
                  <a:srgbClr val="ffffff"/>
                </a:solidFill>
                <a:latin typeface="Times New Roman"/>
                <a:ea typeface="Times New Roman"/>
              </a:rPr>
              <a:t>: Each microprocessor is designed to execute a  specific group of operations. This group of operations is  called an instruction set. This instruction set defines what the  microprocessor can and cannot do.</a:t>
            </a:r>
            <a:endParaRPr b="0" lang="en-US" sz="2800" spc="-1" strike="noStrike">
              <a:latin typeface="Arial"/>
            </a:endParaRPr>
          </a:p>
        </p:txBody>
      </p:sp>
      <p:sp>
        <p:nvSpPr>
          <p:cNvPr id="516" name="Google Shape;165;p11"/>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4" name="Google Shape;1013;gda7c634b4f_0_783"/>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Arithmetic Instructions</a:t>
            </a:r>
            <a:endParaRPr b="0" lang="en-US" sz="5000" spc="-1" strike="noStrike">
              <a:latin typeface="Arial"/>
            </a:endParaRPr>
          </a:p>
        </p:txBody>
      </p:sp>
      <p:sp>
        <p:nvSpPr>
          <p:cNvPr id="985" name="Google Shape;1014;gda7c634b4f_0_783"/>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800" spc="-1" strike="noStrike">
                <a:solidFill>
                  <a:srgbClr val="000000"/>
                </a:solidFill>
                <a:latin typeface="Constantia"/>
                <a:ea typeface="Constantia"/>
              </a:rPr>
              <a:t>CBW (Convert Byte to Word):</a:t>
            </a:r>
            <a:endParaRPr b="0" lang="en-US" sz="28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This instruction converts byte in AL to word in AX.</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The conversion is done by extending the sign bit of AL throughout AH.</a:t>
            </a:r>
            <a:endParaRPr b="0" lang="en-US" sz="2400" spc="-1" strike="noStrike">
              <a:latin typeface="Arial"/>
            </a:endParaRPr>
          </a:p>
          <a:p>
            <a:pPr marL="262080" indent="-261720">
              <a:lnSpc>
                <a:spcPct val="100000"/>
              </a:lnSpc>
              <a:spcBef>
                <a:spcPts val="1851"/>
              </a:spcBef>
              <a:buClr>
                <a:srgbClr val="e7bc29"/>
              </a:buClr>
              <a:buFont typeface="Noto Sans Symbols"/>
              <a:buChar char="⚫"/>
            </a:pPr>
            <a:r>
              <a:rPr b="1" lang="en-US" sz="2600" spc="-1" strike="noStrike">
                <a:solidFill>
                  <a:srgbClr val="000000"/>
                </a:solidFill>
                <a:latin typeface="Constantia"/>
                <a:ea typeface="Constantia"/>
              </a:rPr>
              <a:t>CWD (Convert Word to Double Word):</a:t>
            </a:r>
            <a:endParaRPr b="0" lang="en-US" sz="26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This instruction converts word in AX to double word in DX : AX.</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The conversion is done by extending the sign bit of AX throughout DX.</a:t>
            </a:r>
            <a:endParaRPr b="0" lang="en-US" sz="2400" spc="-1" strike="noStrike">
              <a:latin typeface="Arial"/>
            </a:endParaRPr>
          </a:p>
        </p:txBody>
      </p:sp>
      <p:sp>
        <p:nvSpPr>
          <p:cNvPr id="986" name="Google Shape;1015;gda7c634b4f_0_783"/>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A8422FF0-2FBE-49F0-B715-F8CB2D7FCBBC}"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7" name="Google Shape;1022;gda7c634b4f_0_791"/>
          <p:cNvSpPr/>
          <p:nvPr/>
        </p:nvSpPr>
        <p:spPr>
          <a:xfrm>
            <a:off x="1952640" y="50004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Arithmetic Instructions</a:t>
            </a:r>
            <a:endParaRPr b="0" lang="en-US" sz="5000" spc="-1" strike="noStrike">
              <a:latin typeface="Arial"/>
            </a:endParaRPr>
          </a:p>
        </p:txBody>
      </p:sp>
      <p:sp>
        <p:nvSpPr>
          <p:cNvPr id="988" name="Google Shape;1023;gda7c634b4f_0_791"/>
          <p:cNvSpPr/>
          <p:nvPr/>
        </p:nvSpPr>
        <p:spPr>
          <a:xfrm>
            <a:off x="2023920" y="1643040"/>
            <a:ext cx="8286120" cy="485748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3200" spc="-1" strike="noStrike">
                <a:solidFill>
                  <a:srgbClr val="000000"/>
                </a:solidFill>
                <a:latin typeface="Constantia"/>
                <a:ea typeface="Constantia"/>
              </a:rPr>
              <a:t>INC Src:</a:t>
            </a:r>
            <a:endParaRPr b="0" lang="en-US" sz="3200" spc="-1" strike="noStrike">
              <a:latin typeface="Arial"/>
            </a:endParaRPr>
          </a:p>
          <a:p>
            <a:pPr lvl="1" marL="628560" indent="-239400">
              <a:lnSpc>
                <a:spcPct val="100000"/>
              </a:lnSpc>
              <a:spcBef>
                <a:spcPts val="1899"/>
              </a:spcBef>
              <a:buClr>
                <a:srgbClr val="a5b592"/>
              </a:buClr>
              <a:buFont typeface="Noto Sans Symbols"/>
              <a:buChar char="⚫"/>
            </a:pPr>
            <a:r>
              <a:rPr b="0" lang="en-US" sz="2800" spc="-1" strike="noStrike">
                <a:solidFill>
                  <a:srgbClr val="000000"/>
                </a:solidFill>
                <a:latin typeface="Constantia"/>
                <a:ea typeface="Constantia"/>
              </a:rPr>
              <a:t>It increments the byte or word by one.</a:t>
            </a:r>
            <a:endParaRPr b="0" lang="en-US" sz="2800" spc="-1" strike="noStrike">
              <a:latin typeface="Arial"/>
            </a:endParaRPr>
          </a:p>
          <a:p>
            <a:pPr lvl="1" marL="628560" indent="-239400">
              <a:lnSpc>
                <a:spcPct val="100000"/>
              </a:lnSpc>
              <a:spcBef>
                <a:spcPts val="1899"/>
              </a:spcBef>
              <a:buClr>
                <a:srgbClr val="a5b592"/>
              </a:buClr>
              <a:buFont typeface="Noto Sans Symbols"/>
              <a:buChar char="⚫"/>
            </a:pPr>
            <a:r>
              <a:rPr b="0" lang="en-US" sz="2800" spc="-1" strike="noStrike">
                <a:solidFill>
                  <a:srgbClr val="000000"/>
                </a:solidFill>
                <a:latin typeface="Constantia"/>
                <a:ea typeface="Constantia"/>
              </a:rPr>
              <a:t>The operand can be a register or memory location.</a:t>
            </a:r>
            <a:endParaRPr b="0" lang="en-US" sz="2800" spc="-1" strike="noStrike">
              <a:latin typeface="Arial"/>
            </a:endParaRPr>
          </a:p>
          <a:p>
            <a:pPr lvl="1" marL="628560" indent="-239400">
              <a:lnSpc>
                <a:spcPct val="100000"/>
              </a:lnSpc>
              <a:spcBef>
                <a:spcPts val="1899"/>
              </a:spcBef>
              <a:buClr>
                <a:srgbClr val="a5b592"/>
              </a:buClr>
              <a:buFont typeface="Noto Sans Symbols"/>
              <a:buChar char="⚫"/>
            </a:pPr>
            <a:r>
              <a:rPr b="0" lang="en-US" sz="2800" spc="-1" strike="noStrike">
                <a:solidFill>
                  <a:srgbClr val="000000"/>
                </a:solidFill>
                <a:latin typeface="Constantia"/>
                <a:ea typeface="Constantia"/>
              </a:rPr>
              <a:t>E.g.: INC AX</a:t>
            </a:r>
            <a:endParaRPr b="0" lang="en-US" sz="2800" spc="-1" strike="noStrike">
              <a:latin typeface="Arial"/>
            </a:endParaRPr>
          </a:p>
          <a:p>
            <a:pPr lvl="1" marL="628560" indent="-239400">
              <a:lnSpc>
                <a:spcPct val="100000"/>
              </a:lnSpc>
              <a:spcBef>
                <a:spcPts val="1899"/>
              </a:spcBef>
              <a:buClr>
                <a:srgbClr val="a5b592"/>
              </a:buClr>
              <a:buFont typeface="Noto Sans Symbols"/>
              <a:buChar char="⚫"/>
            </a:pPr>
            <a:r>
              <a:rPr b="0" lang="en-US" sz="2800" spc="-1" strike="noStrike">
                <a:solidFill>
                  <a:srgbClr val="000000"/>
                </a:solidFill>
                <a:latin typeface="Constantia"/>
                <a:ea typeface="Constantia"/>
              </a:rPr>
              <a:t>INC [SI]</a:t>
            </a:r>
            <a:endParaRPr b="0" lang="en-US" sz="2800" spc="-1" strike="noStrike">
              <a:latin typeface="Arial"/>
            </a:endParaRPr>
          </a:p>
          <a:p>
            <a:pPr marL="630360" indent="-237600">
              <a:lnSpc>
                <a:spcPct val="100000"/>
              </a:lnSpc>
              <a:spcBef>
                <a:spcPts val="1899"/>
              </a:spcBef>
              <a:tabLst>
                <a:tab algn="l" pos="0"/>
              </a:tabLst>
            </a:pPr>
            <a:endParaRPr b="0" lang="en-US" sz="2800" spc="-1" strike="noStrike">
              <a:latin typeface="Arial"/>
            </a:endParaRPr>
          </a:p>
        </p:txBody>
      </p:sp>
      <p:sp>
        <p:nvSpPr>
          <p:cNvPr id="989" name="Google Shape;1024;gda7c634b4f_0_791"/>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E5DAF059-D025-4BE8-9C1A-6388A172D812}"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0" name="Google Shape;1031;gda7c634b4f_0_799"/>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Arithmetic Instructions</a:t>
            </a:r>
            <a:endParaRPr b="0" lang="en-US" sz="5000" spc="-1" strike="noStrike">
              <a:latin typeface="Arial"/>
            </a:endParaRPr>
          </a:p>
        </p:txBody>
      </p:sp>
      <p:sp>
        <p:nvSpPr>
          <p:cNvPr id="991" name="Google Shape;1032;gda7c634b4f_0_799"/>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3200" spc="-1" strike="noStrike">
                <a:solidFill>
                  <a:srgbClr val="000000"/>
                </a:solidFill>
                <a:latin typeface="Constantia"/>
                <a:ea typeface="Constantia"/>
              </a:rPr>
              <a:t>DEC Src:</a:t>
            </a:r>
            <a:endParaRPr b="0" lang="en-US" sz="3200" spc="-1" strike="noStrike">
              <a:latin typeface="Arial"/>
            </a:endParaRPr>
          </a:p>
          <a:p>
            <a:pPr lvl="1" marL="628560" indent="-239400">
              <a:lnSpc>
                <a:spcPct val="100000"/>
              </a:lnSpc>
              <a:spcBef>
                <a:spcPts val="1899"/>
              </a:spcBef>
              <a:buClr>
                <a:srgbClr val="a5b592"/>
              </a:buClr>
              <a:buFont typeface="Noto Sans Symbols"/>
              <a:buChar char="⚫"/>
            </a:pPr>
            <a:r>
              <a:rPr b="0" lang="en-US" sz="2800" spc="-1" strike="noStrike">
                <a:solidFill>
                  <a:srgbClr val="000000"/>
                </a:solidFill>
                <a:latin typeface="Constantia"/>
                <a:ea typeface="Constantia"/>
              </a:rPr>
              <a:t>It decrements the byte or word by one.</a:t>
            </a:r>
            <a:endParaRPr b="0" lang="en-US" sz="2800" spc="-1" strike="noStrike">
              <a:latin typeface="Arial"/>
            </a:endParaRPr>
          </a:p>
          <a:p>
            <a:pPr lvl="1" marL="628560" indent="-239400">
              <a:lnSpc>
                <a:spcPct val="100000"/>
              </a:lnSpc>
              <a:spcBef>
                <a:spcPts val="1899"/>
              </a:spcBef>
              <a:buClr>
                <a:srgbClr val="a5b592"/>
              </a:buClr>
              <a:buFont typeface="Noto Sans Symbols"/>
              <a:buChar char="⚫"/>
            </a:pPr>
            <a:r>
              <a:rPr b="0" lang="en-US" sz="2800" spc="-1" strike="noStrike">
                <a:solidFill>
                  <a:srgbClr val="000000"/>
                </a:solidFill>
                <a:latin typeface="Constantia"/>
                <a:ea typeface="Constantia"/>
              </a:rPr>
              <a:t>The operand can be a register or memory location.</a:t>
            </a:r>
            <a:endParaRPr b="0" lang="en-US" sz="2800" spc="-1" strike="noStrike">
              <a:latin typeface="Arial"/>
            </a:endParaRPr>
          </a:p>
          <a:p>
            <a:pPr lvl="1" marL="628560" indent="-239400">
              <a:lnSpc>
                <a:spcPct val="100000"/>
              </a:lnSpc>
              <a:spcBef>
                <a:spcPts val="1899"/>
              </a:spcBef>
              <a:buClr>
                <a:srgbClr val="a5b592"/>
              </a:buClr>
              <a:buFont typeface="Noto Sans Symbols"/>
              <a:buChar char="⚫"/>
            </a:pPr>
            <a:r>
              <a:rPr b="0" lang="en-US" sz="2800" spc="-1" strike="noStrike">
                <a:solidFill>
                  <a:srgbClr val="000000"/>
                </a:solidFill>
                <a:latin typeface="Constantia"/>
                <a:ea typeface="Constantia"/>
              </a:rPr>
              <a:t>E.g.: DEC AX</a:t>
            </a:r>
            <a:endParaRPr b="0" lang="en-US" sz="2800" spc="-1" strike="noStrike">
              <a:latin typeface="Arial"/>
            </a:endParaRPr>
          </a:p>
          <a:p>
            <a:pPr marL="263520" indent="-261720">
              <a:lnSpc>
                <a:spcPct val="100000"/>
              </a:lnSpc>
              <a:spcBef>
                <a:spcPts val="1899"/>
              </a:spcBef>
              <a:tabLst>
                <a:tab algn="l" pos="0"/>
              </a:tabLst>
            </a:pPr>
            <a:r>
              <a:rPr b="0" lang="en-US" sz="2800" spc="-1" strike="noStrike">
                <a:solidFill>
                  <a:srgbClr val="000000"/>
                </a:solidFill>
                <a:latin typeface="Constantia"/>
                <a:ea typeface="Constantia"/>
              </a:rPr>
              <a:t>     </a:t>
            </a:r>
            <a:r>
              <a:rPr b="0" lang="en-US" sz="2800" spc="-1" strike="noStrike">
                <a:solidFill>
                  <a:srgbClr val="000000"/>
                </a:solidFill>
                <a:latin typeface="Constantia"/>
                <a:ea typeface="Constantia"/>
              </a:rPr>
              <a:t>DEC [SI]</a:t>
            </a:r>
            <a:endParaRPr b="0" lang="en-US" sz="2800" spc="-1" strike="noStrike">
              <a:latin typeface="Arial"/>
            </a:endParaRPr>
          </a:p>
        </p:txBody>
      </p:sp>
      <p:sp>
        <p:nvSpPr>
          <p:cNvPr id="992" name="Google Shape;1033;gda7c634b4f_0_799"/>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816431E2-CA7A-4125-8217-73C8212A9F17}"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3" name="Google Shape;1040;gda7c634b4f_0_807"/>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Arithmetic Instructions</a:t>
            </a:r>
            <a:endParaRPr b="0" lang="en-US" sz="5000" spc="-1" strike="noStrike">
              <a:latin typeface="Arial"/>
            </a:endParaRPr>
          </a:p>
        </p:txBody>
      </p:sp>
      <p:sp>
        <p:nvSpPr>
          <p:cNvPr id="994" name="Google Shape;1041;gda7c634b4f_0_807"/>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80000"/>
              </a:lnSpc>
              <a:buClr>
                <a:srgbClr val="e7bc29"/>
              </a:buClr>
              <a:buFont typeface="Noto Sans Symbols"/>
              <a:buChar char="⚫"/>
            </a:pPr>
            <a:r>
              <a:rPr b="1" lang="en-US" sz="2500" spc="-1" strike="noStrike">
                <a:solidFill>
                  <a:srgbClr val="000000"/>
                </a:solidFill>
                <a:latin typeface="Constantia"/>
                <a:ea typeface="Constantia"/>
              </a:rPr>
              <a:t>CMP Des, Src:</a:t>
            </a:r>
            <a:endParaRPr b="0" lang="en-US" sz="2500" spc="-1" strike="noStrike">
              <a:latin typeface="Arial"/>
            </a:endParaRPr>
          </a:p>
          <a:p>
            <a:pPr lvl="1" marL="628560" indent="-239400">
              <a:lnSpc>
                <a:spcPct val="80000"/>
              </a:lnSpc>
              <a:spcBef>
                <a:spcPts val="1774"/>
              </a:spcBef>
              <a:buClr>
                <a:srgbClr val="a5b592"/>
              </a:buClr>
              <a:buFont typeface="Noto Sans Symbols"/>
              <a:buChar char="⚫"/>
            </a:pPr>
            <a:r>
              <a:rPr b="0" lang="en-US" sz="2300" spc="-1" strike="noStrike">
                <a:solidFill>
                  <a:srgbClr val="000000"/>
                </a:solidFill>
                <a:latin typeface="Constantia"/>
                <a:ea typeface="Constantia"/>
              </a:rPr>
              <a:t>It compares two specified bytes or words.</a:t>
            </a:r>
            <a:endParaRPr b="0" lang="en-US" sz="2300" spc="-1" strike="noStrike">
              <a:latin typeface="Arial"/>
            </a:endParaRPr>
          </a:p>
          <a:p>
            <a:pPr lvl="1" marL="628560" indent="-239400">
              <a:lnSpc>
                <a:spcPct val="80000"/>
              </a:lnSpc>
              <a:spcBef>
                <a:spcPts val="1774"/>
              </a:spcBef>
              <a:buClr>
                <a:srgbClr val="a5b592"/>
              </a:buClr>
              <a:buFont typeface="Noto Sans Symbols"/>
              <a:buChar char="⚫"/>
            </a:pPr>
            <a:r>
              <a:rPr b="0" lang="en-US" sz="2300" spc="-1" strike="noStrike">
                <a:solidFill>
                  <a:srgbClr val="000000"/>
                </a:solidFill>
                <a:latin typeface="Constantia"/>
                <a:ea typeface="Constantia"/>
              </a:rPr>
              <a:t>The Src and Des can be a constant, register or memory location.</a:t>
            </a:r>
            <a:endParaRPr b="0" lang="en-US" sz="2300" spc="-1" strike="noStrike">
              <a:latin typeface="Arial"/>
            </a:endParaRPr>
          </a:p>
          <a:p>
            <a:pPr lvl="1" marL="628560" indent="-239400">
              <a:lnSpc>
                <a:spcPct val="80000"/>
              </a:lnSpc>
              <a:spcBef>
                <a:spcPts val="1774"/>
              </a:spcBef>
              <a:buClr>
                <a:srgbClr val="a5b592"/>
              </a:buClr>
              <a:buFont typeface="Noto Sans Symbols"/>
              <a:buChar char="⚫"/>
            </a:pPr>
            <a:r>
              <a:rPr b="0" lang="en-US" sz="2300" spc="-1" strike="noStrike">
                <a:solidFill>
                  <a:srgbClr val="000000"/>
                </a:solidFill>
                <a:latin typeface="Constantia"/>
                <a:ea typeface="Constantia"/>
              </a:rPr>
              <a:t>Both operands cannot be a memory location at the same time.</a:t>
            </a:r>
            <a:endParaRPr b="0" lang="en-US" sz="2300" spc="-1" strike="noStrike">
              <a:latin typeface="Arial"/>
            </a:endParaRPr>
          </a:p>
          <a:p>
            <a:pPr lvl="1" marL="628560" indent="-239400">
              <a:lnSpc>
                <a:spcPct val="80000"/>
              </a:lnSpc>
              <a:spcBef>
                <a:spcPts val="1774"/>
              </a:spcBef>
              <a:buClr>
                <a:srgbClr val="a5b592"/>
              </a:buClr>
              <a:buFont typeface="Noto Sans Symbols"/>
              <a:buChar char="⚫"/>
            </a:pPr>
            <a:r>
              <a:rPr b="0" lang="en-US" sz="2300" spc="-1" strike="noStrike">
                <a:solidFill>
                  <a:srgbClr val="000000"/>
                </a:solidFill>
                <a:latin typeface="Constantia"/>
                <a:ea typeface="Constantia"/>
              </a:rPr>
              <a:t>The comparison is done simply by internally subtracting the source from destination.</a:t>
            </a:r>
            <a:endParaRPr b="0" lang="en-US" sz="2300" spc="-1" strike="noStrike">
              <a:latin typeface="Arial"/>
            </a:endParaRPr>
          </a:p>
          <a:p>
            <a:pPr lvl="1" marL="628560" indent="-239400">
              <a:lnSpc>
                <a:spcPct val="80000"/>
              </a:lnSpc>
              <a:spcBef>
                <a:spcPts val="1774"/>
              </a:spcBef>
              <a:buClr>
                <a:srgbClr val="a5b592"/>
              </a:buClr>
              <a:buFont typeface="Noto Sans Symbols"/>
              <a:buChar char="⚫"/>
            </a:pPr>
            <a:r>
              <a:rPr b="0" lang="en-US" sz="2300" spc="-1" strike="noStrike">
                <a:solidFill>
                  <a:srgbClr val="000000"/>
                </a:solidFill>
                <a:latin typeface="Constantia"/>
                <a:ea typeface="Constantia"/>
              </a:rPr>
              <a:t>The value of source and destination does not change, but the flags CF, ZF, SF are modified to indicate the result.</a:t>
            </a:r>
            <a:endParaRPr b="0" lang="en-US" sz="2300" spc="-1" strike="noStrike">
              <a:latin typeface="Arial"/>
            </a:endParaRPr>
          </a:p>
        </p:txBody>
      </p:sp>
      <p:sp>
        <p:nvSpPr>
          <p:cNvPr id="995" name="Google Shape;1042;gda7c634b4f_0_807"/>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9522F3B0-3EAA-44C0-AAA8-F20CD0222B8A}"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6" name="Google Shape;1049;gda7c634b4f_0_815"/>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Arithmetic Instructions</a:t>
            </a:r>
            <a:endParaRPr b="0" lang="en-US" sz="5000" spc="-1" strike="noStrike">
              <a:latin typeface="Arial"/>
            </a:endParaRPr>
          </a:p>
        </p:txBody>
      </p:sp>
      <p:sp>
        <p:nvSpPr>
          <p:cNvPr id="997" name="Google Shape;1050;gda7c634b4f_0_815"/>
          <p:cNvSpPr/>
          <p:nvPr/>
        </p:nvSpPr>
        <p:spPr>
          <a:xfrm>
            <a:off x="1219320" y="1714680"/>
            <a:ext cx="990576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3200" spc="-1" strike="noStrike">
                <a:solidFill>
                  <a:srgbClr val="000000"/>
                </a:solidFill>
                <a:latin typeface="Constantia"/>
                <a:ea typeface="Constantia"/>
              </a:rPr>
              <a:t>NEG Src:</a:t>
            </a:r>
            <a:endParaRPr b="0" lang="en-US" sz="3200" spc="-1" strike="noStrike">
              <a:latin typeface="Arial"/>
            </a:endParaRPr>
          </a:p>
          <a:p>
            <a:pPr lvl="1" marL="628560" indent="-239400">
              <a:lnSpc>
                <a:spcPct val="100000"/>
              </a:lnSpc>
              <a:spcBef>
                <a:spcPts val="2001"/>
              </a:spcBef>
              <a:buClr>
                <a:srgbClr val="a5b592"/>
              </a:buClr>
              <a:buFont typeface="Noto Sans Symbols"/>
              <a:buChar char="⚫"/>
            </a:pPr>
            <a:r>
              <a:rPr b="0" lang="en-US" sz="3200" spc="-1" strike="noStrike">
                <a:solidFill>
                  <a:srgbClr val="000000"/>
                </a:solidFill>
                <a:latin typeface="Constantia"/>
                <a:ea typeface="Constantia"/>
              </a:rPr>
              <a:t>It creates 2’s complement of a given number.</a:t>
            </a:r>
            <a:endParaRPr b="0" lang="en-US" sz="3200" spc="-1" strike="noStrike">
              <a:latin typeface="Arial"/>
            </a:endParaRPr>
          </a:p>
          <a:p>
            <a:pPr lvl="1" marL="628560" indent="-239400">
              <a:lnSpc>
                <a:spcPct val="100000"/>
              </a:lnSpc>
              <a:spcBef>
                <a:spcPts val="2001"/>
              </a:spcBef>
              <a:buClr>
                <a:srgbClr val="a5b592"/>
              </a:buClr>
              <a:buFont typeface="Noto Sans Symbols"/>
              <a:buChar char="⚫"/>
            </a:pPr>
            <a:r>
              <a:rPr b="0" lang="en-US" sz="3200" spc="-1" strike="noStrike">
                <a:solidFill>
                  <a:srgbClr val="000000"/>
                </a:solidFill>
                <a:latin typeface="Constantia"/>
                <a:ea typeface="Constantia"/>
              </a:rPr>
              <a:t>That means, it changes the sign of a number.</a:t>
            </a:r>
            <a:endParaRPr b="0" lang="en-US" sz="3200" spc="-1" strike="noStrike">
              <a:latin typeface="Arial"/>
            </a:endParaRPr>
          </a:p>
        </p:txBody>
      </p:sp>
      <p:sp>
        <p:nvSpPr>
          <p:cNvPr id="998" name="Google Shape;1051;gda7c634b4f_0_815"/>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65CB0619-4449-4B84-BAC9-A9A464A84F31}"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9" name="Google Shape;1058;gda7c634b4f_0_823"/>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Arithmetic Instructions</a:t>
            </a:r>
            <a:endParaRPr b="0" lang="en-US" sz="5000" spc="-1" strike="noStrike">
              <a:latin typeface="Arial"/>
            </a:endParaRPr>
          </a:p>
        </p:txBody>
      </p:sp>
      <p:sp>
        <p:nvSpPr>
          <p:cNvPr id="1000" name="Google Shape;1059;gda7c634b4f_0_823"/>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800" spc="-1" strike="noStrike">
                <a:solidFill>
                  <a:srgbClr val="000000"/>
                </a:solidFill>
                <a:latin typeface="Constantia"/>
                <a:ea typeface="Constantia"/>
              </a:rPr>
              <a:t>DAA (Decimal Adjust after Addition)</a:t>
            </a:r>
            <a:endParaRPr b="0" lang="en-US" sz="28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It is used to make sure that the result of adding two BCD numbers is adjusted to be a correct BCD number.</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It only works on AL register.</a:t>
            </a:r>
            <a:endParaRPr b="0" lang="en-US" sz="2400" spc="-1" strike="noStrike">
              <a:latin typeface="Arial"/>
            </a:endParaRPr>
          </a:p>
          <a:p>
            <a:pPr marL="262080" indent="-261720">
              <a:lnSpc>
                <a:spcPct val="100000"/>
              </a:lnSpc>
              <a:spcBef>
                <a:spcPts val="1851"/>
              </a:spcBef>
              <a:buClr>
                <a:srgbClr val="e7bc29"/>
              </a:buClr>
              <a:buFont typeface="Noto Sans Symbols"/>
              <a:buChar char="⚫"/>
            </a:pPr>
            <a:r>
              <a:rPr b="1" lang="en-US" sz="2600" spc="-1" strike="noStrike">
                <a:solidFill>
                  <a:srgbClr val="000000"/>
                </a:solidFill>
                <a:latin typeface="Constantia"/>
                <a:ea typeface="Constantia"/>
              </a:rPr>
              <a:t>For Subtraction : DAS (Decimal Adjust after Subtraction)</a:t>
            </a:r>
            <a:endParaRPr b="0" lang="en-US" sz="2600" spc="-1" strike="noStrike">
              <a:latin typeface="Arial"/>
            </a:endParaRPr>
          </a:p>
        </p:txBody>
      </p:sp>
      <p:sp>
        <p:nvSpPr>
          <p:cNvPr id="1001" name="Google Shape;1060;gda7c634b4f_0_823"/>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170C6E57-040B-4B64-B9E3-BAB1EE3AF195}"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2" name="Google Shape;1067;gda7c634b4f_0_831"/>
          <p:cNvSpPr/>
          <p:nvPr/>
        </p:nvSpPr>
        <p:spPr>
          <a:xfrm>
            <a:off x="1981080" y="13644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Arithmetic Instructions</a:t>
            </a:r>
            <a:endParaRPr b="0" lang="en-US" sz="5000" spc="-1" strike="noStrike">
              <a:latin typeface="Arial"/>
            </a:endParaRPr>
          </a:p>
        </p:txBody>
      </p:sp>
      <p:sp>
        <p:nvSpPr>
          <p:cNvPr id="1003" name="Google Shape;1068;gda7c634b4f_0_831"/>
          <p:cNvSpPr/>
          <p:nvPr/>
        </p:nvSpPr>
        <p:spPr>
          <a:xfrm>
            <a:off x="1219320" y="1123920"/>
            <a:ext cx="1021032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80000"/>
              </a:lnSpc>
              <a:buClr>
                <a:srgbClr val="e7bc29"/>
              </a:buClr>
              <a:buFont typeface="Noto Sans Symbols"/>
              <a:buChar char="⚫"/>
            </a:pPr>
            <a:r>
              <a:rPr b="1" lang="en-US" sz="2600" spc="-1" strike="noStrike">
                <a:solidFill>
                  <a:srgbClr val="000000"/>
                </a:solidFill>
                <a:latin typeface="Constantia"/>
                <a:ea typeface="Constantia"/>
              </a:rPr>
              <a:t>AAA (ASCII Adjust after Addition):</a:t>
            </a:r>
            <a:endParaRPr b="0" lang="en-US" sz="2600" spc="-1" strike="noStrike">
              <a:latin typeface="Arial"/>
            </a:endParaRPr>
          </a:p>
          <a:p>
            <a:pPr lvl="1" marL="628560" indent="-239400">
              <a:lnSpc>
                <a:spcPct val="80000"/>
              </a:lnSpc>
              <a:spcBef>
                <a:spcPts val="1749"/>
              </a:spcBef>
              <a:buClr>
                <a:srgbClr val="a5b592"/>
              </a:buClr>
              <a:buFont typeface="Noto Sans Symbols"/>
              <a:buChar char="⚫"/>
            </a:pPr>
            <a:r>
              <a:rPr b="0" lang="en-US" sz="2200" spc="-1" strike="noStrike">
                <a:solidFill>
                  <a:srgbClr val="000000"/>
                </a:solidFill>
                <a:latin typeface="Constantia"/>
                <a:ea typeface="Constantia"/>
              </a:rPr>
              <a:t>This Instruction Can be used to convert the contents of the AL register to unpacked BCD result</a:t>
            </a:r>
            <a:endParaRPr b="0" lang="en-US" sz="2200" spc="-1" strike="noStrike">
              <a:latin typeface="Arial"/>
            </a:endParaRPr>
          </a:p>
          <a:p>
            <a:pPr lvl="1" marL="628560" indent="-239400">
              <a:lnSpc>
                <a:spcPct val="80000"/>
              </a:lnSpc>
              <a:spcBef>
                <a:spcPts val="1749"/>
              </a:spcBef>
              <a:buClr>
                <a:srgbClr val="a5b592"/>
              </a:buClr>
              <a:buFont typeface="Noto Sans Symbols"/>
              <a:buChar char="⚫"/>
            </a:pPr>
            <a:r>
              <a:rPr b="0" lang="en-US" sz="2200" spc="-1" strike="noStrike">
                <a:solidFill>
                  <a:srgbClr val="000000"/>
                </a:solidFill>
                <a:latin typeface="Constantia"/>
                <a:ea typeface="Constantia"/>
              </a:rPr>
              <a:t>i.e. If lower nibble of AL&gt;9  then</a:t>
            </a:r>
            <a:endParaRPr b="0" lang="en-US" sz="2200" spc="-1" strike="noStrike">
              <a:latin typeface="Arial"/>
            </a:endParaRPr>
          </a:p>
          <a:p>
            <a:pPr marL="630360" indent="-237600">
              <a:lnSpc>
                <a:spcPct val="80000"/>
              </a:lnSpc>
              <a:spcBef>
                <a:spcPts val="1749"/>
              </a:spcBef>
              <a:tabLst>
                <a:tab algn="l" pos="0"/>
              </a:tabLst>
            </a:pPr>
            <a:r>
              <a:rPr b="0" lang="en-US" sz="2200" spc="-1" strike="noStrike">
                <a:solidFill>
                  <a:srgbClr val="000000"/>
                </a:solidFill>
                <a:latin typeface="Constantia"/>
                <a:ea typeface="Constantia"/>
              </a:rPr>
              <a:t>1. AL=AL+6      2. AH=AH+1</a:t>
            </a:r>
            <a:endParaRPr b="0" lang="en-US" sz="2200" spc="-1" strike="noStrike">
              <a:latin typeface="Arial"/>
            </a:endParaRPr>
          </a:p>
          <a:p>
            <a:pPr marL="630360" indent="-237600">
              <a:lnSpc>
                <a:spcPct val="80000"/>
              </a:lnSpc>
              <a:spcBef>
                <a:spcPts val="1749"/>
              </a:spcBef>
              <a:tabLst>
                <a:tab algn="l" pos="0"/>
              </a:tabLst>
            </a:pPr>
            <a:r>
              <a:rPr b="0" lang="en-US" sz="2200" spc="-1" strike="noStrike">
                <a:solidFill>
                  <a:srgbClr val="000000"/>
                </a:solidFill>
                <a:latin typeface="Constantia"/>
                <a:ea typeface="Constantia"/>
              </a:rPr>
              <a:t>3. AL=AL AND 0FH</a:t>
            </a:r>
            <a:endParaRPr b="0" lang="en-US" sz="2200" spc="-1" strike="noStrike">
              <a:latin typeface="Arial"/>
            </a:endParaRPr>
          </a:p>
          <a:p>
            <a:pPr lvl="1" marL="628560" indent="-239400">
              <a:lnSpc>
                <a:spcPct val="80000"/>
              </a:lnSpc>
              <a:spcBef>
                <a:spcPts val="1749"/>
              </a:spcBef>
              <a:buClr>
                <a:srgbClr val="a5b592"/>
              </a:buClr>
              <a:buFont typeface="Noto Sans Symbols"/>
              <a:buChar char="⚫"/>
              <a:tabLst>
                <a:tab algn="l" pos="0"/>
              </a:tabLst>
            </a:pPr>
            <a:r>
              <a:rPr b="0" lang="en-US" sz="2200" spc="-1" strike="noStrike">
                <a:solidFill>
                  <a:srgbClr val="000000"/>
                </a:solidFill>
                <a:latin typeface="Constantia"/>
                <a:ea typeface="Constantia"/>
              </a:rPr>
              <a:t>This instruction does not have any operand.</a:t>
            </a:r>
            <a:endParaRPr b="0" lang="en-US" sz="2200" spc="-1" strike="noStrike">
              <a:latin typeface="Arial"/>
            </a:endParaRPr>
          </a:p>
          <a:p>
            <a:pPr marL="262080" indent="-261720">
              <a:lnSpc>
                <a:spcPct val="80000"/>
              </a:lnSpc>
              <a:spcBef>
                <a:spcPts val="1851"/>
              </a:spcBef>
              <a:buClr>
                <a:srgbClr val="e7bc29"/>
              </a:buClr>
              <a:buFont typeface="Noto Sans Symbols"/>
              <a:buChar char="⚫"/>
              <a:tabLst>
                <a:tab algn="l" pos="0"/>
              </a:tabLst>
            </a:pPr>
            <a:r>
              <a:rPr b="1" lang="en-US" sz="2600" spc="-1" strike="noStrike">
                <a:solidFill>
                  <a:srgbClr val="000000"/>
                </a:solidFill>
                <a:latin typeface="Constantia"/>
                <a:ea typeface="Constantia"/>
              </a:rPr>
              <a:t>Other ASCII Instructions:</a:t>
            </a:r>
            <a:endParaRPr b="0" lang="en-US" sz="2600" spc="-1" strike="noStrike">
              <a:latin typeface="Arial"/>
            </a:endParaRPr>
          </a:p>
          <a:p>
            <a:pPr lvl="1" marL="628560" indent="-239400">
              <a:lnSpc>
                <a:spcPct val="80000"/>
              </a:lnSpc>
              <a:spcBef>
                <a:spcPts val="1749"/>
              </a:spcBef>
              <a:buClr>
                <a:srgbClr val="a5b592"/>
              </a:buClr>
              <a:buFont typeface="Noto Sans Symbols"/>
              <a:buChar char="⚫"/>
              <a:tabLst>
                <a:tab algn="l" pos="0"/>
              </a:tabLst>
            </a:pPr>
            <a:r>
              <a:rPr b="1" lang="en-US" sz="2200" spc="-1" strike="noStrike">
                <a:solidFill>
                  <a:srgbClr val="000000"/>
                </a:solidFill>
                <a:latin typeface="Constantia"/>
                <a:ea typeface="Constantia"/>
              </a:rPr>
              <a:t>AAS</a:t>
            </a:r>
            <a:r>
              <a:rPr b="0" lang="en-US" sz="2200" spc="-1" strike="noStrike">
                <a:solidFill>
                  <a:srgbClr val="000000"/>
                </a:solidFill>
                <a:latin typeface="Constantia"/>
                <a:ea typeface="Constantia"/>
              </a:rPr>
              <a:t> (ASCII Adjust after Subtraction)</a:t>
            </a:r>
            <a:endParaRPr b="0" lang="en-US" sz="2200" spc="-1" strike="noStrike">
              <a:latin typeface="Arial"/>
            </a:endParaRPr>
          </a:p>
          <a:p>
            <a:pPr lvl="1" marL="628560" indent="-239400">
              <a:lnSpc>
                <a:spcPct val="80000"/>
              </a:lnSpc>
              <a:spcBef>
                <a:spcPts val="1749"/>
              </a:spcBef>
              <a:buClr>
                <a:srgbClr val="a5b592"/>
              </a:buClr>
              <a:buFont typeface="Noto Sans Symbols"/>
              <a:buChar char="⚫"/>
              <a:tabLst>
                <a:tab algn="l" pos="0"/>
              </a:tabLst>
            </a:pPr>
            <a:r>
              <a:rPr b="1" lang="en-US" sz="2200" spc="-1" strike="noStrike">
                <a:solidFill>
                  <a:srgbClr val="000000"/>
                </a:solidFill>
                <a:latin typeface="Constantia"/>
                <a:ea typeface="Constantia"/>
              </a:rPr>
              <a:t>AAM</a:t>
            </a:r>
            <a:r>
              <a:rPr b="0" lang="en-US" sz="2200" spc="-1" strike="noStrike">
                <a:solidFill>
                  <a:srgbClr val="000000"/>
                </a:solidFill>
                <a:latin typeface="Constantia"/>
                <a:ea typeface="Constantia"/>
              </a:rPr>
              <a:t> (ASCII Adjust after Multiplication)</a:t>
            </a:r>
            <a:endParaRPr b="0" lang="en-US" sz="2200" spc="-1" strike="noStrike">
              <a:latin typeface="Arial"/>
            </a:endParaRPr>
          </a:p>
          <a:p>
            <a:pPr lvl="1" marL="628560" indent="-239400">
              <a:lnSpc>
                <a:spcPct val="80000"/>
              </a:lnSpc>
              <a:spcBef>
                <a:spcPts val="1749"/>
              </a:spcBef>
              <a:buClr>
                <a:srgbClr val="a5b592"/>
              </a:buClr>
              <a:buFont typeface="Noto Sans Symbols"/>
              <a:buChar char="⚫"/>
              <a:tabLst>
                <a:tab algn="l" pos="0"/>
              </a:tabLst>
            </a:pPr>
            <a:r>
              <a:rPr b="1" lang="en-US" sz="2200" spc="-1" strike="noStrike">
                <a:solidFill>
                  <a:srgbClr val="000000"/>
                </a:solidFill>
                <a:latin typeface="Constantia"/>
                <a:ea typeface="Constantia"/>
              </a:rPr>
              <a:t>AAD</a:t>
            </a:r>
            <a:r>
              <a:rPr b="0" lang="en-US" sz="2200" spc="-1" strike="noStrike">
                <a:solidFill>
                  <a:srgbClr val="000000"/>
                </a:solidFill>
                <a:latin typeface="Constantia"/>
                <a:ea typeface="Constantia"/>
              </a:rPr>
              <a:t> (ASCII Adjust Before Division)</a:t>
            </a:r>
            <a:endParaRPr b="0" lang="en-US" sz="2200" spc="-1" strike="noStrike">
              <a:latin typeface="Arial"/>
            </a:endParaRPr>
          </a:p>
        </p:txBody>
      </p:sp>
      <p:sp>
        <p:nvSpPr>
          <p:cNvPr id="1004" name="Google Shape;1069;gda7c634b4f_0_831"/>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5A0EB9EF-127F-4168-B5DA-847B6DE3AE26}"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5" name="Google Shape;1076;gda7c634b4f_0_839"/>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600" spc="-1" strike="noStrike">
                <a:solidFill>
                  <a:srgbClr val="000000"/>
                </a:solidFill>
                <a:latin typeface="Constantia"/>
                <a:ea typeface="Constantia"/>
              </a:rPr>
              <a:t>NOT Src:</a:t>
            </a:r>
            <a:endParaRPr b="0" lang="en-US" sz="26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It complements each bit of Src to produce 1’s complement of the specified operand.</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The operand can be a register or memory location.</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e,.g  NOT AX</a:t>
            </a:r>
            <a:endParaRPr b="0" lang="en-US" sz="2400" spc="-1" strike="noStrike">
              <a:latin typeface="Arial"/>
            </a:endParaRPr>
          </a:p>
        </p:txBody>
      </p:sp>
      <p:sp>
        <p:nvSpPr>
          <p:cNvPr id="1006" name="Google Shape;1077;gda7c634b4f_0_839"/>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AB749BF0-B816-4746-AAFA-08893F6C60BB}" type="slidenum">
              <a:rPr b="0" lang="en-US" sz="1200" spc="-1" strike="noStrike">
                <a:solidFill>
                  <a:srgbClr val="404924"/>
                </a:solidFill>
                <a:latin typeface="Constantia"/>
                <a:ea typeface="Constantia"/>
              </a:rPr>
              <a:t>&lt;number&gt;</a:t>
            </a:fld>
            <a:endParaRPr b="0" lang="en-US" sz="1200" spc="-1" strike="noStrike">
              <a:latin typeface="Arial"/>
            </a:endParaRPr>
          </a:p>
        </p:txBody>
      </p:sp>
      <p:sp>
        <p:nvSpPr>
          <p:cNvPr id="1007" name="Google Shape;1078;gda7c634b4f_0_839"/>
          <p:cNvSpPr/>
          <p:nvPr/>
        </p:nvSpPr>
        <p:spPr>
          <a:xfrm>
            <a:off x="2133720" y="85716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Logical Instructions</a:t>
            </a:r>
            <a:endParaRPr b="0" lang="en-US" sz="5000" spc="-1" strike="noStrike">
              <a:latin typeface="Arial"/>
            </a:endParaRPr>
          </a:p>
        </p:txBody>
      </p:sp>
      <p:sp>
        <p:nvSpPr>
          <p:cNvPr id="1008" name="Google Shape;1079;gda7c634b4f_0_839"/>
          <p:cNvSpPr/>
          <p:nvPr/>
        </p:nvSpPr>
        <p:spPr>
          <a:xfrm>
            <a:off x="1809720" y="642960"/>
            <a:ext cx="8229240" cy="1142640"/>
          </a:xfrm>
          <a:prstGeom prst="rect">
            <a:avLst/>
          </a:prstGeom>
          <a:noFill/>
          <a:ln w="0">
            <a:noFill/>
          </a:ln>
        </p:spPr>
        <p:style>
          <a:lnRef idx="0"/>
          <a:fillRef idx="0"/>
          <a:effectRef idx="0"/>
          <a:fontRef idx="minor"/>
        </p:style>
        <p:txBody>
          <a:bodyPr lIns="0" rIns="0" tIns="46800" bIns="0" anchor="b">
            <a:noAutofit/>
          </a:bodyPr>
          <a:p>
            <a:pPr>
              <a:lnSpc>
                <a:spcPct val="100000"/>
              </a:lnSpc>
              <a:tabLst>
                <a:tab algn="l" pos="0"/>
              </a:tabLst>
            </a:pPr>
            <a:r>
              <a:rPr b="0" lang="en-US" sz="5000" spc="-1" strike="noStrike">
                <a:solidFill>
                  <a:srgbClr val="444d26"/>
                </a:solidFill>
                <a:latin typeface="Calibri"/>
                <a:ea typeface="Calibri"/>
              </a:rPr>
              <a:t> </a:t>
            </a:r>
            <a:endParaRPr b="0" lang="en-US" sz="5000" spc="-1" strike="noStrike">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9" name="Google Shape;1086;gda7c634b4f_0_848"/>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Logical Instructions</a:t>
            </a:r>
            <a:endParaRPr b="0" lang="en-US" sz="5000" spc="-1" strike="noStrike">
              <a:latin typeface="Arial"/>
            </a:endParaRPr>
          </a:p>
        </p:txBody>
      </p:sp>
      <p:sp>
        <p:nvSpPr>
          <p:cNvPr id="1010" name="Google Shape;1087;gda7c634b4f_0_848"/>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90000"/>
              </a:lnSpc>
              <a:buClr>
                <a:srgbClr val="e7bc29"/>
              </a:buClr>
              <a:buFont typeface="Noto Sans Symbols"/>
              <a:buChar char="⚫"/>
            </a:pPr>
            <a:r>
              <a:rPr b="1" lang="en-US" sz="2600" spc="-1" strike="noStrike">
                <a:solidFill>
                  <a:srgbClr val="000000"/>
                </a:solidFill>
                <a:latin typeface="Constantia"/>
                <a:ea typeface="Constantia"/>
              </a:rPr>
              <a:t>AND Des, Src:</a:t>
            </a:r>
            <a:endParaRPr b="0" lang="en-US" sz="26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It performs AND operation of Des and Src.</a:t>
            </a:r>
            <a:endParaRPr b="0" lang="en-US" sz="24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Src can be immediate number, register or memory location.</a:t>
            </a:r>
            <a:endParaRPr b="0" lang="en-US" sz="24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Des can be register or memory location.</a:t>
            </a:r>
            <a:endParaRPr b="0" lang="en-US" sz="24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Both operands cannot be memory locations at the same time.</a:t>
            </a:r>
            <a:endParaRPr b="0" lang="en-US" sz="24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CF and OF become zero after the operation.</a:t>
            </a:r>
            <a:endParaRPr b="0" lang="en-US" sz="24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PF, SF and ZF are updated.</a:t>
            </a:r>
            <a:endParaRPr b="0" lang="en-US" sz="2400" spc="-1" strike="noStrike">
              <a:latin typeface="Arial"/>
            </a:endParaRPr>
          </a:p>
        </p:txBody>
      </p:sp>
      <p:sp>
        <p:nvSpPr>
          <p:cNvPr id="1011" name="Google Shape;1088;gda7c634b4f_0_848"/>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F675CE72-81C8-485B-B694-ADA85E056F09}"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2" name="Google Shape;1095;gda7c634b4f_0_856"/>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Bit Manipulation Instructions</a:t>
            </a:r>
            <a:endParaRPr b="0" lang="en-US" sz="5000" spc="-1" strike="noStrike">
              <a:latin typeface="Arial"/>
            </a:endParaRPr>
          </a:p>
        </p:txBody>
      </p:sp>
      <p:sp>
        <p:nvSpPr>
          <p:cNvPr id="1013" name="Google Shape;1096;gda7c634b4f_0_856"/>
          <p:cNvSpPr/>
          <p:nvPr/>
        </p:nvSpPr>
        <p:spPr>
          <a:xfrm>
            <a:off x="1981080" y="1714680"/>
            <a:ext cx="975312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90000"/>
              </a:lnSpc>
              <a:buClr>
                <a:srgbClr val="e7bc29"/>
              </a:buClr>
              <a:buFont typeface="Noto Sans Symbols"/>
              <a:buChar char="⚫"/>
            </a:pPr>
            <a:r>
              <a:rPr b="1" lang="en-US" sz="2600" spc="-1" strike="noStrike">
                <a:solidFill>
                  <a:srgbClr val="000000"/>
                </a:solidFill>
                <a:latin typeface="Constantia"/>
                <a:ea typeface="Constantia"/>
              </a:rPr>
              <a:t>OR Des, Src:</a:t>
            </a:r>
            <a:endParaRPr b="0" lang="en-US" sz="26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It performs OR operation of Des and Src.</a:t>
            </a:r>
            <a:endParaRPr b="0" lang="en-US" sz="24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Src can be immediate number, register or memory location.</a:t>
            </a:r>
            <a:endParaRPr b="0" lang="en-US" sz="24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Des can be register or memory location.</a:t>
            </a:r>
            <a:endParaRPr b="0" lang="en-US" sz="24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Both operands cannot be memory locations at the same time.</a:t>
            </a:r>
            <a:endParaRPr b="0" lang="en-US" sz="24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CF and OF become zero after the operation.</a:t>
            </a:r>
            <a:endParaRPr b="0" lang="en-US" sz="24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PF, SF and ZF are updated.</a:t>
            </a:r>
            <a:endParaRPr b="0" lang="en-US" sz="2400" spc="-1" strike="noStrike">
              <a:latin typeface="Arial"/>
            </a:endParaRPr>
          </a:p>
        </p:txBody>
      </p:sp>
      <p:sp>
        <p:nvSpPr>
          <p:cNvPr id="1014" name="Google Shape;1097;gda7c634b4f_0_856"/>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05D0000B-D560-4F25-BD14-C840D271B354}"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Google Shape;170;p12"/>
          <p:cNvSpPr/>
          <p:nvPr/>
        </p:nvSpPr>
        <p:spPr>
          <a:xfrm>
            <a:off x="1523880" y="0"/>
            <a:ext cx="9143640" cy="6857640"/>
          </a:xfrm>
          <a:custGeom>
            <a:avLst/>
            <a:gdLst/>
            <a:ahLst/>
            <a:rect l="l" t="t" r="r" b="b"/>
            <a:pathLst>
              <a:path w="9144000" h="6858000">
                <a:moveTo>
                  <a:pt x="9144000" y="0"/>
                </a:moveTo>
                <a:lnTo>
                  <a:pt x="0" y="0"/>
                </a:lnTo>
                <a:lnTo>
                  <a:pt x="0" y="6858000"/>
                </a:lnTo>
                <a:lnTo>
                  <a:pt x="9144000" y="6858000"/>
                </a:lnTo>
                <a:lnTo>
                  <a:pt x="9144000" y="0"/>
                </a:lnTo>
                <a:close/>
              </a:path>
            </a:pathLst>
          </a:custGeom>
          <a:noFill/>
          <a:ln w="0">
            <a:noFill/>
          </a:ln>
        </p:spPr>
        <p:style>
          <a:lnRef idx="0"/>
          <a:fillRef idx="0"/>
          <a:effectRef idx="0"/>
          <a:fontRef idx="minor"/>
        </p:style>
      </p:sp>
      <p:sp>
        <p:nvSpPr>
          <p:cNvPr id="518" name="Google Shape;171;p12"/>
          <p:cNvSpPr txBox="1"/>
          <p:nvPr/>
        </p:nvSpPr>
        <p:spPr>
          <a:xfrm>
            <a:off x="2883960" y="77760"/>
            <a:ext cx="6423480" cy="1157040"/>
          </a:xfrm>
          <a:prstGeom prst="rect">
            <a:avLst/>
          </a:prstGeom>
          <a:noFill/>
          <a:ln w="0">
            <a:noFill/>
          </a:ln>
        </p:spPr>
        <p:txBody>
          <a:bodyPr lIns="0" rIns="0" tIns="11880" bIns="0" anchor="ctr">
            <a:noAutofit/>
          </a:bodyPr>
          <a:p>
            <a:pPr marL="12600">
              <a:lnSpc>
                <a:spcPct val="100000"/>
              </a:lnSpc>
              <a:tabLst>
                <a:tab algn="l" pos="0"/>
              </a:tabLst>
            </a:pPr>
            <a:r>
              <a:rPr b="0" lang="en-US" sz="4200" spc="-1" strike="noStrike">
                <a:solidFill>
                  <a:srgbClr val="ffffff"/>
                </a:solidFill>
                <a:latin typeface="Calibri"/>
                <a:ea typeface="Calibri"/>
              </a:rPr>
              <a:t>Definition (Contd.)</a:t>
            </a:r>
            <a:endParaRPr b="0" lang="en-US" sz="4200" spc="-1" strike="noStrike">
              <a:solidFill>
                <a:srgbClr val="000000"/>
              </a:solidFill>
              <a:latin typeface="Arial"/>
            </a:endParaRPr>
          </a:p>
        </p:txBody>
      </p:sp>
      <p:sp>
        <p:nvSpPr>
          <p:cNvPr id="519" name="Google Shape;172;p12"/>
          <p:cNvSpPr/>
          <p:nvPr/>
        </p:nvSpPr>
        <p:spPr>
          <a:xfrm>
            <a:off x="1143000" y="2001960"/>
            <a:ext cx="10591560" cy="2184480"/>
          </a:xfrm>
          <a:prstGeom prst="rect">
            <a:avLst/>
          </a:prstGeom>
          <a:noFill/>
          <a:ln w="0">
            <a:noFill/>
          </a:ln>
        </p:spPr>
        <p:style>
          <a:lnRef idx="0"/>
          <a:fillRef idx="0"/>
          <a:effectRef idx="0"/>
          <a:fontRef idx="minor"/>
        </p:style>
        <p:txBody>
          <a:bodyPr lIns="0" rIns="0" tIns="12600" bIns="0">
            <a:spAutoFit/>
          </a:bodyPr>
          <a:p>
            <a:pPr marL="298440" indent="-285480">
              <a:lnSpc>
                <a:spcPct val="100000"/>
              </a:lnSpc>
              <a:buClr>
                <a:srgbClr val="953734"/>
              </a:buClr>
              <a:buFont typeface="Times New Roman"/>
              <a:buChar char="–"/>
            </a:pPr>
            <a:r>
              <a:rPr b="0" lang="en-US" sz="2800" spc="-1" strike="noStrike" u="sng">
                <a:solidFill>
                  <a:srgbClr val="953734"/>
                </a:solidFill>
                <a:uFillTx/>
                <a:latin typeface="Times New Roman"/>
                <a:ea typeface="Times New Roman"/>
              </a:rPr>
              <a:t>accepts binary data </a:t>
            </a:r>
            <a:r>
              <a:rPr b="0" lang="en-US" sz="2800" spc="-1" strike="noStrike">
                <a:solidFill>
                  <a:srgbClr val="632423"/>
                </a:solidFill>
                <a:latin typeface="Times New Roman"/>
                <a:ea typeface="Times New Roman"/>
              </a:rPr>
              <a:t>: </a:t>
            </a:r>
            <a:r>
              <a:rPr b="0" lang="en-US" sz="2800" spc="-1" strike="noStrike">
                <a:solidFill>
                  <a:srgbClr val="ffffff"/>
                </a:solidFill>
                <a:latin typeface="Times New Roman"/>
                <a:ea typeface="Times New Roman"/>
              </a:rPr>
              <a:t>The data that the microprocessor  manipulates must come from somewhere.</a:t>
            </a:r>
            <a:endParaRPr b="0" lang="en-US" sz="2800" spc="-1" strike="noStrike">
              <a:latin typeface="Arial"/>
            </a:endParaRPr>
          </a:p>
          <a:p>
            <a:pPr lvl="1" marL="698400" indent="-228960">
              <a:lnSpc>
                <a:spcPct val="100000"/>
              </a:lnSpc>
              <a:spcBef>
                <a:spcPts val="584"/>
              </a:spcBef>
              <a:buClr>
                <a:srgbClr val="ffffff"/>
              </a:buClr>
              <a:buFont typeface="Times New Roman"/>
              <a:buChar char="•"/>
            </a:pPr>
            <a:r>
              <a:rPr b="0" lang="en-US" sz="2400" spc="-1" strike="noStrike">
                <a:solidFill>
                  <a:srgbClr val="ffffff"/>
                </a:solidFill>
                <a:latin typeface="Times New Roman"/>
                <a:ea typeface="Times New Roman"/>
              </a:rPr>
              <a:t>It comes from what is called “input devices”.</a:t>
            </a:r>
            <a:endParaRPr b="0" lang="en-US" sz="2400" spc="-1" strike="noStrike">
              <a:latin typeface="Arial"/>
            </a:endParaRPr>
          </a:p>
          <a:p>
            <a:pPr lvl="1" marL="698040" indent="-228240">
              <a:lnSpc>
                <a:spcPct val="100000"/>
              </a:lnSpc>
              <a:spcBef>
                <a:spcPts val="575"/>
              </a:spcBef>
              <a:buClr>
                <a:srgbClr val="ffffff"/>
              </a:buClr>
              <a:buFont typeface="Times New Roman"/>
              <a:buChar char="•"/>
            </a:pPr>
            <a:r>
              <a:rPr b="0" lang="en-US" sz="2400" spc="-1" strike="noStrike">
                <a:solidFill>
                  <a:srgbClr val="ffffff"/>
                </a:solidFill>
                <a:latin typeface="Times New Roman"/>
                <a:ea typeface="Times New Roman"/>
              </a:rPr>
              <a:t>These are devices that bring data into the system  from the outside world.</a:t>
            </a:r>
            <a:endParaRPr b="0" lang="en-US" sz="2400" spc="-1" strike="noStrike">
              <a:latin typeface="Arial"/>
            </a:endParaRPr>
          </a:p>
          <a:p>
            <a:pPr lvl="1" marL="698040" indent="-228240">
              <a:lnSpc>
                <a:spcPct val="100000"/>
              </a:lnSpc>
              <a:spcBef>
                <a:spcPts val="581"/>
              </a:spcBef>
              <a:buClr>
                <a:srgbClr val="ffffff"/>
              </a:buClr>
              <a:buFont typeface="Times New Roman"/>
              <a:buChar char="•"/>
            </a:pPr>
            <a:r>
              <a:rPr b="0" lang="en-US" sz="2400" spc="-1" strike="noStrike">
                <a:solidFill>
                  <a:srgbClr val="ffffff"/>
                </a:solidFill>
                <a:latin typeface="Times New Roman"/>
                <a:ea typeface="Times New Roman"/>
              </a:rPr>
              <a:t>These represent devices such as a keyboard, a  mouse, switches, etc.</a:t>
            </a:r>
            <a:endParaRPr b="0" lang="en-US" sz="2400" spc="-1" strike="noStrike">
              <a:latin typeface="Arial"/>
            </a:endParaRPr>
          </a:p>
        </p:txBody>
      </p:sp>
      <p:sp>
        <p:nvSpPr>
          <p:cNvPr id="520" name="Google Shape;173;p12"/>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5" name="Google Shape;1104;gda7c634b4f_0_864"/>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Bit Manipulation Instructions</a:t>
            </a:r>
            <a:endParaRPr b="0" lang="en-US" sz="5000" spc="-1" strike="noStrike">
              <a:latin typeface="Arial"/>
            </a:endParaRPr>
          </a:p>
        </p:txBody>
      </p:sp>
      <p:sp>
        <p:nvSpPr>
          <p:cNvPr id="1016" name="Google Shape;1105;gda7c634b4f_0_864"/>
          <p:cNvSpPr/>
          <p:nvPr/>
        </p:nvSpPr>
        <p:spPr>
          <a:xfrm>
            <a:off x="1828800" y="1688760"/>
            <a:ext cx="91436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90000"/>
              </a:lnSpc>
              <a:buClr>
                <a:srgbClr val="e7bc29"/>
              </a:buClr>
              <a:buFont typeface="Noto Sans Symbols"/>
              <a:buChar char="⚫"/>
            </a:pPr>
            <a:r>
              <a:rPr b="1" lang="en-US" sz="2600" spc="-1" strike="noStrike">
                <a:solidFill>
                  <a:srgbClr val="000000"/>
                </a:solidFill>
                <a:latin typeface="Constantia"/>
                <a:ea typeface="Constantia"/>
              </a:rPr>
              <a:t>XOR Des, Src:</a:t>
            </a:r>
            <a:endParaRPr b="0" lang="en-US" sz="26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It performs XOR operation of Des and Src.</a:t>
            </a:r>
            <a:endParaRPr b="0" lang="en-US" sz="24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Src can be immediate number, register or memory location.</a:t>
            </a:r>
            <a:endParaRPr b="0" lang="en-US" sz="24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Des can be register or memory location.</a:t>
            </a:r>
            <a:endParaRPr b="0" lang="en-US" sz="24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Both operands cannot be memory locations at the same time.</a:t>
            </a:r>
            <a:endParaRPr b="0" lang="en-US" sz="24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CF and OF become zero after the operation.</a:t>
            </a:r>
            <a:endParaRPr b="0" lang="en-US" sz="24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PF, SF and ZF are updated.</a:t>
            </a:r>
            <a:endParaRPr b="0" lang="en-US" sz="2400" spc="-1" strike="noStrike">
              <a:latin typeface="Arial"/>
            </a:endParaRPr>
          </a:p>
        </p:txBody>
      </p:sp>
      <p:sp>
        <p:nvSpPr>
          <p:cNvPr id="1017" name="Google Shape;1106;gda7c634b4f_0_864"/>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0E3297B9-07B0-4562-BBDE-8DFF5BFFFCA8}"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8" name="Google Shape;1113;gda7c634b4f_0_872"/>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Bit Manipulation Instructions</a:t>
            </a:r>
            <a:endParaRPr b="0" lang="en-US" sz="5000" spc="-1" strike="noStrike">
              <a:latin typeface="Arial"/>
            </a:endParaRPr>
          </a:p>
        </p:txBody>
      </p:sp>
      <p:sp>
        <p:nvSpPr>
          <p:cNvPr id="1019" name="Google Shape;1114;gda7c634b4f_0_872"/>
          <p:cNvSpPr/>
          <p:nvPr/>
        </p:nvSpPr>
        <p:spPr>
          <a:xfrm>
            <a:off x="1295280" y="1714680"/>
            <a:ext cx="1013436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90000"/>
              </a:lnSpc>
              <a:buClr>
                <a:srgbClr val="e7bc29"/>
              </a:buClr>
              <a:buFont typeface="Noto Sans Symbols"/>
              <a:buChar char="⚫"/>
            </a:pPr>
            <a:r>
              <a:rPr b="1" lang="en-US" sz="2600" spc="-1" strike="noStrike">
                <a:solidFill>
                  <a:srgbClr val="000000"/>
                </a:solidFill>
                <a:latin typeface="Constantia"/>
                <a:ea typeface="Constantia"/>
              </a:rPr>
              <a:t>TEST Des, Src:</a:t>
            </a:r>
            <a:endParaRPr b="0" lang="en-US" sz="26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It performs AND operation of Des and Src.</a:t>
            </a:r>
            <a:endParaRPr b="0" lang="en-US" sz="24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Src can be immediate number, and src/Des can be register or memory location.</a:t>
            </a:r>
            <a:endParaRPr b="0" lang="en-US" sz="24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It is Non-Destructive And means Dest is not modified only flags are affected.</a:t>
            </a:r>
            <a:endParaRPr b="0" lang="en-US" sz="24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Both operands cannot be memory locations at the same time.</a:t>
            </a:r>
            <a:endParaRPr b="0" lang="en-US" sz="24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CF and OF become zero after the operation.</a:t>
            </a:r>
            <a:endParaRPr b="0" lang="en-US" sz="24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PF, SF and ZF are updated.</a:t>
            </a:r>
            <a:endParaRPr b="0" lang="en-US" sz="2400" spc="-1" strike="noStrike">
              <a:latin typeface="Arial"/>
            </a:endParaRPr>
          </a:p>
        </p:txBody>
      </p:sp>
      <p:sp>
        <p:nvSpPr>
          <p:cNvPr id="1020" name="Google Shape;1115;gda7c634b4f_0_872"/>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A8B20CCA-0B28-4F7C-8CDF-D1C4C71183A8}"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1" name="Google Shape;1122;gda7c634b4f_0_880"/>
          <p:cNvSpPr/>
          <p:nvPr/>
        </p:nvSpPr>
        <p:spPr>
          <a:xfrm>
            <a:off x="1981080" y="263844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2. Data Transfer Instructions</a:t>
            </a:r>
            <a:endParaRPr b="0" lang="en-US" sz="5000" spc="-1" strike="noStrike">
              <a:latin typeface="Arial"/>
            </a:endParaRPr>
          </a:p>
        </p:txBody>
      </p:sp>
      <p:sp>
        <p:nvSpPr>
          <p:cNvPr id="1022" name="Google Shape;1123;gda7c634b4f_0_880"/>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5F82AF3B-9B56-4AD7-A4D2-307DFD5B49C9}"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3" name="Google Shape;1130;gda7c634b4f_0_887"/>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Data Transfer Instructions</a:t>
            </a:r>
            <a:endParaRPr b="0" lang="en-US" sz="5000" spc="-1" strike="noStrike">
              <a:latin typeface="Arial"/>
            </a:endParaRPr>
          </a:p>
        </p:txBody>
      </p:sp>
      <p:sp>
        <p:nvSpPr>
          <p:cNvPr id="1024" name="Google Shape;1131;gda7c634b4f_0_887"/>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80000"/>
              </a:lnSpc>
              <a:buClr>
                <a:srgbClr val="e7bc29"/>
              </a:buClr>
              <a:buFont typeface="Noto Sans Symbols"/>
              <a:buChar char="⚫"/>
            </a:pPr>
            <a:r>
              <a:rPr b="1" lang="en-US" sz="2500" spc="-1" strike="noStrike">
                <a:solidFill>
                  <a:srgbClr val="000000"/>
                </a:solidFill>
                <a:latin typeface="Constantia"/>
                <a:ea typeface="Constantia"/>
              </a:rPr>
              <a:t>MOV Des, Src:</a:t>
            </a:r>
            <a:endParaRPr b="0" lang="en-US" sz="2500" spc="-1" strike="noStrike">
              <a:latin typeface="Arial"/>
            </a:endParaRPr>
          </a:p>
          <a:p>
            <a:pPr lvl="1" marL="628560" indent="-239400">
              <a:lnSpc>
                <a:spcPct val="80000"/>
              </a:lnSpc>
              <a:spcBef>
                <a:spcPts val="1774"/>
              </a:spcBef>
              <a:buClr>
                <a:srgbClr val="a5b592"/>
              </a:buClr>
              <a:buFont typeface="Noto Sans Symbols"/>
              <a:buChar char="⚫"/>
            </a:pPr>
            <a:r>
              <a:rPr b="0" lang="en-US" sz="2300" spc="-1" strike="noStrike">
                <a:solidFill>
                  <a:srgbClr val="000000"/>
                </a:solidFill>
                <a:latin typeface="Constantia"/>
                <a:ea typeface="Constantia"/>
              </a:rPr>
              <a:t>It is used to copy the content of Src to Des</a:t>
            </a:r>
            <a:endParaRPr b="0" lang="en-US" sz="2300" spc="-1" strike="noStrike">
              <a:latin typeface="Arial"/>
            </a:endParaRPr>
          </a:p>
          <a:p>
            <a:pPr lvl="1" marL="628560" indent="-239400">
              <a:lnSpc>
                <a:spcPct val="80000"/>
              </a:lnSpc>
              <a:spcBef>
                <a:spcPts val="1774"/>
              </a:spcBef>
              <a:buClr>
                <a:srgbClr val="a5b592"/>
              </a:buClr>
              <a:buFont typeface="Noto Sans Symbols"/>
              <a:buChar char="⚫"/>
            </a:pPr>
            <a:r>
              <a:rPr b="0" lang="en-US" sz="2300" spc="-1" strike="noStrike">
                <a:solidFill>
                  <a:srgbClr val="000000"/>
                </a:solidFill>
                <a:latin typeface="Constantia"/>
                <a:ea typeface="Constantia"/>
              </a:rPr>
              <a:t>Src operand can be register, memory location or immediate operand.</a:t>
            </a:r>
            <a:endParaRPr b="0" lang="en-US" sz="2300" spc="-1" strike="noStrike">
              <a:latin typeface="Arial"/>
            </a:endParaRPr>
          </a:p>
          <a:p>
            <a:pPr lvl="1" marL="628560" indent="-239400">
              <a:lnSpc>
                <a:spcPct val="80000"/>
              </a:lnSpc>
              <a:spcBef>
                <a:spcPts val="1774"/>
              </a:spcBef>
              <a:buClr>
                <a:srgbClr val="a5b592"/>
              </a:buClr>
              <a:buFont typeface="Noto Sans Symbols"/>
              <a:buChar char="⚫"/>
            </a:pPr>
            <a:r>
              <a:rPr b="0" lang="en-US" sz="2300" spc="-1" strike="noStrike">
                <a:solidFill>
                  <a:srgbClr val="000000"/>
                </a:solidFill>
                <a:latin typeface="Constantia"/>
                <a:ea typeface="Constantia"/>
              </a:rPr>
              <a:t>Des can be register or memory operand.</a:t>
            </a:r>
            <a:endParaRPr b="0" lang="en-US" sz="2300" spc="-1" strike="noStrike">
              <a:latin typeface="Arial"/>
            </a:endParaRPr>
          </a:p>
          <a:p>
            <a:pPr lvl="1" marL="628560" indent="-239400">
              <a:lnSpc>
                <a:spcPct val="80000"/>
              </a:lnSpc>
              <a:spcBef>
                <a:spcPts val="1774"/>
              </a:spcBef>
              <a:buClr>
                <a:srgbClr val="a5b592"/>
              </a:buClr>
              <a:buFont typeface="Noto Sans Symbols"/>
              <a:buChar char="⚫"/>
            </a:pPr>
            <a:r>
              <a:rPr b="0" lang="en-US" sz="2300" spc="-1" strike="noStrike">
                <a:solidFill>
                  <a:srgbClr val="000000"/>
                </a:solidFill>
                <a:latin typeface="Constantia"/>
                <a:ea typeface="Constantia"/>
              </a:rPr>
              <a:t>Both Src and Des cannot be memory location at the same time.</a:t>
            </a:r>
            <a:endParaRPr b="0" lang="en-US" sz="2300" spc="-1" strike="noStrike">
              <a:latin typeface="Arial"/>
            </a:endParaRPr>
          </a:p>
          <a:p>
            <a:pPr lvl="1" marL="628560" indent="-239400">
              <a:lnSpc>
                <a:spcPct val="80000"/>
              </a:lnSpc>
              <a:spcBef>
                <a:spcPts val="1774"/>
              </a:spcBef>
              <a:buClr>
                <a:srgbClr val="a5b592"/>
              </a:buClr>
              <a:buFont typeface="Noto Sans Symbols"/>
              <a:buChar char="⚫"/>
            </a:pPr>
            <a:r>
              <a:rPr b="0" lang="en-US" sz="2300" spc="-1" strike="noStrike">
                <a:solidFill>
                  <a:srgbClr val="000000"/>
                </a:solidFill>
                <a:latin typeface="Constantia"/>
                <a:ea typeface="Constantia"/>
              </a:rPr>
              <a:t>E.g.:</a:t>
            </a:r>
            <a:endParaRPr b="0" lang="en-US" sz="2300" spc="-1" strike="noStrike">
              <a:latin typeface="Arial"/>
            </a:endParaRPr>
          </a:p>
          <a:p>
            <a:pPr lvl="2" marL="903240" indent="-236160">
              <a:lnSpc>
                <a:spcPct val="80000"/>
              </a:lnSpc>
              <a:spcBef>
                <a:spcPts val="1726"/>
              </a:spcBef>
              <a:buClr>
                <a:srgbClr val="f3a447"/>
              </a:buClr>
              <a:buFont typeface="Noto Sans Symbols"/>
              <a:buChar char="⚫"/>
            </a:pPr>
            <a:r>
              <a:rPr b="0" lang="en-US" sz="2100" spc="-1" strike="noStrike">
                <a:solidFill>
                  <a:srgbClr val="000000"/>
                </a:solidFill>
                <a:latin typeface="Constantia"/>
                <a:ea typeface="Constantia"/>
              </a:rPr>
              <a:t>MOV CX, 037A H</a:t>
            </a:r>
            <a:endParaRPr b="0" lang="en-US" sz="2100" spc="-1" strike="noStrike">
              <a:latin typeface="Arial"/>
            </a:endParaRPr>
          </a:p>
          <a:p>
            <a:pPr lvl="2" marL="903240" indent="-236160">
              <a:lnSpc>
                <a:spcPct val="80000"/>
              </a:lnSpc>
              <a:spcBef>
                <a:spcPts val="1726"/>
              </a:spcBef>
              <a:buClr>
                <a:srgbClr val="f3a447"/>
              </a:buClr>
              <a:buFont typeface="Noto Sans Symbols"/>
              <a:buChar char="⚫"/>
            </a:pPr>
            <a:r>
              <a:rPr b="0" lang="en-US" sz="2100" spc="-1" strike="noStrike">
                <a:solidFill>
                  <a:srgbClr val="000000"/>
                </a:solidFill>
                <a:latin typeface="Constantia"/>
                <a:ea typeface="Constantia"/>
              </a:rPr>
              <a:t>MOV AL, BL</a:t>
            </a:r>
            <a:endParaRPr b="0" lang="en-US" sz="2100" spc="-1" strike="noStrike">
              <a:latin typeface="Arial"/>
            </a:endParaRPr>
          </a:p>
          <a:p>
            <a:pPr lvl="2" marL="903240" indent="-236160">
              <a:lnSpc>
                <a:spcPct val="80000"/>
              </a:lnSpc>
              <a:spcBef>
                <a:spcPts val="1726"/>
              </a:spcBef>
              <a:buClr>
                <a:srgbClr val="f3a447"/>
              </a:buClr>
              <a:buFont typeface="Noto Sans Symbols"/>
              <a:buChar char="⚫"/>
            </a:pPr>
            <a:r>
              <a:rPr b="0" lang="en-US" sz="2100" spc="-1" strike="noStrike">
                <a:solidFill>
                  <a:srgbClr val="000000"/>
                </a:solidFill>
                <a:latin typeface="Constantia"/>
                <a:ea typeface="Constantia"/>
              </a:rPr>
              <a:t>MOV BX, [0301 H]</a:t>
            </a:r>
            <a:endParaRPr b="0" lang="en-US" sz="2100" spc="-1" strike="noStrike">
              <a:latin typeface="Arial"/>
            </a:endParaRPr>
          </a:p>
        </p:txBody>
      </p:sp>
      <p:sp>
        <p:nvSpPr>
          <p:cNvPr id="1025" name="Google Shape;1132;gda7c634b4f_0_887"/>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9B946BA5-A160-4C6C-9AC8-EBD2AD09C04E}"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6" name="Google Shape;1139;gda7c634b4f_0_895"/>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Data Transfer Instructions</a:t>
            </a:r>
            <a:endParaRPr b="0" lang="en-US" sz="5000" spc="-1" strike="noStrike">
              <a:latin typeface="Arial"/>
            </a:endParaRPr>
          </a:p>
        </p:txBody>
      </p:sp>
      <p:sp>
        <p:nvSpPr>
          <p:cNvPr id="1027" name="Google Shape;1140;gda7c634b4f_0_895"/>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90000"/>
              </a:lnSpc>
              <a:buClr>
                <a:srgbClr val="e7bc29"/>
              </a:buClr>
              <a:buFont typeface="Noto Sans Symbols"/>
              <a:buChar char="⚫"/>
            </a:pPr>
            <a:r>
              <a:rPr b="1" lang="en-US" sz="2500" spc="-1" strike="noStrike">
                <a:solidFill>
                  <a:srgbClr val="000000"/>
                </a:solidFill>
                <a:latin typeface="Constantia"/>
                <a:ea typeface="Constantia"/>
              </a:rPr>
              <a:t>PUSH Operand:</a:t>
            </a:r>
            <a:endParaRPr b="0" lang="en-US" sz="2500" spc="-1" strike="noStrike">
              <a:latin typeface="Arial"/>
            </a:endParaRPr>
          </a:p>
          <a:p>
            <a:pPr lvl="1" marL="628560" indent="-239400">
              <a:lnSpc>
                <a:spcPct val="90000"/>
              </a:lnSpc>
              <a:spcBef>
                <a:spcPts val="1774"/>
              </a:spcBef>
              <a:buClr>
                <a:srgbClr val="a5b592"/>
              </a:buClr>
              <a:buFont typeface="Noto Sans Symbols"/>
              <a:buChar char="⚫"/>
            </a:pPr>
            <a:r>
              <a:rPr b="0" lang="en-US" sz="2300" spc="-1" strike="noStrike">
                <a:solidFill>
                  <a:srgbClr val="000000"/>
                </a:solidFill>
                <a:latin typeface="Constantia"/>
                <a:ea typeface="Constantia"/>
              </a:rPr>
              <a:t>It pushes the operand into top of stack.</a:t>
            </a:r>
            <a:endParaRPr b="0" lang="en-US" sz="2300" spc="-1" strike="noStrike">
              <a:latin typeface="Arial"/>
            </a:endParaRPr>
          </a:p>
          <a:p>
            <a:pPr lvl="1" marL="628560" indent="-239400">
              <a:lnSpc>
                <a:spcPct val="90000"/>
              </a:lnSpc>
              <a:spcBef>
                <a:spcPts val="1774"/>
              </a:spcBef>
              <a:buClr>
                <a:srgbClr val="a5b592"/>
              </a:buClr>
              <a:buFont typeface="Noto Sans Symbols"/>
              <a:buChar char="⚫"/>
            </a:pPr>
            <a:r>
              <a:rPr b="0" lang="en-US" sz="2300" spc="-1" strike="noStrike">
                <a:solidFill>
                  <a:srgbClr val="000000"/>
                </a:solidFill>
                <a:latin typeface="Constantia"/>
                <a:ea typeface="Constantia"/>
              </a:rPr>
              <a:t>E.g.: PUSH BX</a:t>
            </a:r>
            <a:endParaRPr b="0" lang="en-US" sz="2300" spc="-1" strike="noStrike">
              <a:latin typeface="Arial"/>
            </a:endParaRPr>
          </a:p>
          <a:p>
            <a:pPr marL="263520" indent="-261720">
              <a:lnSpc>
                <a:spcPct val="90000"/>
              </a:lnSpc>
              <a:spcBef>
                <a:spcPts val="1826"/>
              </a:spcBef>
              <a:tabLst>
                <a:tab algn="l" pos="0"/>
              </a:tabLst>
            </a:pPr>
            <a:endParaRPr b="0" lang="en-US" sz="2300" spc="-1" strike="noStrike">
              <a:latin typeface="Arial"/>
            </a:endParaRPr>
          </a:p>
          <a:p>
            <a:pPr marL="262080" indent="-261720">
              <a:lnSpc>
                <a:spcPct val="90000"/>
              </a:lnSpc>
              <a:spcBef>
                <a:spcPts val="1826"/>
              </a:spcBef>
              <a:buClr>
                <a:srgbClr val="e7bc29"/>
              </a:buClr>
              <a:buFont typeface="Noto Sans Symbols"/>
              <a:buChar char="⚫"/>
              <a:tabLst>
                <a:tab algn="l" pos="0"/>
              </a:tabLst>
            </a:pPr>
            <a:r>
              <a:rPr b="1" lang="en-US" sz="2500" spc="-1" strike="noStrike">
                <a:solidFill>
                  <a:srgbClr val="000000"/>
                </a:solidFill>
                <a:latin typeface="Constantia"/>
                <a:ea typeface="Constantia"/>
              </a:rPr>
              <a:t>POP Des:</a:t>
            </a:r>
            <a:endParaRPr b="0" lang="en-US" sz="2500" spc="-1" strike="noStrike">
              <a:latin typeface="Arial"/>
            </a:endParaRPr>
          </a:p>
          <a:p>
            <a:pPr lvl="1" marL="628560" indent="-239400">
              <a:lnSpc>
                <a:spcPct val="90000"/>
              </a:lnSpc>
              <a:spcBef>
                <a:spcPts val="1774"/>
              </a:spcBef>
              <a:buClr>
                <a:srgbClr val="a5b592"/>
              </a:buClr>
              <a:buFont typeface="Noto Sans Symbols"/>
              <a:buChar char="⚫"/>
              <a:tabLst>
                <a:tab algn="l" pos="0"/>
              </a:tabLst>
            </a:pPr>
            <a:r>
              <a:rPr b="0" lang="en-US" sz="2300" spc="-1" strike="noStrike">
                <a:solidFill>
                  <a:srgbClr val="000000"/>
                </a:solidFill>
                <a:latin typeface="Constantia"/>
                <a:ea typeface="Constantia"/>
              </a:rPr>
              <a:t>It pops the operand from top of stack to Des.</a:t>
            </a:r>
            <a:endParaRPr b="0" lang="en-US" sz="2300" spc="-1" strike="noStrike">
              <a:latin typeface="Arial"/>
            </a:endParaRPr>
          </a:p>
          <a:p>
            <a:pPr lvl="1" marL="628560" indent="-239400">
              <a:lnSpc>
                <a:spcPct val="90000"/>
              </a:lnSpc>
              <a:spcBef>
                <a:spcPts val="1774"/>
              </a:spcBef>
              <a:buClr>
                <a:srgbClr val="a5b592"/>
              </a:buClr>
              <a:buFont typeface="Noto Sans Symbols"/>
              <a:buChar char="⚫"/>
              <a:tabLst>
                <a:tab algn="l" pos="0"/>
              </a:tabLst>
            </a:pPr>
            <a:r>
              <a:rPr b="0" lang="en-US" sz="2300" spc="-1" strike="noStrike">
                <a:solidFill>
                  <a:srgbClr val="000000"/>
                </a:solidFill>
                <a:latin typeface="Constantia"/>
                <a:ea typeface="Constantia"/>
              </a:rPr>
              <a:t>Des can be a general purpose register, segment register (except CS) or memory location.</a:t>
            </a:r>
            <a:endParaRPr b="0" lang="en-US" sz="2300" spc="-1" strike="noStrike">
              <a:latin typeface="Arial"/>
            </a:endParaRPr>
          </a:p>
          <a:p>
            <a:pPr lvl="1" marL="628560" indent="-239400">
              <a:lnSpc>
                <a:spcPct val="90000"/>
              </a:lnSpc>
              <a:spcBef>
                <a:spcPts val="1774"/>
              </a:spcBef>
              <a:buClr>
                <a:srgbClr val="a5b592"/>
              </a:buClr>
              <a:buFont typeface="Noto Sans Symbols"/>
              <a:buChar char="⚫"/>
              <a:tabLst>
                <a:tab algn="l" pos="0"/>
              </a:tabLst>
            </a:pPr>
            <a:r>
              <a:rPr b="0" lang="en-US" sz="2300" spc="-1" strike="noStrike">
                <a:solidFill>
                  <a:srgbClr val="000000"/>
                </a:solidFill>
                <a:latin typeface="Constantia"/>
                <a:ea typeface="Constantia"/>
              </a:rPr>
              <a:t>E.g.: POP AX</a:t>
            </a:r>
            <a:endParaRPr b="0" lang="en-US" sz="2300" spc="-1" strike="noStrike">
              <a:latin typeface="Arial"/>
            </a:endParaRPr>
          </a:p>
        </p:txBody>
      </p:sp>
      <p:sp>
        <p:nvSpPr>
          <p:cNvPr id="1028" name="Google Shape;1141;gda7c634b4f_0_895"/>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2574A45B-D02B-4BFB-BD94-7D9B7070C54C}"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9" name="Google Shape;1148;gda7c634b4f_0_903"/>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Data Transfer Instructions</a:t>
            </a:r>
            <a:endParaRPr b="0" lang="en-US" sz="5000" spc="-1" strike="noStrike">
              <a:latin typeface="Arial"/>
            </a:endParaRPr>
          </a:p>
        </p:txBody>
      </p:sp>
      <p:sp>
        <p:nvSpPr>
          <p:cNvPr id="1030" name="Google Shape;1149;gda7c634b4f_0_903"/>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500" spc="-1" strike="noStrike">
                <a:solidFill>
                  <a:srgbClr val="000000"/>
                </a:solidFill>
                <a:latin typeface="Constantia"/>
                <a:ea typeface="Constantia"/>
              </a:rPr>
              <a:t>XCHG Des, Src:</a:t>
            </a:r>
            <a:endParaRPr b="0" lang="en-US" sz="2500" spc="-1" strike="noStrike">
              <a:latin typeface="Arial"/>
            </a:endParaRPr>
          </a:p>
          <a:p>
            <a:pPr lvl="1" marL="628560" indent="-239400">
              <a:lnSpc>
                <a:spcPct val="100000"/>
              </a:lnSpc>
              <a:spcBef>
                <a:spcPts val="1774"/>
              </a:spcBef>
              <a:buClr>
                <a:srgbClr val="a5b592"/>
              </a:buClr>
              <a:buFont typeface="Noto Sans Symbols"/>
              <a:buChar char="⚫"/>
            </a:pPr>
            <a:r>
              <a:rPr b="0" lang="en-US" sz="2300" spc="-1" strike="noStrike">
                <a:solidFill>
                  <a:srgbClr val="000000"/>
                </a:solidFill>
                <a:latin typeface="Constantia"/>
                <a:ea typeface="Constantia"/>
              </a:rPr>
              <a:t>This instruction exchanges Src with Des.</a:t>
            </a:r>
            <a:endParaRPr b="0" lang="en-US" sz="2300" spc="-1" strike="noStrike">
              <a:latin typeface="Arial"/>
            </a:endParaRPr>
          </a:p>
          <a:p>
            <a:pPr lvl="1" marL="628560" indent="-239400">
              <a:lnSpc>
                <a:spcPct val="100000"/>
              </a:lnSpc>
              <a:spcBef>
                <a:spcPts val="1774"/>
              </a:spcBef>
              <a:buClr>
                <a:srgbClr val="a5b592"/>
              </a:buClr>
              <a:buFont typeface="Noto Sans Symbols"/>
              <a:buChar char="⚫"/>
            </a:pPr>
            <a:r>
              <a:rPr b="0" lang="en-US" sz="2300" spc="-1" strike="noStrike">
                <a:solidFill>
                  <a:srgbClr val="000000"/>
                </a:solidFill>
                <a:latin typeface="Constantia"/>
                <a:ea typeface="Constantia"/>
              </a:rPr>
              <a:t>It cannot exchange two memory locations directly.</a:t>
            </a:r>
            <a:endParaRPr b="0" lang="en-US" sz="2300" spc="-1" strike="noStrike">
              <a:latin typeface="Arial"/>
            </a:endParaRPr>
          </a:p>
          <a:p>
            <a:pPr lvl="1" marL="628560" indent="-239400">
              <a:lnSpc>
                <a:spcPct val="100000"/>
              </a:lnSpc>
              <a:spcBef>
                <a:spcPts val="1774"/>
              </a:spcBef>
              <a:buClr>
                <a:srgbClr val="a5b592"/>
              </a:buClr>
              <a:buFont typeface="Noto Sans Symbols"/>
              <a:buChar char="⚫"/>
            </a:pPr>
            <a:r>
              <a:rPr b="0" lang="en-US" sz="2300" spc="-1" strike="noStrike">
                <a:solidFill>
                  <a:srgbClr val="000000"/>
                </a:solidFill>
                <a:latin typeface="Constantia"/>
                <a:ea typeface="Constantia"/>
              </a:rPr>
              <a:t>E.g.: XCHG DX, AX</a:t>
            </a:r>
            <a:endParaRPr b="0" lang="en-US" sz="2300" spc="-1" strike="noStrike">
              <a:latin typeface="Arial"/>
            </a:endParaRPr>
          </a:p>
        </p:txBody>
      </p:sp>
      <p:sp>
        <p:nvSpPr>
          <p:cNvPr id="1031" name="Google Shape;1150;gda7c634b4f_0_903"/>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FC137417-7F23-4C5B-8CED-A382D9D11D67}"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2" name="Google Shape;1157;gda7c634b4f_0_911"/>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Data Transfer Instructions</a:t>
            </a:r>
            <a:endParaRPr b="0" lang="en-US" sz="5000" spc="-1" strike="noStrike">
              <a:latin typeface="Arial"/>
            </a:endParaRPr>
          </a:p>
        </p:txBody>
      </p:sp>
      <p:sp>
        <p:nvSpPr>
          <p:cNvPr id="1033" name="Google Shape;1158;gda7c634b4f_0_911"/>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300" spc="-1" strike="noStrike">
                <a:solidFill>
                  <a:srgbClr val="000000"/>
                </a:solidFill>
                <a:latin typeface="Constantia"/>
                <a:ea typeface="Constantia"/>
              </a:rPr>
              <a:t>IN Accumulator, Port Address:</a:t>
            </a:r>
            <a:endParaRPr b="0" lang="en-US" sz="2300" spc="-1" strike="noStrike">
              <a:latin typeface="Arial"/>
            </a:endParaRPr>
          </a:p>
          <a:p>
            <a:pPr lvl="1" marL="628560" indent="-239400">
              <a:lnSpc>
                <a:spcPct val="100000"/>
              </a:lnSpc>
              <a:spcBef>
                <a:spcPts val="1726"/>
              </a:spcBef>
              <a:buClr>
                <a:srgbClr val="a5b592"/>
              </a:buClr>
              <a:buFont typeface="Noto Sans Symbols"/>
              <a:buChar char="⚫"/>
            </a:pPr>
            <a:r>
              <a:rPr b="0" lang="en-US" sz="2100" spc="-1" strike="noStrike">
                <a:solidFill>
                  <a:srgbClr val="000000"/>
                </a:solidFill>
                <a:latin typeface="Constantia"/>
                <a:ea typeface="Constantia"/>
              </a:rPr>
              <a:t>It transfers the operand from specified port to accumulator register.</a:t>
            </a:r>
            <a:endParaRPr b="0" lang="en-US" sz="2100" spc="-1" strike="noStrike">
              <a:latin typeface="Arial"/>
            </a:endParaRPr>
          </a:p>
          <a:p>
            <a:pPr lvl="1" marL="628560" indent="-239400">
              <a:lnSpc>
                <a:spcPct val="100000"/>
              </a:lnSpc>
              <a:spcBef>
                <a:spcPts val="1726"/>
              </a:spcBef>
              <a:buClr>
                <a:srgbClr val="a5b592"/>
              </a:buClr>
              <a:buFont typeface="Noto Sans Symbols"/>
              <a:buChar char="⚫"/>
            </a:pPr>
            <a:r>
              <a:rPr b="0" lang="en-US" sz="2100" spc="-1" strike="noStrike">
                <a:solidFill>
                  <a:srgbClr val="000000"/>
                </a:solidFill>
                <a:latin typeface="Constantia"/>
                <a:ea typeface="Constantia"/>
              </a:rPr>
              <a:t>E.g.: IN AX, 0028 H</a:t>
            </a:r>
            <a:endParaRPr b="0" lang="en-US" sz="2100" spc="-1" strike="noStrike">
              <a:latin typeface="Arial"/>
            </a:endParaRPr>
          </a:p>
          <a:p>
            <a:pPr marL="263520" indent="-261720">
              <a:lnSpc>
                <a:spcPct val="100000"/>
              </a:lnSpc>
              <a:spcBef>
                <a:spcPts val="1774"/>
              </a:spcBef>
              <a:tabLst>
                <a:tab algn="l" pos="0"/>
              </a:tabLst>
            </a:pPr>
            <a:endParaRPr b="0" lang="en-US" sz="2100" spc="-1" strike="noStrike">
              <a:latin typeface="Arial"/>
            </a:endParaRPr>
          </a:p>
          <a:p>
            <a:pPr marL="262080" indent="-261720">
              <a:lnSpc>
                <a:spcPct val="100000"/>
              </a:lnSpc>
              <a:spcBef>
                <a:spcPts val="1774"/>
              </a:spcBef>
              <a:buClr>
                <a:srgbClr val="e7bc29"/>
              </a:buClr>
              <a:buFont typeface="Noto Sans Symbols"/>
              <a:buChar char="⚫"/>
              <a:tabLst>
                <a:tab algn="l" pos="0"/>
              </a:tabLst>
            </a:pPr>
            <a:r>
              <a:rPr b="1" lang="en-US" sz="2300" spc="-1" strike="noStrike">
                <a:solidFill>
                  <a:srgbClr val="000000"/>
                </a:solidFill>
                <a:latin typeface="Constantia"/>
                <a:ea typeface="Constantia"/>
              </a:rPr>
              <a:t>OUT Port Address, Accumulator:</a:t>
            </a:r>
            <a:endParaRPr b="0" lang="en-US" sz="2300" spc="-1" strike="noStrike">
              <a:latin typeface="Arial"/>
            </a:endParaRPr>
          </a:p>
          <a:p>
            <a:pPr lvl="1" marL="628560" indent="-239400">
              <a:lnSpc>
                <a:spcPct val="100000"/>
              </a:lnSpc>
              <a:spcBef>
                <a:spcPts val="1726"/>
              </a:spcBef>
              <a:buClr>
                <a:srgbClr val="a5b592"/>
              </a:buClr>
              <a:buFont typeface="Noto Sans Symbols"/>
              <a:buChar char="⚫"/>
              <a:tabLst>
                <a:tab algn="l" pos="0"/>
              </a:tabLst>
            </a:pPr>
            <a:r>
              <a:rPr b="0" lang="en-US" sz="2100" spc="-1" strike="noStrike">
                <a:solidFill>
                  <a:srgbClr val="000000"/>
                </a:solidFill>
                <a:latin typeface="Constantia"/>
                <a:ea typeface="Constantia"/>
              </a:rPr>
              <a:t>It transfers the operand from accumulator to specified port.</a:t>
            </a:r>
            <a:endParaRPr b="0" lang="en-US" sz="2100" spc="-1" strike="noStrike">
              <a:latin typeface="Arial"/>
            </a:endParaRPr>
          </a:p>
          <a:p>
            <a:pPr lvl="1" marL="628560" indent="-239400">
              <a:lnSpc>
                <a:spcPct val="100000"/>
              </a:lnSpc>
              <a:spcBef>
                <a:spcPts val="1726"/>
              </a:spcBef>
              <a:buClr>
                <a:srgbClr val="a5b592"/>
              </a:buClr>
              <a:buFont typeface="Noto Sans Symbols"/>
              <a:buChar char="⚫"/>
              <a:tabLst>
                <a:tab algn="l" pos="0"/>
              </a:tabLst>
            </a:pPr>
            <a:r>
              <a:rPr b="0" lang="en-US" sz="2100" spc="-1" strike="noStrike">
                <a:solidFill>
                  <a:srgbClr val="000000"/>
                </a:solidFill>
                <a:latin typeface="Constantia"/>
                <a:ea typeface="Constantia"/>
              </a:rPr>
              <a:t>E.g.: OUT 0028 H, AX</a:t>
            </a:r>
            <a:endParaRPr b="0" lang="en-US" sz="2100" spc="-1" strike="noStrike">
              <a:latin typeface="Arial"/>
            </a:endParaRPr>
          </a:p>
        </p:txBody>
      </p:sp>
      <p:sp>
        <p:nvSpPr>
          <p:cNvPr id="1034" name="Google Shape;1159;gda7c634b4f_0_911"/>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E43B6C0E-7E3A-499A-88C3-18491BA6350F}"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5" name="Google Shape;1166;gda7c634b4f_0_919"/>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Data Transfer Instructions</a:t>
            </a:r>
            <a:endParaRPr b="0" lang="en-US" sz="5000" spc="-1" strike="noStrike">
              <a:latin typeface="Arial"/>
            </a:endParaRPr>
          </a:p>
        </p:txBody>
      </p:sp>
      <p:sp>
        <p:nvSpPr>
          <p:cNvPr id="1036" name="Google Shape;1167;gda7c634b4f_0_919"/>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3600" spc="-1" strike="noStrike">
                <a:solidFill>
                  <a:srgbClr val="000000"/>
                </a:solidFill>
                <a:latin typeface="Constantia"/>
                <a:ea typeface="Constantia"/>
              </a:rPr>
              <a:t>LEA  Register, Src:</a:t>
            </a:r>
            <a:endParaRPr b="0" lang="en-US" sz="3600" spc="-1" strike="noStrike">
              <a:latin typeface="Arial"/>
            </a:endParaRPr>
          </a:p>
          <a:p>
            <a:pPr lvl="1" marL="628560" indent="-239400">
              <a:lnSpc>
                <a:spcPct val="100000"/>
              </a:lnSpc>
              <a:spcBef>
                <a:spcPts val="2001"/>
              </a:spcBef>
              <a:buClr>
                <a:srgbClr val="a5b592"/>
              </a:buClr>
              <a:buFont typeface="Noto Sans Symbols"/>
              <a:buChar char="⚫"/>
            </a:pPr>
            <a:r>
              <a:rPr b="0" lang="en-US" sz="3200" spc="-1" strike="noStrike">
                <a:solidFill>
                  <a:srgbClr val="000000"/>
                </a:solidFill>
                <a:latin typeface="Constantia"/>
                <a:ea typeface="Constantia"/>
              </a:rPr>
              <a:t>It loads a 16-bit register with the offset address of the data specified by the Src.</a:t>
            </a:r>
            <a:endParaRPr b="0" lang="en-US" sz="3200" spc="-1" strike="noStrike">
              <a:latin typeface="Arial"/>
            </a:endParaRPr>
          </a:p>
          <a:p>
            <a:pPr lvl="1" marL="628560" indent="-239400">
              <a:lnSpc>
                <a:spcPct val="100000"/>
              </a:lnSpc>
              <a:spcBef>
                <a:spcPts val="2001"/>
              </a:spcBef>
              <a:buClr>
                <a:srgbClr val="a5b592"/>
              </a:buClr>
              <a:buFont typeface="Noto Sans Symbols"/>
              <a:buChar char="⚫"/>
            </a:pPr>
            <a:r>
              <a:rPr b="0" lang="en-US" sz="3200" spc="-1" strike="noStrike">
                <a:solidFill>
                  <a:srgbClr val="000000"/>
                </a:solidFill>
                <a:latin typeface="Constantia"/>
                <a:ea typeface="Constantia"/>
              </a:rPr>
              <a:t>E.g.: LEA BX, [DI]</a:t>
            </a:r>
            <a:endParaRPr b="0" lang="en-US" sz="3200" spc="-1" strike="noStrike">
              <a:latin typeface="Arial"/>
            </a:endParaRPr>
          </a:p>
          <a:p>
            <a:pPr lvl="2" marL="903240" indent="-236160">
              <a:lnSpc>
                <a:spcPct val="100000"/>
              </a:lnSpc>
              <a:spcBef>
                <a:spcPts val="1899"/>
              </a:spcBef>
              <a:buClr>
                <a:srgbClr val="f3a447"/>
              </a:buClr>
              <a:buFont typeface="Noto Sans Symbols"/>
              <a:buChar char="⚫"/>
            </a:pPr>
            <a:r>
              <a:rPr b="0" lang="en-US" sz="2800" spc="-1" strike="noStrike">
                <a:solidFill>
                  <a:srgbClr val="000000"/>
                </a:solidFill>
                <a:latin typeface="Constantia"/>
                <a:ea typeface="Constantia"/>
              </a:rPr>
              <a:t>This instruction loads the contents of DI (offset) into the BX register.</a:t>
            </a:r>
            <a:endParaRPr b="0" lang="en-US" sz="2800" spc="-1" strike="noStrike">
              <a:latin typeface="Arial"/>
            </a:endParaRPr>
          </a:p>
        </p:txBody>
      </p:sp>
      <p:sp>
        <p:nvSpPr>
          <p:cNvPr id="1037" name="Google Shape;1168;gda7c634b4f_0_919"/>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0BD50F85-E18A-4F07-A34A-5E6085835BAD}"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8" name="Google Shape;1175;gda7c634b4f_0_927"/>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Data Transfer Instructions</a:t>
            </a:r>
            <a:endParaRPr b="0" lang="en-US" sz="5000" spc="-1" strike="noStrike">
              <a:latin typeface="Arial"/>
            </a:endParaRPr>
          </a:p>
        </p:txBody>
      </p:sp>
      <p:sp>
        <p:nvSpPr>
          <p:cNvPr id="1039" name="Google Shape;1176;gda7c634b4f_0_927"/>
          <p:cNvSpPr/>
          <p:nvPr/>
        </p:nvSpPr>
        <p:spPr>
          <a:xfrm>
            <a:off x="195264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800" spc="-1" strike="noStrike">
                <a:solidFill>
                  <a:srgbClr val="000000"/>
                </a:solidFill>
                <a:latin typeface="Constantia"/>
                <a:ea typeface="Constantia"/>
              </a:rPr>
              <a:t>LDS Des, Src:</a:t>
            </a:r>
            <a:endParaRPr b="0" lang="en-US" sz="28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It loads 32-bit pointer from memory source to destination register  and DS.</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The word is placed in the destination register and the segment is placed in DS.</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This instruction Copies the word at the lower memory address to the Des reg and the word at the higher address to the segment reg i.e. DS.</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E.g.: LDS BX, [0301 H]</a:t>
            </a:r>
            <a:endParaRPr b="0" lang="en-US" sz="2400" spc="-1" strike="noStrike">
              <a:latin typeface="Arial"/>
            </a:endParaRPr>
          </a:p>
        </p:txBody>
      </p:sp>
      <p:sp>
        <p:nvSpPr>
          <p:cNvPr id="1040" name="Google Shape;1177;gda7c634b4f_0_927"/>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49DE14AF-95BE-455C-8F47-1C72A67359C8}"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1" name="Google Shape;1184;gda7c634b4f_0_935"/>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Data Transfer Instructions</a:t>
            </a:r>
            <a:endParaRPr b="0" lang="en-US" sz="5000" spc="-1" strike="noStrike">
              <a:latin typeface="Arial"/>
            </a:endParaRPr>
          </a:p>
        </p:txBody>
      </p:sp>
      <p:sp>
        <p:nvSpPr>
          <p:cNvPr id="1042" name="Google Shape;1185;gda7c634b4f_0_935"/>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800" spc="-1" strike="noStrike">
                <a:solidFill>
                  <a:srgbClr val="000000"/>
                </a:solidFill>
                <a:latin typeface="Constantia"/>
                <a:ea typeface="Constantia"/>
              </a:rPr>
              <a:t>LES Des, Src:</a:t>
            </a:r>
            <a:endParaRPr b="0" lang="en-US" sz="28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It loads 32-bit pointer from memory source to destination register and ES.</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The Word is placed in the destination register and the segment is placed in ES.</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This instruction is very similar to LDS except that it initializes ES instead of DS.</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E.g.: LES BX, [0301 H]</a:t>
            </a:r>
            <a:endParaRPr b="0" lang="en-US" sz="2400" spc="-1" strike="noStrike">
              <a:latin typeface="Arial"/>
            </a:endParaRPr>
          </a:p>
        </p:txBody>
      </p:sp>
      <p:sp>
        <p:nvSpPr>
          <p:cNvPr id="1043" name="Google Shape;1186;gda7c634b4f_0_935"/>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B94BF09F-8F2C-4642-9A98-87B10B9D3523}"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Google Shape;178;p13"/>
          <p:cNvSpPr/>
          <p:nvPr/>
        </p:nvSpPr>
        <p:spPr>
          <a:xfrm>
            <a:off x="1523880" y="380880"/>
            <a:ext cx="9143640" cy="6857640"/>
          </a:xfrm>
          <a:custGeom>
            <a:avLst/>
            <a:gdLst/>
            <a:ahLst/>
            <a:rect l="l" t="t" r="r" b="b"/>
            <a:pathLst>
              <a:path w="9144000" h="6858000">
                <a:moveTo>
                  <a:pt x="9144000" y="0"/>
                </a:moveTo>
                <a:lnTo>
                  <a:pt x="0" y="0"/>
                </a:lnTo>
                <a:lnTo>
                  <a:pt x="0" y="6858000"/>
                </a:lnTo>
                <a:lnTo>
                  <a:pt x="9144000" y="6858000"/>
                </a:lnTo>
                <a:lnTo>
                  <a:pt x="9144000" y="0"/>
                </a:lnTo>
                <a:close/>
              </a:path>
            </a:pathLst>
          </a:custGeom>
          <a:noFill/>
          <a:ln w="0">
            <a:noFill/>
          </a:ln>
        </p:spPr>
        <p:style>
          <a:lnRef idx="0"/>
          <a:fillRef idx="0"/>
          <a:effectRef idx="0"/>
          <a:fontRef idx="minor"/>
        </p:style>
      </p:sp>
      <p:sp>
        <p:nvSpPr>
          <p:cNvPr id="522" name="Google Shape;179;p13"/>
          <p:cNvSpPr txBox="1"/>
          <p:nvPr/>
        </p:nvSpPr>
        <p:spPr>
          <a:xfrm>
            <a:off x="2883960" y="77760"/>
            <a:ext cx="6423480" cy="1157040"/>
          </a:xfrm>
          <a:prstGeom prst="rect">
            <a:avLst/>
          </a:prstGeom>
          <a:noFill/>
          <a:ln w="0">
            <a:noFill/>
          </a:ln>
        </p:spPr>
        <p:txBody>
          <a:bodyPr lIns="0" rIns="0" tIns="11880" bIns="0" anchor="ctr">
            <a:noAutofit/>
          </a:bodyPr>
          <a:p>
            <a:pPr marL="12600">
              <a:lnSpc>
                <a:spcPct val="100000"/>
              </a:lnSpc>
              <a:tabLst>
                <a:tab algn="l" pos="0"/>
              </a:tabLst>
            </a:pPr>
            <a:r>
              <a:rPr b="0" lang="en-US" sz="4200" spc="-1" strike="noStrike">
                <a:solidFill>
                  <a:srgbClr val="ffffff"/>
                </a:solidFill>
                <a:latin typeface="Calibri"/>
                <a:ea typeface="Calibri"/>
              </a:rPr>
              <a:t>Definition (Contd.)</a:t>
            </a:r>
            <a:endParaRPr b="0" lang="en-US" sz="4200" spc="-1" strike="noStrike">
              <a:solidFill>
                <a:srgbClr val="000000"/>
              </a:solidFill>
              <a:latin typeface="Arial"/>
            </a:endParaRPr>
          </a:p>
        </p:txBody>
      </p:sp>
      <p:sp>
        <p:nvSpPr>
          <p:cNvPr id="523" name="Google Shape;180;p13"/>
          <p:cNvSpPr/>
          <p:nvPr/>
        </p:nvSpPr>
        <p:spPr>
          <a:xfrm>
            <a:off x="914400" y="2005920"/>
            <a:ext cx="10743840" cy="4287960"/>
          </a:xfrm>
          <a:prstGeom prst="rect">
            <a:avLst/>
          </a:prstGeom>
          <a:noFill/>
          <a:ln w="0">
            <a:noFill/>
          </a:ln>
        </p:spPr>
        <p:style>
          <a:lnRef idx="0"/>
          <a:fillRef idx="0"/>
          <a:effectRef idx="0"/>
          <a:fontRef idx="minor"/>
        </p:style>
        <p:txBody>
          <a:bodyPr lIns="0" rIns="0" tIns="11880" bIns="0">
            <a:spAutoFit/>
          </a:bodyPr>
          <a:p>
            <a:pPr marL="298440" indent="-285480">
              <a:lnSpc>
                <a:spcPct val="100000"/>
              </a:lnSpc>
              <a:tabLst>
                <a:tab algn="l" pos="0"/>
              </a:tabLst>
            </a:pPr>
            <a:r>
              <a:rPr b="0" lang="en-US" sz="2000" spc="-1" strike="noStrike">
                <a:solidFill>
                  <a:srgbClr val="800000"/>
                </a:solidFill>
                <a:latin typeface="Times New Roman"/>
                <a:ea typeface="Times New Roman"/>
              </a:rPr>
              <a:t>–</a:t>
            </a:r>
            <a:r>
              <a:rPr b="0" lang="en-US" sz="2000" spc="-1" strike="noStrike">
                <a:solidFill>
                  <a:srgbClr val="800000"/>
                </a:solidFill>
                <a:latin typeface="Times New Roman"/>
                <a:ea typeface="Times New Roman"/>
              </a:rPr>
              <a:t>	</a:t>
            </a:r>
            <a:r>
              <a:rPr b="0" lang="en-US" sz="2800" spc="-1" strike="noStrike">
                <a:solidFill>
                  <a:srgbClr val="800000"/>
                </a:solidFill>
                <a:latin typeface="Times New Roman"/>
                <a:ea typeface="Times New Roman"/>
              </a:rPr>
              <a:t>Binary Data(Numbers)</a:t>
            </a:r>
            <a:r>
              <a:rPr b="0" lang="en-US" sz="2800" spc="-1" strike="noStrike">
                <a:solidFill>
                  <a:srgbClr val="ffffff"/>
                </a:solidFill>
                <a:latin typeface="Times New Roman"/>
                <a:ea typeface="Times New Roman"/>
              </a:rPr>
              <a:t>: The microprocessor has a very narrow view on life. It  only understands binary numbers.</a:t>
            </a:r>
            <a:endParaRPr b="0" lang="en-US" sz="2800" spc="-1" strike="noStrike">
              <a:latin typeface="Arial"/>
            </a:endParaRPr>
          </a:p>
          <a:p>
            <a:pPr>
              <a:lnSpc>
                <a:spcPct val="100000"/>
              </a:lnSpc>
              <a:spcBef>
                <a:spcPts val="26"/>
              </a:spcBef>
              <a:tabLst>
                <a:tab algn="l" pos="0"/>
              </a:tabLst>
            </a:pPr>
            <a:endParaRPr b="0" lang="en-US" sz="2800" spc="-1" strike="noStrike">
              <a:latin typeface="Arial"/>
            </a:endParaRPr>
          </a:p>
          <a:p>
            <a:pPr marL="298440">
              <a:lnSpc>
                <a:spcPct val="100000"/>
              </a:lnSpc>
              <a:tabLst>
                <a:tab algn="l" pos="0"/>
              </a:tabLst>
            </a:pPr>
            <a:r>
              <a:rPr b="0" lang="en-US" sz="2800" spc="-1" strike="noStrike">
                <a:solidFill>
                  <a:srgbClr val="ffffff"/>
                </a:solidFill>
                <a:latin typeface="Times New Roman"/>
                <a:ea typeface="Times New Roman"/>
              </a:rPr>
              <a:t>A binary digit is called a bit (which comes from </a:t>
            </a:r>
            <a:r>
              <a:rPr b="1" lang="en-US" sz="2800" spc="-1" strike="noStrike" u="sng">
                <a:solidFill>
                  <a:srgbClr val="ffffff"/>
                </a:solidFill>
                <a:uFillTx/>
                <a:latin typeface="Times New Roman"/>
                <a:ea typeface="Times New Roman"/>
              </a:rPr>
              <a:t>b</a:t>
            </a:r>
            <a:r>
              <a:rPr b="0" lang="en-US" sz="2800" spc="-1" strike="noStrike">
                <a:solidFill>
                  <a:srgbClr val="ffffff"/>
                </a:solidFill>
                <a:latin typeface="Times New Roman"/>
                <a:ea typeface="Times New Roman"/>
              </a:rPr>
              <a:t>inary dig</a:t>
            </a:r>
            <a:r>
              <a:rPr b="1" lang="en-US" sz="2800" spc="-1" strike="noStrike" u="sng">
                <a:solidFill>
                  <a:srgbClr val="ffffff"/>
                </a:solidFill>
                <a:uFillTx/>
                <a:latin typeface="Times New Roman"/>
                <a:ea typeface="Times New Roman"/>
              </a:rPr>
              <a:t>it</a:t>
            </a:r>
            <a:r>
              <a:rPr b="0" lang="en-US" sz="2800" spc="-1" strike="noStrike">
                <a:solidFill>
                  <a:srgbClr val="ffffff"/>
                </a:solidFill>
                <a:latin typeface="Times New Roman"/>
                <a:ea typeface="Times New Roman"/>
              </a:rPr>
              <a:t>).</a:t>
            </a:r>
            <a:endParaRPr b="0" lang="en-US" sz="2800" spc="-1" strike="noStrike">
              <a:latin typeface="Arial"/>
            </a:endParaRPr>
          </a:p>
          <a:p>
            <a:pPr>
              <a:lnSpc>
                <a:spcPct val="100000"/>
              </a:lnSpc>
              <a:spcBef>
                <a:spcPts val="26"/>
              </a:spcBef>
              <a:tabLst>
                <a:tab algn="l" pos="0"/>
              </a:tabLst>
            </a:pPr>
            <a:endParaRPr b="0" lang="en-US" sz="2800" spc="-1" strike="noStrike">
              <a:latin typeface="Arial"/>
            </a:endParaRPr>
          </a:p>
          <a:p>
            <a:pPr marL="298440">
              <a:lnSpc>
                <a:spcPct val="100000"/>
              </a:lnSpc>
              <a:tabLst>
                <a:tab algn="l" pos="0"/>
              </a:tabLst>
            </a:pPr>
            <a:r>
              <a:rPr b="0" lang="en-US" sz="2800" spc="-1" strike="noStrike">
                <a:solidFill>
                  <a:srgbClr val="ffffff"/>
                </a:solidFill>
                <a:latin typeface="Times New Roman"/>
                <a:ea typeface="Times New Roman"/>
              </a:rPr>
              <a:t>The microprocessor recognizes and processes a group of bits  together. This group of bits is called a “word”.</a:t>
            </a:r>
            <a:endParaRPr b="0" lang="en-US" sz="2800" spc="-1" strike="noStrike">
              <a:latin typeface="Arial"/>
            </a:endParaRPr>
          </a:p>
          <a:p>
            <a:pPr>
              <a:lnSpc>
                <a:spcPct val="100000"/>
              </a:lnSpc>
              <a:spcBef>
                <a:spcPts val="26"/>
              </a:spcBef>
              <a:tabLst>
                <a:tab algn="l" pos="0"/>
              </a:tabLst>
            </a:pPr>
            <a:endParaRPr b="0" lang="en-US" sz="2800" spc="-1" strike="noStrike">
              <a:latin typeface="Arial"/>
            </a:endParaRPr>
          </a:p>
          <a:p>
            <a:pPr marL="298440">
              <a:lnSpc>
                <a:spcPct val="100000"/>
              </a:lnSpc>
              <a:tabLst>
                <a:tab algn="l" pos="0"/>
              </a:tabLst>
            </a:pPr>
            <a:r>
              <a:rPr b="0" lang="en-US" sz="2800" spc="-1" strike="noStrike">
                <a:solidFill>
                  <a:srgbClr val="ffffff"/>
                </a:solidFill>
                <a:latin typeface="Times New Roman"/>
                <a:ea typeface="Times New Roman"/>
              </a:rPr>
              <a:t>The number of bits in a Microprocessor’s word, is a measure of its  “abilities”.</a:t>
            </a:r>
            <a:endParaRPr b="0" lang="en-US" sz="2800" spc="-1" strike="noStrike">
              <a:latin typeface="Arial"/>
            </a:endParaRPr>
          </a:p>
        </p:txBody>
      </p:sp>
      <p:sp>
        <p:nvSpPr>
          <p:cNvPr id="524" name="Google Shape;181;p13"/>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4" name="Google Shape;1193;gda7c634b4f_0_943"/>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Data Transfer Instructions</a:t>
            </a:r>
            <a:endParaRPr b="0" lang="en-US" sz="5000" spc="-1" strike="noStrike">
              <a:latin typeface="Arial"/>
            </a:endParaRPr>
          </a:p>
        </p:txBody>
      </p:sp>
      <p:sp>
        <p:nvSpPr>
          <p:cNvPr id="1045" name="Google Shape;1194;gda7c634b4f_0_943"/>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100" spc="-1" strike="noStrike">
                <a:solidFill>
                  <a:srgbClr val="000000"/>
                </a:solidFill>
                <a:latin typeface="Constantia"/>
                <a:ea typeface="Constantia"/>
              </a:rPr>
              <a:t>LAHF:</a:t>
            </a:r>
            <a:endParaRPr b="0" lang="en-US" sz="2100" spc="-1" strike="noStrike">
              <a:latin typeface="Arial"/>
            </a:endParaRPr>
          </a:p>
          <a:p>
            <a:pPr lvl="1" marL="628560" indent="-239400">
              <a:lnSpc>
                <a:spcPct val="100000"/>
              </a:lnSpc>
              <a:spcBef>
                <a:spcPts val="1675"/>
              </a:spcBef>
              <a:buClr>
                <a:srgbClr val="a5b592"/>
              </a:buClr>
              <a:buFont typeface="Noto Sans Symbols"/>
              <a:buChar char="⚫"/>
            </a:pPr>
            <a:r>
              <a:rPr b="0" lang="en-US" sz="1900" spc="-1" strike="noStrike">
                <a:solidFill>
                  <a:srgbClr val="000000"/>
                </a:solidFill>
                <a:latin typeface="Constantia"/>
                <a:ea typeface="Constantia"/>
              </a:rPr>
              <a:t>It copies the lower byte of flag register to AH.</a:t>
            </a:r>
            <a:endParaRPr b="0" lang="en-US" sz="1900" spc="-1" strike="noStrike">
              <a:latin typeface="Arial"/>
            </a:endParaRPr>
          </a:p>
          <a:p>
            <a:pPr marL="262080" indent="-261720">
              <a:lnSpc>
                <a:spcPct val="100000"/>
              </a:lnSpc>
              <a:spcBef>
                <a:spcPts val="1726"/>
              </a:spcBef>
              <a:buClr>
                <a:srgbClr val="e7bc29"/>
              </a:buClr>
              <a:buFont typeface="Noto Sans Symbols"/>
              <a:buChar char="⚫"/>
            </a:pPr>
            <a:r>
              <a:rPr b="1" lang="en-US" sz="2100" spc="-1" strike="noStrike">
                <a:solidFill>
                  <a:srgbClr val="000000"/>
                </a:solidFill>
                <a:latin typeface="Constantia"/>
                <a:ea typeface="Constantia"/>
              </a:rPr>
              <a:t>SAHF:</a:t>
            </a:r>
            <a:endParaRPr b="0" lang="en-US" sz="2100" spc="-1" strike="noStrike">
              <a:latin typeface="Arial"/>
            </a:endParaRPr>
          </a:p>
          <a:p>
            <a:pPr lvl="1" marL="628560" indent="-239400">
              <a:lnSpc>
                <a:spcPct val="100000"/>
              </a:lnSpc>
              <a:spcBef>
                <a:spcPts val="1675"/>
              </a:spcBef>
              <a:buClr>
                <a:srgbClr val="a5b592"/>
              </a:buClr>
              <a:buFont typeface="Noto Sans Symbols"/>
              <a:buChar char="⚫"/>
            </a:pPr>
            <a:r>
              <a:rPr b="0" lang="en-US" sz="1900" spc="-1" strike="noStrike">
                <a:solidFill>
                  <a:srgbClr val="000000"/>
                </a:solidFill>
                <a:latin typeface="Constantia"/>
                <a:ea typeface="Constantia"/>
              </a:rPr>
              <a:t>It copies the contents of AH to lower byte of flag register.</a:t>
            </a:r>
            <a:endParaRPr b="0" lang="en-US" sz="1900" spc="-1" strike="noStrike">
              <a:latin typeface="Arial"/>
            </a:endParaRPr>
          </a:p>
          <a:p>
            <a:pPr marL="262080" indent="-261720">
              <a:lnSpc>
                <a:spcPct val="100000"/>
              </a:lnSpc>
              <a:spcBef>
                <a:spcPts val="1726"/>
              </a:spcBef>
              <a:buClr>
                <a:srgbClr val="e7bc29"/>
              </a:buClr>
              <a:buFont typeface="Noto Sans Symbols"/>
              <a:buChar char="⚫"/>
            </a:pPr>
            <a:r>
              <a:rPr b="1" lang="en-US" sz="2100" spc="-1" strike="noStrike">
                <a:solidFill>
                  <a:srgbClr val="000000"/>
                </a:solidFill>
                <a:latin typeface="Constantia"/>
                <a:ea typeface="Constantia"/>
              </a:rPr>
              <a:t>PUSHF:</a:t>
            </a:r>
            <a:endParaRPr b="0" lang="en-US" sz="2100" spc="-1" strike="noStrike">
              <a:latin typeface="Arial"/>
            </a:endParaRPr>
          </a:p>
          <a:p>
            <a:pPr lvl="1" marL="628560" indent="-239400">
              <a:lnSpc>
                <a:spcPct val="100000"/>
              </a:lnSpc>
              <a:spcBef>
                <a:spcPts val="1675"/>
              </a:spcBef>
              <a:buClr>
                <a:srgbClr val="a5b592"/>
              </a:buClr>
              <a:buFont typeface="Noto Sans Symbols"/>
              <a:buChar char="⚫"/>
            </a:pPr>
            <a:r>
              <a:rPr b="0" lang="en-US" sz="1900" spc="-1" strike="noStrike">
                <a:solidFill>
                  <a:srgbClr val="000000"/>
                </a:solidFill>
                <a:latin typeface="Constantia"/>
                <a:ea typeface="Constantia"/>
              </a:rPr>
              <a:t>Pushes flag register to top of stack.</a:t>
            </a:r>
            <a:endParaRPr b="0" lang="en-US" sz="1900" spc="-1" strike="noStrike">
              <a:latin typeface="Arial"/>
            </a:endParaRPr>
          </a:p>
          <a:p>
            <a:pPr marL="262080" indent="-261720">
              <a:lnSpc>
                <a:spcPct val="100000"/>
              </a:lnSpc>
              <a:spcBef>
                <a:spcPts val="1726"/>
              </a:spcBef>
              <a:buClr>
                <a:srgbClr val="e7bc29"/>
              </a:buClr>
              <a:buFont typeface="Noto Sans Symbols"/>
              <a:buChar char="⚫"/>
            </a:pPr>
            <a:r>
              <a:rPr b="1" lang="en-US" sz="2100" spc="-1" strike="noStrike">
                <a:solidFill>
                  <a:srgbClr val="000000"/>
                </a:solidFill>
                <a:latin typeface="Constantia"/>
                <a:ea typeface="Constantia"/>
              </a:rPr>
              <a:t>POPF:</a:t>
            </a:r>
            <a:endParaRPr b="0" lang="en-US" sz="2100" spc="-1" strike="noStrike">
              <a:latin typeface="Arial"/>
            </a:endParaRPr>
          </a:p>
          <a:p>
            <a:pPr lvl="1" marL="628560" indent="-239400">
              <a:lnSpc>
                <a:spcPct val="100000"/>
              </a:lnSpc>
              <a:spcBef>
                <a:spcPts val="1675"/>
              </a:spcBef>
              <a:buClr>
                <a:srgbClr val="a5b592"/>
              </a:buClr>
              <a:buFont typeface="Noto Sans Symbols"/>
              <a:buChar char="⚫"/>
            </a:pPr>
            <a:r>
              <a:rPr b="0" lang="en-US" sz="1900" spc="-1" strike="noStrike">
                <a:solidFill>
                  <a:srgbClr val="000000"/>
                </a:solidFill>
                <a:latin typeface="Constantia"/>
                <a:ea typeface="Constantia"/>
              </a:rPr>
              <a:t>Pops the stack top to flag register.</a:t>
            </a:r>
            <a:endParaRPr b="0" lang="en-US" sz="1900" spc="-1" strike="noStrike">
              <a:latin typeface="Arial"/>
            </a:endParaRPr>
          </a:p>
        </p:txBody>
      </p:sp>
      <p:sp>
        <p:nvSpPr>
          <p:cNvPr id="1046" name="Google Shape;1195;gda7c634b4f_0_943"/>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20B821C0-3853-49C2-A84E-AD0193E346FF}"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7" name="Google Shape;1202;gda7c634b4f_0_951"/>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3600" spc="-1" strike="noStrike">
                <a:solidFill>
                  <a:srgbClr val="444d26"/>
                </a:solidFill>
                <a:latin typeface="Calibri"/>
                <a:ea typeface="Calibri"/>
              </a:rPr>
              <a:t>3. Branch/Program Execution Transfer Instructions</a:t>
            </a:r>
            <a:endParaRPr b="0" lang="en-US" sz="3600" spc="-1" strike="noStrike">
              <a:latin typeface="Arial"/>
            </a:endParaRPr>
          </a:p>
        </p:txBody>
      </p:sp>
      <p:sp>
        <p:nvSpPr>
          <p:cNvPr id="1048" name="Google Shape;1203;gda7c634b4f_0_951"/>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0" lang="en-US" sz="2600" spc="-1" strike="noStrike">
                <a:solidFill>
                  <a:srgbClr val="000000"/>
                </a:solidFill>
                <a:latin typeface="Constantia"/>
                <a:ea typeface="Constantia"/>
              </a:rPr>
              <a:t>These instructions cause change in the sequence of the execution of instruction.</a:t>
            </a:r>
            <a:endParaRPr b="0" lang="en-US" sz="2600" spc="-1" strike="noStrike">
              <a:latin typeface="Arial"/>
            </a:endParaRPr>
          </a:p>
          <a:p>
            <a:pPr marL="262080" indent="-261720">
              <a:lnSpc>
                <a:spcPct val="100000"/>
              </a:lnSpc>
              <a:spcBef>
                <a:spcPts val="1851"/>
              </a:spcBef>
              <a:buClr>
                <a:srgbClr val="e7bc29"/>
              </a:buClr>
              <a:buFont typeface="Noto Sans Symbols"/>
              <a:buChar char="⚫"/>
            </a:pPr>
            <a:r>
              <a:rPr b="0" lang="en-US" sz="2600" spc="-1" strike="noStrike">
                <a:solidFill>
                  <a:srgbClr val="000000"/>
                </a:solidFill>
                <a:latin typeface="Constantia"/>
                <a:ea typeface="Constantia"/>
              </a:rPr>
              <a:t>This change can be a conditional or sometimes unconditional.</a:t>
            </a:r>
            <a:endParaRPr b="0" lang="en-US" sz="2600" spc="-1" strike="noStrike">
              <a:latin typeface="Arial"/>
            </a:endParaRPr>
          </a:p>
          <a:p>
            <a:pPr marL="262080" indent="-261720">
              <a:lnSpc>
                <a:spcPct val="100000"/>
              </a:lnSpc>
              <a:spcBef>
                <a:spcPts val="1851"/>
              </a:spcBef>
              <a:buClr>
                <a:srgbClr val="e7bc29"/>
              </a:buClr>
              <a:buFont typeface="Noto Sans Symbols"/>
              <a:buChar char="⚫"/>
            </a:pPr>
            <a:r>
              <a:rPr b="0" lang="en-US" sz="2600" spc="-1" strike="noStrike">
                <a:solidFill>
                  <a:srgbClr val="000000"/>
                </a:solidFill>
                <a:latin typeface="Constantia"/>
                <a:ea typeface="Constantia"/>
              </a:rPr>
              <a:t>The conditions are represented by flags.</a:t>
            </a:r>
            <a:endParaRPr b="0" lang="en-US" sz="2600" spc="-1" strike="noStrike">
              <a:latin typeface="Arial"/>
            </a:endParaRPr>
          </a:p>
        </p:txBody>
      </p:sp>
      <p:sp>
        <p:nvSpPr>
          <p:cNvPr id="1049" name="Google Shape;1204;gda7c634b4f_0_951"/>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CA1DA395-D47E-4B22-B19F-3ABC751E8BD3}"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0" name="Google Shape;1211;gda7c634b4f_0_959"/>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3600" spc="-1" strike="noStrike">
                <a:solidFill>
                  <a:srgbClr val="444d26"/>
                </a:solidFill>
                <a:latin typeface="Calibri"/>
                <a:ea typeface="Calibri"/>
              </a:rPr>
              <a:t>Branch Instructions</a:t>
            </a:r>
            <a:endParaRPr b="0" lang="en-US" sz="3600" spc="-1" strike="noStrike">
              <a:latin typeface="Arial"/>
            </a:endParaRPr>
          </a:p>
        </p:txBody>
      </p:sp>
      <p:sp>
        <p:nvSpPr>
          <p:cNvPr id="1051" name="Google Shape;1212;gda7c634b4f_0_959"/>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600" spc="-1" strike="noStrike">
                <a:solidFill>
                  <a:srgbClr val="000000"/>
                </a:solidFill>
                <a:latin typeface="Constantia"/>
                <a:ea typeface="Constantia"/>
              </a:rPr>
              <a:t>CALL Des:</a:t>
            </a:r>
            <a:endParaRPr b="0" lang="en-US" sz="26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This instruction is used to call a subroutine or function or procedure.</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The address of next instruction after CALL is saved onto stack.</a:t>
            </a:r>
            <a:endParaRPr b="0" lang="en-US" sz="2400" spc="-1" strike="noStrike">
              <a:latin typeface="Arial"/>
            </a:endParaRPr>
          </a:p>
          <a:p>
            <a:pPr marL="262080" indent="-261720">
              <a:lnSpc>
                <a:spcPct val="100000"/>
              </a:lnSpc>
              <a:spcBef>
                <a:spcPts val="1851"/>
              </a:spcBef>
              <a:buClr>
                <a:srgbClr val="e7bc29"/>
              </a:buClr>
              <a:buFont typeface="Noto Sans Symbols"/>
              <a:buChar char="⚫"/>
            </a:pPr>
            <a:r>
              <a:rPr b="1" lang="en-US" sz="2600" spc="-1" strike="noStrike">
                <a:solidFill>
                  <a:srgbClr val="000000"/>
                </a:solidFill>
                <a:latin typeface="Constantia"/>
                <a:ea typeface="Constantia"/>
              </a:rPr>
              <a:t>RET:</a:t>
            </a:r>
            <a:endParaRPr b="0" lang="en-US" sz="26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It returns the control from procedure to calling program.</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Every CALL instruction should have a RET.</a:t>
            </a:r>
            <a:endParaRPr b="0" lang="en-US" sz="2400" spc="-1" strike="noStrike">
              <a:latin typeface="Arial"/>
            </a:endParaRPr>
          </a:p>
        </p:txBody>
      </p:sp>
      <p:sp>
        <p:nvSpPr>
          <p:cNvPr id="1052" name="Google Shape;1213;gda7c634b4f_0_959"/>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9C27BE0F-154C-4D14-96C3-B1664DB54442}"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3" name="Google Shape;1220;gda7c634b4f_0_967"/>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3600" spc="-1" strike="noStrike">
                <a:solidFill>
                  <a:srgbClr val="444d26"/>
                </a:solidFill>
                <a:latin typeface="Calibri"/>
                <a:ea typeface="Calibri"/>
              </a:rPr>
              <a:t>Branch Instructions</a:t>
            </a:r>
            <a:endParaRPr b="0" lang="en-US" sz="3600" spc="-1" strike="noStrike">
              <a:latin typeface="Arial"/>
            </a:endParaRPr>
          </a:p>
        </p:txBody>
      </p:sp>
      <p:sp>
        <p:nvSpPr>
          <p:cNvPr id="1054" name="Google Shape;1221;gda7c634b4f_0_967"/>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600" spc="-1" strike="noStrike">
                <a:solidFill>
                  <a:srgbClr val="000000"/>
                </a:solidFill>
                <a:latin typeface="Constantia"/>
                <a:ea typeface="Constantia"/>
              </a:rPr>
              <a:t>JMP Des:</a:t>
            </a:r>
            <a:endParaRPr b="0" lang="en-US" sz="26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This instruction is used for unconditional jump from one place to another.</a:t>
            </a:r>
            <a:endParaRPr b="0" lang="en-US" sz="2400" spc="-1" strike="noStrike">
              <a:latin typeface="Arial"/>
            </a:endParaRPr>
          </a:p>
          <a:p>
            <a:pPr marL="263520" indent="-261720">
              <a:lnSpc>
                <a:spcPct val="100000"/>
              </a:lnSpc>
              <a:spcBef>
                <a:spcPts val="1851"/>
              </a:spcBef>
              <a:tabLst>
                <a:tab algn="l" pos="0"/>
              </a:tabLst>
            </a:pPr>
            <a:endParaRPr b="0" lang="en-US" sz="2400" spc="-1" strike="noStrike">
              <a:latin typeface="Arial"/>
            </a:endParaRPr>
          </a:p>
          <a:p>
            <a:pPr marL="262080" indent="-261720">
              <a:lnSpc>
                <a:spcPct val="100000"/>
              </a:lnSpc>
              <a:spcBef>
                <a:spcPts val="1851"/>
              </a:spcBef>
              <a:buClr>
                <a:srgbClr val="e7bc29"/>
              </a:buClr>
              <a:buFont typeface="Noto Sans Symbols"/>
              <a:buChar char="⚫"/>
              <a:tabLst>
                <a:tab algn="l" pos="0"/>
              </a:tabLst>
            </a:pPr>
            <a:r>
              <a:rPr b="1" lang="en-US" sz="2600" spc="-1" strike="noStrike">
                <a:solidFill>
                  <a:srgbClr val="000000"/>
                </a:solidFill>
                <a:latin typeface="Constantia"/>
                <a:ea typeface="Constantia"/>
              </a:rPr>
              <a:t>Jxx Des (Conditional Jump):</a:t>
            </a:r>
            <a:endParaRPr b="0" lang="en-US" sz="2600" spc="-1" strike="noStrike">
              <a:latin typeface="Arial"/>
            </a:endParaRPr>
          </a:p>
          <a:p>
            <a:pPr lvl="1" marL="628560" indent="-239400">
              <a:lnSpc>
                <a:spcPct val="100000"/>
              </a:lnSpc>
              <a:spcBef>
                <a:spcPts val="1800"/>
              </a:spcBef>
              <a:buClr>
                <a:srgbClr val="a5b592"/>
              </a:buClr>
              <a:buFont typeface="Noto Sans Symbols"/>
              <a:buChar char="⚫"/>
              <a:tabLst>
                <a:tab algn="l" pos="0"/>
              </a:tabLst>
            </a:pPr>
            <a:r>
              <a:rPr b="0" lang="en-US" sz="2400" spc="-1" strike="noStrike">
                <a:solidFill>
                  <a:srgbClr val="000000"/>
                </a:solidFill>
                <a:latin typeface="Constantia"/>
                <a:ea typeface="Constantia"/>
              </a:rPr>
              <a:t>All the conditional jumps follow some conditional statements or any instruction that affects the flag.</a:t>
            </a:r>
            <a:endParaRPr b="0" lang="en-US" sz="2400" spc="-1" strike="noStrike">
              <a:latin typeface="Arial"/>
            </a:endParaRPr>
          </a:p>
        </p:txBody>
      </p:sp>
      <p:sp>
        <p:nvSpPr>
          <p:cNvPr id="1055" name="Google Shape;1222;gda7c634b4f_0_967"/>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16AB90FF-F9C2-4992-9D3F-598FCAD99119}"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6" name="Google Shape;1229;gda7c634b4f_0_975"/>
          <p:cNvSpPr/>
          <p:nvPr/>
        </p:nvSpPr>
        <p:spPr>
          <a:xfrm>
            <a:off x="2027160" y="144360"/>
            <a:ext cx="8110080" cy="51876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2400" spc="-1" strike="noStrike">
                <a:solidFill>
                  <a:srgbClr val="444d26"/>
                </a:solidFill>
                <a:latin typeface="Calibri"/>
                <a:ea typeface="Calibri"/>
              </a:rPr>
              <a:t>Conditional Jump Table</a:t>
            </a:r>
            <a:endParaRPr b="0" lang="en-US" sz="2400" spc="-1" strike="noStrike">
              <a:latin typeface="Arial"/>
            </a:endParaRPr>
          </a:p>
        </p:txBody>
      </p:sp>
      <p:graphicFrame>
        <p:nvGraphicFramePr>
          <p:cNvPr id="1057" name="Google Shape;1230;gda7c634b4f_0_975"/>
          <p:cNvGraphicFramePr/>
          <p:nvPr/>
        </p:nvGraphicFramePr>
        <p:xfrm>
          <a:off x="3144960" y="619200"/>
          <a:ext cx="6352920" cy="6926040"/>
        </p:xfrm>
        <a:graphic>
          <a:graphicData uri="http://schemas.openxmlformats.org/drawingml/2006/table">
            <a:tbl>
              <a:tblPr/>
              <a:tblGrid>
                <a:gridCol w="1374480"/>
                <a:gridCol w="2885760"/>
                <a:gridCol w="2092680"/>
              </a:tblGrid>
              <a:tr h="765360">
                <a:tc>
                  <a:txBody>
                    <a:bodyPr lIns="90000" rIns="90000" tIns="189720" bIns="46800">
                      <a:noAutofit/>
                    </a:bodyPr>
                    <a:p>
                      <a:pPr algn="ctr">
                        <a:lnSpc>
                          <a:spcPct val="85000"/>
                        </a:lnSpc>
                        <a:tabLst>
                          <a:tab algn="l" pos="0"/>
                        </a:tabLst>
                      </a:pPr>
                      <a:r>
                        <a:rPr b="1" lang="en-US" sz="1800" spc="-1" strike="noStrike">
                          <a:solidFill>
                            <a:srgbClr val="000000"/>
                          </a:solidFill>
                          <a:latin typeface="Constantia"/>
                          <a:ea typeface="Constantia"/>
                        </a:rPr>
                        <a:t>Mnemonic</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e7bc29"/>
                    </a:solidFill>
                  </a:tcPr>
                </a:tc>
                <a:tc>
                  <a:txBody>
                    <a:bodyPr lIns="90000" rIns="90000" tIns="189720" bIns="46800">
                      <a:noAutofit/>
                    </a:bodyPr>
                    <a:p>
                      <a:pPr algn="ctr">
                        <a:lnSpc>
                          <a:spcPct val="85000"/>
                        </a:lnSpc>
                        <a:tabLst>
                          <a:tab algn="l" pos="0"/>
                        </a:tabLst>
                      </a:pPr>
                      <a:r>
                        <a:rPr b="1" lang="en-US" sz="1800" spc="-1" strike="noStrike">
                          <a:solidFill>
                            <a:srgbClr val="000000"/>
                          </a:solidFill>
                          <a:latin typeface="Constantia"/>
                          <a:ea typeface="Constantia"/>
                        </a:rPr>
                        <a:t>Meaning</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e7bc29"/>
                    </a:solidFill>
                  </a:tcPr>
                </a:tc>
                <a:tc>
                  <a:txBody>
                    <a:bodyPr lIns="90000" rIns="90000" tIns="189720" bIns="46800">
                      <a:noAutofit/>
                    </a:bodyPr>
                    <a:p>
                      <a:pPr algn="ctr">
                        <a:lnSpc>
                          <a:spcPct val="85000"/>
                        </a:lnSpc>
                        <a:tabLst>
                          <a:tab algn="l" pos="0"/>
                        </a:tabLst>
                      </a:pPr>
                      <a:r>
                        <a:rPr b="1" lang="en-US" sz="1800" spc="-1" strike="noStrike">
                          <a:solidFill>
                            <a:srgbClr val="000000"/>
                          </a:solidFill>
                          <a:latin typeface="Constantia"/>
                          <a:ea typeface="Constantia"/>
                        </a:rPr>
                        <a:t>Jump Condition</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e7bc29"/>
                    </a:solidFill>
                  </a:tcPr>
                </a:tc>
              </a:tr>
              <a:tr h="715680">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JA</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6e7cd"/>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Jump if Above</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6e7cd"/>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CF = 0 and ZF = 0</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6e7cd"/>
                    </a:solidFill>
                  </a:tcPr>
                </a:tc>
              </a:tr>
              <a:tr h="501120">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JAE</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af4e8"/>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Jump if Above or Equal</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af4e8"/>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CF = 0</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af4e8"/>
                    </a:solidFill>
                  </a:tcPr>
                </a:tc>
              </a:tr>
              <a:tr h="501120">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JB</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6e7cd"/>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Jump if Below</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6e7cd"/>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CF = 1</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6e7cd"/>
                    </a:solidFill>
                  </a:tcPr>
                </a:tc>
              </a:tr>
              <a:tr h="715680">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JBE</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af4e8"/>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Jump if Below or Equal</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af4e8"/>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CF = 1 or ZF = 1</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af4e8"/>
                    </a:solidFill>
                  </a:tcPr>
                </a:tc>
              </a:tr>
              <a:tr h="501120">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JC</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6e7cd"/>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Jump if Carry</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6e7cd"/>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CF = 1</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6e7cd"/>
                    </a:solidFill>
                  </a:tcPr>
                </a:tc>
              </a:tr>
              <a:tr h="501120">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JE</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af4e8"/>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Jump if Equal</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af4e8"/>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ZF = 1</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af4e8"/>
                    </a:solidFill>
                  </a:tcPr>
                </a:tc>
              </a:tr>
              <a:tr h="501120">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JNC</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6e7cd"/>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Jump if Not Carry</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6e7cd"/>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CF = 0</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6e7cd"/>
                    </a:solidFill>
                  </a:tcPr>
                </a:tc>
              </a:tr>
              <a:tr h="501120">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JNE</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af4e8"/>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Jump if Not Equal</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af4e8"/>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ZF = 0</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af4e8"/>
                    </a:solidFill>
                  </a:tcPr>
                </a:tc>
              </a:tr>
              <a:tr h="501120">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JNZ</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6e7cd"/>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Jump if Not Zero</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6e7cd"/>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ZF = 0</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6e7cd"/>
                    </a:solidFill>
                  </a:tcPr>
                </a:tc>
              </a:tr>
              <a:tr h="501120">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JPE</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af4e8"/>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Jump if Parity Even</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af4e8"/>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PF = 1</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af4e8"/>
                    </a:solidFill>
                  </a:tcPr>
                </a:tc>
              </a:tr>
              <a:tr h="501120">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JPO</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6e7cd"/>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Jump if Parity Odd</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6e7cd"/>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PF = 0</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6e7cd"/>
                    </a:solidFill>
                  </a:tcPr>
                </a:tc>
              </a:tr>
              <a:tr h="501120">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JZ</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af4e8"/>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Jump if Zero</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af4e8"/>
                    </a:solidFill>
                  </a:tcPr>
                </a:tc>
                <a:tc>
                  <a:txBody>
                    <a:bodyPr lIns="90000" rIns="90000" tIns="189720" bIns="46800">
                      <a:noAutofit/>
                    </a:bodyPr>
                    <a:p>
                      <a:pPr>
                        <a:lnSpc>
                          <a:spcPct val="85000"/>
                        </a:lnSpc>
                        <a:tabLst>
                          <a:tab algn="l" pos="0"/>
                        </a:tabLst>
                      </a:pPr>
                      <a:r>
                        <a:rPr b="0" lang="en-US" sz="1800" spc="-1" strike="noStrike">
                          <a:solidFill>
                            <a:srgbClr val="000000"/>
                          </a:solidFill>
                          <a:latin typeface="Constantia"/>
                          <a:ea typeface="Constantia"/>
                        </a:rPr>
                        <a:t>ZF = 1</a:t>
                      </a:r>
                      <a:endParaRPr b="0" lang="en-US" sz="1800" spc="-1" strike="noStrike">
                        <a:latin typeface="Arial"/>
                      </a:endParaRPr>
                    </a:p>
                  </a:txBody>
                  <a:tcPr marL="90000" marR="90000">
                    <a:lnL w="9360">
                      <a:solidFill>
                        <a:srgbClr val="000000"/>
                      </a:solidFill>
                    </a:lnL>
                    <a:lnR w="9360">
                      <a:solidFill>
                        <a:srgbClr val="000000"/>
                      </a:solidFill>
                    </a:lnR>
                    <a:lnT w="9360">
                      <a:solidFill>
                        <a:srgbClr val="000000"/>
                      </a:solidFill>
                    </a:lnT>
                    <a:lnB w="9360">
                      <a:solidFill>
                        <a:srgbClr val="000000"/>
                      </a:solidFill>
                    </a:lnB>
                    <a:solidFill>
                      <a:srgbClr val="faf4e8"/>
                    </a:solidFill>
                  </a:tcPr>
                </a:tc>
              </a:tr>
            </a:tbl>
          </a:graphicData>
        </a:graphic>
      </p:graphicFrame>
      <p:sp>
        <p:nvSpPr>
          <p:cNvPr id="1058" name="Google Shape;1231;gda7c634b4f_0_975"/>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8ED29795-8592-4C28-AFCE-FA5FB637E5F3}"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9" name="Google Shape;1238;gda7c634b4f_0_983"/>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3600" spc="-1" strike="noStrike">
                <a:solidFill>
                  <a:srgbClr val="444d26"/>
                </a:solidFill>
                <a:latin typeface="Calibri"/>
                <a:ea typeface="Calibri"/>
              </a:rPr>
              <a:t>Loop Instructions</a:t>
            </a:r>
            <a:endParaRPr b="0" lang="en-US" sz="3600" spc="-1" strike="noStrike">
              <a:latin typeface="Arial"/>
            </a:endParaRPr>
          </a:p>
        </p:txBody>
      </p:sp>
      <p:sp>
        <p:nvSpPr>
          <p:cNvPr id="1060" name="Google Shape;1239;gda7c634b4f_0_983"/>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600" spc="-1" strike="noStrike">
                <a:solidFill>
                  <a:srgbClr val="000000"/>
                </a:solidFill>
                <a:latin typeface="Constantia"/>
                <a:ea typeface="Constantia"/>
              </a:rPr>
              <a:t>Loop Des:</a:t>
            </a:r>
            <a:endParaRPr b="0" lang="en-US" sz="26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This is a looping instruction.</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The number of times looping is required is placed in the CX register.</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With each iteration, the contents of CX are decremented.</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ZF is checked whether to loop again or not.</a:t>
            </a:r>
            <a:endParaRPr b="0" lang="en-US" sz="2400" spc="-1" strike="noStrike">
              <a:latin typeface="Arial"/>
            </a:endParaRPr>
          </a:p>
        </p:txBody>
      </p:sp>
      <p:sp>
        <p:nvSpPr>
          <p:cNvPr id="1061" name="Google Shape;1240;gda7c634b4f_0_983"/>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E40388F8-E500-41C7-A1FA-C32351466F86}"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2" name="Google Shape;1247;gda7c634b4f_0_991"/>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3600" spc="-1" strike="noStrike">
                <a:solidFill>
                  <a:srgbClr val="444d26"/>
                </a:solidFill>
                <a:latin typeface="Calibri"/>
                <a:ea typeface="Calibri"/>
              </a:rPr>
              <a:t>Program Execution Transfer Instructions</a:t>
            </a:r>
            <a:endParaRPr b="0" lang="en-US" sz="3600" spc="-1" strike="noStrike">
              <a:latin typeface="Arial"/>
            </a:endParaRPr>
          </a:p>
        </p:txBody>
      </p:sp>
      <p:sp>
        <p:nvSpPr>
          <p:cNvPr id="1063" name="Google Shape;1248;gda7c634b4f_0_991"/>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600" spc="-1" strike="noStrike">
                <a:solidFill>
                  <a:srgbClr val="000000"/>
                </a:solidFill>
                <a:latin typeface="Constantia"/>
                <a:ea typeface="Constantia"/>
              </a:rPr>
              <a:t>INTO (Interrupt on overflow):</a:t>
            </a:r>
            <a:endParaRPr b="0" lang="en-US" sz="2600" spc="-1" strike="noStrike">
              <a:latin typeface="Arial"/>
            </a:endParaRPr>
          </a:p>
          <a:p>
            <a:pPr marL="262080" indent="-261720">
              <a:lnSpc>
                <a:spcPct val="100000"/>
              </a:lnSpc>
              <a:spcBef>
                <a:spcPts val="1851"/>
              </a:spcBef>
              <a:buClr>
                <a:srgbClr val="e7bc29"/>
              </a:buClr>
              <a:buFont typeface="Noto Sans Symbols"/>
              <a:buChar char="⚫"/>
            </a:pPr>
            <a:r>
              <a:rPr b="0" lang="en-US" sz="2600" spc="-1" strike="noStrike">
                <a:solidFill>
                  <a:srgbClr val="000000"/>
                </a:solidFill>
                <a:latin typeface="Constantia"/>
                <a:ea typeface="Constantia"/>
              </a:rPr>
              <a:t>This instruction generates type 4 interrupt (i.e. interrupt for overflow) and causes the 8086 to do an indirect far call a procedure which is written by the user to handle the overflow condition.</a:t>
            </a:r>
            <a:endParaRPr b="0" lang="en-US" sz="2600" spc="-1" strike="noStrike">
              <a:latin typeface="Arial"/>
            </a:endParaRPr>
          </a:p>
          <a:p>
            <a:pPr marL="262080" indent="-261720">
              <a:lnSpc>
                <a:spcPct val="100000"/>
              </a:lnSpc>
              <a:spcBef>
                <a:spcPts val="1851"/>
              </a:spcBef>
              <a:buClr>
                <a:srgbClr val="e7bc29"/>
              </a:buClr>
              <a:buFont typeface="Noto Sans Symbols"/>
              <a:buChar char="⚫"/>
            </a:pPr>
            <a:r>
              <a:rPr b="1" lang="en-US" sz="2600" spc="-1" strike="noStrike">
                <a:solidFill>
                  <a:srgbClr val="000000"/>
                </a:solidFill>
                <a:latin typeface="Constantia"/>
                <a:ea typeface="Constantia"/>
              </a:rPr>
              <a:t>IRET</a:t>
            </a:r>
            <a:endParaRPr b="0" lang="en-US" sz="2600" spc="-1" strike="noStrike">
              <a:latin typeface="Arial"/>
            </a:endParaRPr>
          </a:p>
          <a:p>
            <a:pPr marL="262080" indent="-261720">
              <a:lnSpc>
                <a:spcPct val="100000"/>
              </a:lnSpc>
              <a:spcBef>
                <a:spcPts val="1851"/>
              </a:spcBef>
              <a:buClr>
                <a:srgbClr val="e7bc29"/>
              </a:buClr>
              <a:buFont typeface="Noto Sans Symbols"/>
              <a:buChar char="⚫"/>
            </a:pPr>
            <a:r>
              <a:rPr b="0" lang="en-US" sz="2600" spc="-1" strike="noStrike">
                <a:solidFill>
                  <a:srgbClr val="000000"/>
                </a:solidFill>
                <a:latin typeface="Constantia"/>
                <a:ea typeface="Constantia"/>
              </a:rPr>
              <a:t>To return the execution to the interrupted program</a:t>
            </a:r>
            <a:endParaRPr b="0" lang="en-US" sz="2600" spc="-1" strike="noStrike">
              <a:latin typeface="Arial"/>
            </a:endParaRPr>
          </a:p>
        </p:txBody>
      </p:sp>
      <p:sp>
        <p:nvSpPr>
          <p:cNvPr id="1064" name="Google Shape;1249;gda7c634b4f_0_991"/>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E0144AE8-497A-48D1-ADFE-FD19D50808ED}"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5" name="Google Shape;1255;gda7c634b4f_0_999"/>
          <p:cNvSpPr/>
          <p:nvPr/>
        </p:nvSpPr>
        <p:spPr>
          <a:xfrm>
            <a:off x="1981080" y="233352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4. Machine Control Instructions</a:t>
            </a:r>
            <a:endParaRPr b="0" lang="en-US" sz="5000" spc="-1" strike="noStrike">
              <a:latin typeface="Arial"/>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6" name="Google Shape;1262;gda7c634b4f_0_1004"/>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Machine Control Instructions</a:t>
            </a:r>
            <a:endParaRPr b="0" lang="en-US" sz="5000" spc="-1" strike="noStrike">
              <a:latin typeface="Arial"/>
            </a:endParaRPr>
          </a:p>
        </p:txBody>
      </p:sp>
      <p:sp>
        <p:nvSpPr>
          <p:cNvPr id="1067" name="Google Shape;1263;gda7c634b4f_0_1004"/>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a:lnSpc>
                <a:spcPct val="90000"/>
              </a:lnSpc>
              <a:tabLst>
                <a:tab algn="l" pos="0"/>
              </a:tabLst>
            </a:pPr>
            <a:r>
              <a:rPr b="1" lang="en-US" sz="2600" spc="-1" strike="noStrike">
                <a:solidFill>
                  <a:srgbClr val="000000"/>
                </a:solidFill>
                <a:latin typeface="Constantia"/>
                <a:ea typeface="Constantia"/>
              </a:rPr>
              <a:t>HLT (Halt) :- </a:t>
            </a:r>
            <a:r>
              <a:rPr b="0" lang="en-US" sz="2400" spc="-1" strike="noStrike">
                <a:solidFill>
                  <a:srgbClr val="000000"/>
                </a:solidFill>
                <a:latin typeface="Constantia"/>
                <a:ea typeface="Constantia"/>
              </a:rPr>
              <a:t>It causes the processor to enter in to the halt state. </a:t>
            </a:r>
            <a:r>
              <a:rPr b="0" lang="en-US" sz="2600" spc="-1" strike="noStrike">
                <a:solidFill>
                  <a:srgbClr val="000000"/>
                </a:solidFill>
                <a:latin typeface="Constantia"/>
                <a:ea typeface="Constantia"/>
              </a:rPr>
              <a:t>It can be stop by INTR,NMI or RESET pin</a:t>
            </a:r>
            <a:endParaRPr b="0" lang="en-US" sz="2600" spc="-1" strike="noStrike">
              <a:latin typeface="Arial"/>
            </a:endParaRPr>
          </a:p>
          <a:p>
            <a:pPr>
              <a:lnSpc>
                <a:spcPct val="90000"/>
              </a:lnSpc>
              <a:spcBef>
                <a:spcPts val="1800"/>
              </a:spcBef>
              <a:tabLst>
                <a:tab algn="l" pos="0"/>
              </a:tabLst>
            </a:pPr>
            <a:r>
              <a:rPr b="1" lang="en-US" sz="2600" spc="-1" strike="noStrike">
                <a:solidFill>
                  <a:srgbClr val="000000"/>
                </a:solidFill>
                <a:latin typeface="Constantia"/>
                <a:ea typeface="Constantia"/>
              </a:rPr>
              <a:t>NOP (No Opration) :- </a:t>
            </a:r>
            <a:r>
              <a:rPr b="0" lang="en-US" sz="2400" spc="-1" strike="noStrike">
                <a:solidFill>
                  <a:srgbClr val="000000"/>
                </a:solidFill>
                <a:latin typeface="Constantia"/>
                <a:ea typeface="Constantia"/>
              </a:rPr>
              <a:t>It causes the processor to enter in to the wait state for 3 Clock cycles.</a:t>
            </a:r>
            <a:endParaRPr b="0" lang="en-US" sz="2400" spc="-1" strike="noStrike">
              <a:latin typeface="Arial"/>
            </a:endParaRPr>
          </a:p>
          <a:p>
            <a:pPr>
              <a:lnSpc>
                <a:spcPct val="90000"/>
              </a:lnSpc>
              <a:spcBef>
                <a:spcPts val="1851"/>
              </a:spcBef>
              <a:tabLst>
                <a:tab algn="l" pos="0"/>
              </a:tabLst>
            </a:pPr>
            <a:r>
              <a:rPr b="1" lang="en-US" sz="2600" spc="-1" strike="noStrike">
                <a:solidFill>
                  <a:srgbClr val="000000"/>
                </a:solidFill>
                <a:latin typeface="Constantia"/>
                <a:ea typeface="Constantia"/>
              </a:rPr>
              <a:t>WAIT :- </a:t>
            </a:r>
            <a:r>
              <a:rPr b="0" lang="en-US" sz="2400" spc="-1" strike="noStrike">
                <a:solidFill>
                  <a:srgbClr val="000000"/>
                </a:solidFill>
                <a:latin typeface="Constantia"/>
                <a:ea typeface="Constantia"/>
              </a:rPr>
              <a:t>It causes the processor to enter in to the ideal state. Can be stop by TEST, INTR OR NMI pin</a:t>
            </a:r>
            <a:endParaRPr b="0" lang="en-US" sz="2400" spc="-1" strike="noStrike">
              <a:latin typeface="Arial"/>
            </a:endParaRPr>
          </a:p>
          <a:p>
            <a:pPr>
              <a:lnSpc>
                <a:spcPct val="90000"/>
              </a:lnSpc>
              <a:spcBef>
                <a:spcPts val="1800"/>
              </a:spcBef>
              <a:tabLst>
                <a:tab algn="l" pos="0"/>
              </a:tabLst>
            </a:pPr>
            <a:r>
              <a:rPr b="1" lang="en-US" sz="2600" spc="-1" strike="noStrike">
                <a:solidFill>
                  <a:srgbClr val="000000"/>
                </a:solidFill>
                <a:latin typeface="Constantia"/>
                <a:ea typeface="Constantia"/>
              </a:rPr>
              <a:t>LOCK :- </a:t>
            </a:r>
            <a:r>
              <a:rPr b="0" lang="en-US" sz="2600" spc="-1" strike="noStrike">
                <a:solidFill>
                  <a:srgbClr val="000000"/>
                </a:solidFill>
                <a:latin typeface="Constantia"/>
                <a:ea typeface="Constantia"/>
              </a:rPr>
              <a:t>This instruction prevents other processors to take the control of shared resources</a:t>
            </a:r>
            <a:r>
              <a:rPr b="0" lang="en-US" sz="2400" spc="-1" strike="noStrike">
                <a:solidFill>
                  <a:srgbClr val="000000"/>
                </a:solidFill>
                <a:latin typeface="Constantia"/>
                <a:ea typeface="Constantia"/>
              </a:rPr>
              <a:t>. For e.g LOCK IN AL,80H</a:t>
            </a:r>
            <a:endParaRPr b="0" lang="en-US" sz="2400" spc="-1" strike="noStrike">
              <a:latin typeface="Arial"/>
            </a:endParaRPr>
          </a:p>
          <a:p>
            <a:pPr marL="636480" indent="-236160">
              <a:lnSpc>
                <a:spcPct val="90000"/>
              </a:lnSpc>
              <a:spcBef>
                <a:spcPts val="1800"/>
              </a:spcBef>
              <a:tabLst>
                <a:tab algn="l" pos="0"/>
              </a:tabLst>
            </a:pPr>
            <a:endParaRPr b="0" lang="en-US" sz="2400" spc="-1" strike="noStrike">
              <a:latin typeface="Arial"/>
            </a:endParaRPr>
          </a:p>
        </p:txBody>
      </p:sp>
      <p:sp>
        <p:nvSpPr>
          <p:cNvPr id="1068" name="Google Shape;1264;gda7c634b4f_0_1004"/>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ECFB6260-255C-4B31-937A-3BDE0AFC14C5}"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9" name="Google Shape;1270;gda7c634b4f_0_1012"/>
          <p:cNvSpPr/>
          <p:nvPr/>
        </p:nvSpPr>
        <p:spPr>
          <a:xfrm>
            <a:off x="2133720" y="233352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5. Flag Manipulation Instructions</a:t>
            </a:r>
            <a:endParaRPr b="0" lang="en-US" sz="5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Google Shape;186;p14"/>
          <p:cNvSpPr/>
          <p:nvPr/>
        </p:nvSpPr>
        <p:spPr>
          <a:xfrm>
            <a:off x="1523880" y="0"/>
            <a:ext cx="9143640" cy="6857640"/>
          </a:xfrm>
          <a:custGeom>
            <a:avLst/>
            <a:gdLst/>
            <a:ahLst/>
            <a:rect l="l" t="t" r="r" b="b"/>
            <a:pathLst>
              <a:path w="9144000" h="6858000">
                <a:moveTo>
                  <a:pt x="9144000" y="0"/>
                </a:moveTo>
                <a:lnTo>
                  <a:pt x="0" y="0"/>
                </a:lnTo>
                <a:lnTo>
                  <a:pt x="0" y="6858000"/>
                </a:lnTo>
                <a:lnTo>
                  <a:pt x="9144000" y="6858000"/>
                </a:lnTo>
                <a:lnTo>
                  <a:pt x="9144000" y="0"/>
                </a:lnTo>
                <a:close/>
              </a:path>
            </a:pathLst>
          </a:custGeom>
          <a:noFill/>
          <a:ln w="0">
            <a:noFill/>
          </a:ln>
        </p:spPr>
        <p:style>
          <a:lnRef idx="0"/>
          <a:fillRef idx="0"/>
          <a:effectRef idx="0"/>
          <a:fontRef idx="minor"/>
        </p:style>
      </p:sp>
      <p:sp>
        <p:nvSpPr>
          <p:cNvPr id="526" name="Google Shape;187;p14"/>
          <p:cNvSpPr txBox="1"/>
          <p:nvPr/>
        </p:nvSpPr>
        <p:spPr>
          <a:xfrm>
            <a:off x="2883960" y="77760"/>
            <a:ext cx="6423480" cy="1157040"/>
          </a:xfrm>
          <a:prstGeom prst="rect">
            <a:avLst/>
          </a:prstGeom>
          <a:noFill/>
          <a:ln w="0">
            <a:noFill/>
          </a:ln>
        </p:spPr>
        <p:txBody>
          <a:bodyPr lIns="0" rIns="0" tIns="11880" bIns="0" anchor="ctr">
            <a:noAutofit/>
          </a:bodyPr>
          <a:p>
            <a:pPr marL="12600">
              <a:lnSpc>
                <a:spcPct val="100000"/>
              </a:lnSpc>
              <a:tabLst>
                <a:tab algn="l" pos="0"/>
              </a:tabLst>
            </a:pPr>
            <a:r>
              <a:rPr b="0" lang="en-US" sz="4200" spc="-1" strike="noStrike">
                <a:solidFill>
                  <a:srgbClr val="ffffff"/>
                </a:solidFill>
                <a:latin typeface="Calibri"/>
                <a:ea typeface="Calibri"/>
              </a:rPr>
              <a:t>Definition (Contd.)</a:t>
            </a:r>
            <a:endParaRPr b="0" lang="en-US" sz="4200" spc="-1" strike="noStrike">
              <a:solidFill>
                <a:srgbClr val="000000"/>
              </a:solidFill>
              <a:latin typeface="Arial"/>
            </a:endParaRPr>
          </a:p>
        </p:txBody>
      </p:sp>
      <p:sp>
        <p:nvSpPr>
          <p:cNvPr id="527" name="Google Shape;188;p14"/>
          <p:cNvSpPr/>
          <p:nvPr/>
        </p:nvSpPr>
        <p:spPr>
          <a:xfrm>
            <a:off x="1219320" y="1510200"/>
            <a:ext cx="10134360" cy="5599800"/>
          </a:xfrm>
          <a:prstGeom prst="rect">
            <a:avLst/>
          </a:prstGeom>
          <a:noFill/>
          <a:ln w="0">
            <a:noFill/>
          </a:ln>
        </p:spPr>
        <p:style>
          <a:lnRef idx="0"/>
          <a:fillRef idx="0"/>
          <a:effectRef idx="0"/>
          <a:fontRef idx="minor"/>
        </p:style>
        <p:txBody>
          <a:bodyPr lIns="0" rIns="0" tIns="52200" bIns="0">
            <a:spAutoFit/>
          </a:bodyPr>
          <a:p>
            <a:pPr marL="298440" indent="-286200">
              <a:lnSpc>
                <a:spcPct val="100000"/>
              </a:lnSpc>
              <a:buClr>
                <a:srgbClr val="800000"/>
              </a:buClr>
              <a:buFont typeface="Times New Roman"/>
              <a:buChar char="–"/>
            </a:pPr>
            <a:r>
              <a:rPr b="0" lang="en-US" sz="2400" spc="-1" strike="noStrike">
                <a:solidFill>
                  <a:srgbClr val="800000"/>
                </a:solidFill>
                <a:latin typeface="Times New Roman"/>
                <a:ea typeface="Times New Roman"/>
              </a:rPr>
              <a:t>Words, Bytes, etc.</a:t>
            </a:r>
            <a:endParaRPr b="0" lang="en-US" sz="2400" spc="-1" strike="noStrike">
              <a:latin typeface="Arial"/>
            </a:endParaRPr>
          </a:p>
          <a:p>
            <a:pPr lvl="1" marL="698400" indent="-228960" algn="just">
              <a:lnSpc>
                <a:spcPct val="90000"/>
              </a:lnSpc>
              <a:spcBef>
                <a:spcPts val="524"/>
              </a:spcBef>
              <a:buClr>
                <a:srgbClr val="ffffff"/>
              </a:buClr>
              <a:buFont typeface="Times New Roman"/>
              <a:buChar char="•"/>
            </a:pPr>
            <a:r>
              <a:rPr b="0" lang="en-US" sz="2400" spc="-1" strike="noStrike">
                <a:solidFill>
                  <a:srgbClr val="ffffff"/>
                </a:solidFill>
                <a:latin typeface="Times New Roman"/>
                <a:ea typeface="Times New Roman"/>
              </a:rPr>
              <a:t>The earliest microprocessor (the Intel 8088 and Motorola’s  6800) recognized 8-bit words.</a:t>
            </a:r>
            <a:endParaRPr b="0" lang="en-US" sz="2400" spc="-1" strike="noStrike">
              <a:latin typeface="Arial"/>
            </a:endParaRPr>
          </a:p>
          <a:p>
            <a:pPr lvl="2" marL="1155240" indent="-228240" algn="just">
              <a:lnSpc>
                <a:spcPct val="80000"/>
              </a:lnSpc>
              <a:spcBef>
                <a:spcPts val="439"/>
              </a:spcBef>
              <a:buClr>
                <a:srgbClr val="ffffff"/>
              </a:buClr>
              <a:buFont typeface="Times New Roman"/>
              <a:buChar char="–"/>
            </a:pPr>
            <a:r>
              <a:rPr b="0" lang="en-US" sz="2400" spc="-1" strike="noStrike">
                <a:solidFill>
                  <a:srgbClr val="ffffff"/>
                </a:solidFill>
                <a:latin typeface="Times New Roman"/>
                <a:ea typeface="Times New Roman"/>
              </a:rPr>
              <a:t>They processed information 8-bits at a time. That’s why they are  called “8-bit processors”. They can handle large numbers, but in  order to process these numbers, they broke them into 8-bit pieces  and processed each group of 8-bits separately.</a:t>
            </a:r>
            <a:endParaRPr b="0" lang="en-US" sz="2400" spc="-1" strike="noStrike">
              <a:latin typeface="Arial"/>
            </a:endParaRPr>
          </a:p>
          <a:p>
            <a:pPr marL="914400">
              <a:lnSpc>
                <a:spcPct val="100000"/>
              </a:lnSpc>
              <a:spcBef>
                <a:spcPts val="26"/>
              </a:spcBef>
              <a:tabLst>
                <a:tab algn="l" pos="0"/>
              </a:tabLst>
            </a:pPr>
            <a:endParaRPr b="0" lang="en-US" sz="2400" spc="-1" strike="noStrike">
              <a:latin typeface="Arial"/>
            </a:endParaRPr>
          </a:p>
          <a:p>
            <a:pPr lvl="1" marL="698400" indent="-228960">
              <a:lnSpc>
                <a:spcPct val="90000"/>
              </a:lnSpc>
              <a:buClr>
                <a:srgbClr val="ffffff"/>
              </a:buClr>
              <a:buFont typeface="Times New Roman"/>
              <a:buChar char="•"/>
              <a:tabLst>
                <a:tab algn="l" pos="0"/>
              </a:tabLst>
            </a:pPr>
            <a:r>
              <a:rPr b="0" lang="en-US" sz="2400" spc="-1" strike="noStrike">
                <a:solidFill>
                  <a:srgbClr val="ffffff"/>
                </a:solidFill>
                <a:latin typeface="Times New Roman"/>
                <a:ea typeface="Times New Roman"/>
              </a:rPr>
              <a:t>Later microprocessors (8086 and 68000) were designed with  16-bit </a:t>
            </a:r>
            <a:r>
              <a:rPr b="0" lang="en-US" sz="2400" spc="-1" strike="noStrike">
                <a:solidFill>
                  <a:srgbClr val="3333cc"/>
                </a:solidFill>
                <a:latin typeface="Times New Roman"/>
                <a:ea typeface="Times New Roman"/>
              </a:rPr>
              <a:t>words</a:t>
            </a:r>
            <a:r>
              <a:rPr b="0" lang="en-US" sz="2400" spc="-1" strike="noStrike">
                <a:solidFill>
                  <a:srgbClr val="ffffff"/>
                </a:solidFill>
                <a:latin typeface="Times New Roman"/>
                <a:ea typeface="Times New Roman"/>
              </a:rPr>
              <a:t>.</a:t>
            </a:r>
            <a:endParaRPr b="0" lang="en-US" sz="2400" spc="-1" strike="noStrike">
              <a:latin typeface="Arial"/>
            </a:endParaRPr>
          </a:p>
          <a:p>
            <a:pPr lvl="2" marL="1155600" indent="-228960">
              <a:lnSpc>
                <a:spcPct val="100000"/>
              </a:lnSpc>
              <a:spcBef>
                <a:spcPts val="190"/>
              </a:spcBef>
              <a:buClr>
                <a:srgbClr val="ffffff"/>
              </a:buClr>
              <a:buFont typeface="Times New Roman"/>
              <a:buChar char="–"/>
              <a:tabLst>
                <a:tab algn="l" pos="0"/>
              </a:tabLst>
            </a:pPr>
            <a:r>
              <a:rPr b="0" lang="en-US" sz="2400" spc="-1" strike="noStrike">
                <a:solidFill>
                  <a:srgbClr val="ffffff"/>
                </a:solidFill>
                <a:latin typeface="Times New Roman"/>
                <a:ea typeface="Times New Roman"/>
              </a:rPr>
              <a:t>A group of 8-bits were referred to as a “half-word” or “byte”.</a:t>
            </a:r>
            <a:endParaRPr b="0" lang="en-US" sz="2400" spc="-1" strike="noStrike">
              <a:latin typeface="Arial"/>
            </a:endParaRPr>
          </a:p>
          <a:p>
            <a:pPr lvl="2" marL="1155600" indent="-228960">
              <a:lnSpc>
                <a:spcPct val="100000"/>
              </a:lnSpc>
              <a:spcBef>
                <a:spcPts val="218"/>
              </a:spcBef>
              <a:buClr>
                <a:srgbClr val="ffffff"/>
              </a:buClr>
              <a:buFont typeface="Times New Roman"/>
              <a:buChar char="–"/>
              <a:tabLst>
                <a:tab algn="l" pos="0"/>
              </a:tabLst>
            </a:pPr>
            <a:r>
              <a:rPr b="0" lang="en-US" sz="2400" spc="-1" strike="noStrike">
                <a:solidFill>
                  <a:srgbClr val="ffffff"/>
                </a:solidFill>
                <a:latin typeface="Times New Roman"/>
                <a:ea typeface="Times New Roman"/>
              </a:rPr>
              <a:t>A group of 4 bits is called a “nibble”.</a:t>
            </a:r>
            <a:endParaRPr b="0" lang="en-US" sz="2400" spc="-1" strike="noStrike">
              <a:latin typeface="Arial"/>
            </a:endParaRPr>
          </a:p>
          <a:p>
            <a:pPr lvl="2" marL="1155600" indent="-228960">
              <a:lnSpc>
                <a:spcPct val="100000"/>
              </a:lnSpc>
              <a:spcBef>
                <a:spcPts val="215"/>
              </a:spcBef>
              <a:buClr>
                <a:srgbClr val="ffffff"/>
              </a:buClr>
              <a:buFont typeface="Times New Roman"/>
              <a:buChar char="–"/>
              <a:tabLst>
                <a:tab algn="l" pos="0"/>
              </a:tabLst>
            </a:pPr>
            <a:r>
              <a:rPr b="0" lang="en-US" sz="2400" spc="-1" strike="noStrike">
                <a:solidFill>
                  <a:srgbClr val="ffffff"/>
                </a:solidFill>
                <a:latin typeface="Times New Roman"/>
                <a:ea typeface="Times New Roman"/>
              </a:rPr>
              <a:t>Also, 32 bit groups were given the name “long word”.</a:t>
            </a:r>
            <a:endParaRPr b="0" lang="en-US" sz="2400" spc="-1" strike="noStrike">
              <a:latin typeface="Arial"/>
            </a:endParaRPr>
          </a:p>
          <a:p>
            <a:pPr marL="914400">
              <a:lnSpc>
                <a:spcPct val="100000"/>
              </a:lnSpc>
              <a:spcBef>
                <a:spcPts val="34"/>
              </a:spcBef>
              <a:tabLst>
                <a:tab algn="l" pos="0"/>
              </a:tabLst>
            </a:pPr>
            <a:endParaRPr b="0" lang="en-US" sz="2400" spc="-1" strike="noStrike">
              <a:latin typeface="Arial"/>
            </a:endParaRPr>
          </a:p>
          <a:p>
            <a:pPr lvl="1" marL="698040" indent="-228240">
              <a:lnSpc>
                <a:spcPct val="90000"/>
              </a:lnSpc>
              <a:spcBef>
                <a:spcPts val="6"/>
              </a:spcBef>
              <a:buClr>
                <a:srgbClr val="ffffff"/>
              </a:buClr>
              <a:buFont typeface="Times New Roman"/>
              <a:buChar char="•"/>
              <a:tabLst>
                <a:tab algn="l" pos="0"/>
              </a:tabLst>
            </a:pPr>
            <a:r>
              <a:rPr b="0" lang="en-US" sz="2400" spc="-1" strike="noStrike">
                <a:solidFill>
                  <a:srgbClr val="ffffff"/>
                </a:solidFill>
                <a:latin typeface="Times New Roman"/>
                <a:ea typeface="Times New Roman"/>
              </a:rPr>
              <a:t>Today, all processors manipulate at least 32 bits at a time and  there exists microprocessors that can process 64, 80, 128 bits</a:t>
            </a:r>
            <a:endParaRPr b="0" lang="en-US" sz="2400" spc="-1" strike="noStrike">
              <a:latin typeface="Arial"/>
            </a:endParaRPr>
          </a:p>
        </p:txBody>
      </p:sp>
      <p:sp>
        <p:nvSpPr>
          <p:cNvPr id="528" name="Google Shape;189;p14"/>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0" name="Google Shape;1277;gda7c634b4f_0_1017"/>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90000"/>
              </a:lnSpc>
              <a:buClr>
                <a:srgbClr val="e7bc29"/>
              </a:buClr>
              <a:buFont typeface="Noto Sans Symbols"/>
              <a:buChar char="⚫"/>
            </a:pPr>
            <a:r>
              <a:rPr b="1" lang="en-US" sz="2600" spc="-1" strike="noStrike">
                <a:solidFill>
                  <a:srgbClr val="000000"/>
                </a:solidFill>
                <a:latin typeface="Constantia"/>
                <a:ea typeface="Constantia"/>
              </a:rPr>
              <a:t>STC:</a:t>
            </a:r>
            <a:endParaRPr b="0" lang="en-US" sz="26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It sets the carry flag to 1.</a:t>
            </a:r>
            <a:endParaRPr b="0" lang="en-US" sz="2400" spc="-1" strike="noStrike">
              <a:latin typeface="Arial"/>
            </a:endParaRPr>
          </a:p>
          <a:p>
            <a:pPr marL="630360" indent="-237600">
              <a:lnSpc>
                <a:spcPct val="90000"/>
              </a:lnSpc>
              <a:spcBef>
                <a:spcPts val="1800"/>
              </a:spcBef>
              <a:tabLst>
                <a:tab algn="l" pos="0"/>
              </a:tabLst>
            </a:pPr>
            <a:endParaRPr b="0" lang="en-US" sz="2400" spc="-1" strike="noStrike">
              <a:latin typeface="Arial"/>
            </a:endParaRPr>
          </a:p>
          <a:p>
            <a:pPr marL="262080" indent="-261720">
              <a:lnSpc>
                <a:spcPct val="90000"/>
              </a:lnSpc>
              <a:spcBef>
                <a:spcPts val="1851"/>
              </a:spcBef>
              <a:buClr>
                <a:srgbClr val="e7bc29"/>
              </a:buClr>
              <a:buFont typeface="Noto Sans Symbols"/>
              <a:buChar char="⚫"/>
              <a:tabLst>
                <a:tab algn="l" pos="0"/>
              </a:tabLst>
            </a:pPr>
            <a:r>
              <a:rPr b="1" lang="en-US" sz="2600" spc="-1" strike="noStrike">
                <a:solidFill>
                  <a:srgbClr val="000000"/>
                </a:solidFill>
                <a:latin typeface="Constantia"/>
                <a:ea typeface="Constantia"/>
              </a:rPr>
              <a:t>CLC:</a:t>
            </a:r>
            <a:endParaRPr b="0" lang="en-US" sz="2600" spc="-1" strike="noStrike">
              <a:latin typeface="Arial"/>
            </a:endParaRPr>
          </a:p>
          <a:p>
            <a:pPr lvl="1" marL="628560" indent="-239400">
              <a:lnSpc>
                <a:spcPct val="90000"/>
              </a:lnSpc>
              <a:spcBef>
                <a:spcPts val="1800"/>
              </a:spcBef>
              <a:buClr>
                <a:srgbClr val="a5b592"/>
              </a:buClr>
              <a:buFont typeface="Noto Sans Symbols"/>
              <a:buChar char="⚫"/>
              <a:tabLst>
                <a:tab algn="l" pos="0"/>
              </a:tabLst>
            </a:pPr>
            <a:r>
              <a:rPr b="0" lang="en-US" sz="2400" spc="-1" strike="noStrike">
                <a:solidFill>
                  <a:srgbClr val="000000"/>
                </a:solidFill>
                <a:latin typeface="Constantia"/>
                <a:ea typeface="Constantia"/>
              </a:rPr>
              <a:t>It clears the carry flag to 0.</a:t>
            </a:r>
            <a:endParaRPr b="0" lang="en-US" sz="2400" spc="-1" strike="noStrike">
              <a:latin typeface="Arial"/>
            </a:endParaRPr>
          </a:p>
          <a:p>
            <a:pPr marL="630360" indent="-237600">
              <a:lnSpc>
                <a:spcPct val="90000"/>
              </a:lnSpc>
              <a:spcBef>
                <a:spcPts val="1800"/>
              </a:spcBef>
              <a:tabLst>
                <a:tab algn="l" pos="0"/>
              </a:tabLst>
            </a:pPr>
            <a:endParaRPr b="0" lang="en-US" sz="2400" spc="-1" strike="noStrike">
              <a:latin typeface="Arial"/>
            </a:endParaRPr>
          </a:p>
          <a:p>
            <a:pPr marL="262080" indent="-261720">
              <a:lnSpc>
                <a:spcPct val="90000"/>
              </a:lnSpc>
              <a:spcBef>
                <a:spcPts val="1851"/>
              </a:spcBef>
              <a:buClr>
                <a:srgbClr val="e7bc29"/>
              </a:buClr>
              <a:buFont typeface="Noto Sans Symbols"/>
              <a:buChar char="⚫"/>
              <a:tabLst>
                <a:tab algn="l" pos="0"/>
              </a:tabLst>
            </a:pPr>
            <a:r>
              <a:rPr b="1" lang="en-US" sz="2600" spc="-1" strike="noStrike">
                <a:solidFill>
                  <a:srgbClr val="000000"/>
                </a:solidFill>
                <a:latin typeface="Constantia"/>
                <a:ea typeface="Constantia"/>
              </a:rPr>
              <a:t>CMC:</a:t>
            </a:r>
            <a:endParaRPr b="0" lang="en-US" sz="2600" spc="-1" strike="noStrike">
              <a:latin typeface="Arial"/>
            </a:endParaRPr>
          </a:p>
          <a:p>
            <a:pPr lvl="1" marL="628560" indent="-239400">
              <a:lnSpc>
                <a:spcPct val="90000"/>
              </a:lnSpc>
              <a:spcBef>
                <a:spcPts val="1800"/>
              </a:spcBef>
              <a:buClr>
                <a:srgbClr val="a5b592"/>
              </a:buClr>
              <a:buFont typeface="Noto Sans Symbols"/>
              <a:buChar char="⚫"/>
              <a:tabLst>
                <a:tab algn="l" pos="0"/>
              </a:tabLst>
            </a:pPr>
            <a:r>
              <a:rPr b="0" lang="en-US" sz="2400" spc="-1" strike="noStrike">
                <a:solidFill>
                  <a:srgbClr val="000000"/>
                </a:solidFill>
                <a:latin typeface="Constantia"/>
                <a:ea typeface="Constantia"/>
              </a:rPr>
              <a:t>It complements the carry flag.</a:t>
            </a:r>
            <a:endParaRPr b="0" lang="en-US" sz="2400" spc="-1" strike="noStrike">
              <a:latin typeface="Arial"/>
            </a:endParaRPr>
          </a:p>
        </p:txBody>
      </p:sp>
      <p:sp>
        <p:nvSpPr>
          <p:cNvPr id="1071" name="Google Shape;1278;gda7c634b4f_0_1017"/>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636540EA-3A88-4EA9-9D1D-AD5584FD97C6}" type="slidenum">
              <a:rPr b="0" lang="en-US" sz="1200" spc="-1" strike="noStrike">
                <a:solidFill>
                  <a:srgbClr val="404924"/>
                </a:solidFill>
                <a:latin typeface="Constantia"/>
                <a:ea typeface="Constantia"/>
              </a:rPr>
              <a:t>&lt;number&gt;</a:t>
            </a:fld>
            <a:endParaRPr b="0" lang="en-US" sz="1200" spc="-1" strike="noStrike">
              <a:latin typeface="Arial"/>
            </a:endParaRPr>
          </a:p>
        </p:txBody>
      </p:sp>
      <p:sp>
        <p:nvSpPr>
          <p:cNvPr id="1072" name="Google Shape;1279;gda7c634b4f_0_1017"/>
          <p:cNvSpPr/>
          <p:nvPr/>
        </p:nvSpPr>
        <p:spPr>
          <a:xfrm>
            <a:off x="2133720" y="76212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Flag Manipulation Instructions</a:t>
            </a:r>
            <a:endParaRPr b="0" lang="en-US" sz="5000" spc="-1" strike="noStrike">
              <a:latin typeface="Arial"/>
            </a:endParaRPr>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3" name="Google Shape;1286;gda7c634b4f_0_1025"/>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90000"/>
              </a:lnSpc>
              <a:buClr>
                <a:srgbClr val="e7bc29"/>
              </a:buClr>
              <a:buFont typeface="Noto Sans Symbols"/>
              <a:buChar char="⚫"/>
            </a:pPr>
            <a:r>
              <a:rPr b="1" lang="en-US" sz="2600" spc="-1" strike="noStrike">
                <a:solidFill>
                  <a:srgbClr val="000000"/>
                </a:solidFill>
                <a:latin typeface="Constantia"/>
                <a:ea typeface="Constantia"/>
              </a:rPr>
              <a:t>STD:</a:t>
            </a:r>
            <a:endParaRPr b="0" lang="en-US" sz="26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It sets the direction flag to 1.</a:t>
            </a:r>
            <a:endParaRPr b="0" lang="en-US" sz="24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If it is set, string bytes are accessed from higher memory address to lower memory address.</a:t>
            </a:r>
            <a:endParaRPr b="0" lang="en-US" sz="2400" spc="-1" strike="noStrike">
              <a:latin typeface="Arial"/>
            </a:endParaRPr>
          </a:p>
          <a:p>
            <a:pPr marL="263520" indent="-261720">
              <a:lnSpc>
                <a:spcPct val="90000"/>
              </a:lnSpc>
              <a:spcBef>
                <a:spcPts val="1851"/>
              </a:spcBef>
              <a:tabLst>
                <a:tab algn="l" pos="0"/>
              </a:tabLst>
            </a:pPr>
            <a:endParaRPr b="0" lang="en-US" sz="2400" spc="-1" strike="noStrike">
              <a:latin typeface="Arial"/>
            </a:endParaRPr>
          </a:p>
          <a:p>
            <a:pPr marL="262080" indent="-261720">
              <a:lnSpc>
                <a:spcPct val="90000"/>
              </a:lnSpc>
              <a:spcBef>
                <a:spcPts val="1851"/>
              </a:spcBef>
              <a:buClr>
                <a:srgbClr val="e7bc29"/>
              </a:buClr>
              <a:buFont typeface="Noto Sans Symbols"/>
              <a:buChar char="⚫"/>
              <a:tabLst>
                <a:tab algn="l" pos="0"/>
              </a:tabLst>
            </a:pPr>
            <a:r>
              <a:rPr b="1" lang="en-US" sz="2600" spc="-1" strike="noStrike">
                <a:solidFill>
                  <a:srgbClr val="000000"/>
                </a:solidFill>
                <a:latin typeface="Constantia"/>
                <a:ea typeface="Constantia"/>
              </a:rPr>
              <a:t>CLD:</a:t>
            </a:r>
            <a:endParaRPr b="0" lang="en-US" sz="2600" spc="-1" strike="noStrike">
              <a:latin typeface="Arial"/>
            </a:endParaRPr>
          </a:p>
          <a:p>
            <a:pPr lvl="1" marL="628560" indent="-239400">
              <a:lnSpc>
                <a:spcPct val="90000"/>
              </a:lnSpc>
              <a:spcBef>
                <a:spcPts val="1800"/>
              </a:spcBef>
              <a:buClr>
                <a:srgbClr val="a5b592"/>
              </a:buClr>
              <a:buFont typeface="Noto Sans Symbols"/>
              <a:buChar char="⚫"/>
              <a:tabLst>
                <a:tab algn="l" pos="0"/>
              </a:tabLst>
            </a:pPr>
            <a:r>
              <a:rPr b="0" lang="en-US" sz="2400" spc="-1" strike="noStrike">
                <a:solidFill>
                  <a:srgbClr val="000000"/>
                </a:solidFill>
                <a:latin typeface="Constantia"/>
                <a:ea typeface="Constantia"/>
              </a:rPr>
              <a:t>It clears the direction flag to 0.</a:t>
            </a:r>
            <a:endParaRPr b="0" lang="en-US" sz="2400" spc="-1" strike="noStrike">
              <a:latin typeface="Arial"/>
            </a:endParaRPr>
          </a:p>
          <a:p>
            <a:pPr lvl="1" marL="628560" indent="-239400">
              <a:lnSpc>
                <a:spcPct val="90000"/>
              </a:lnSpc>
              <a:spcBef>
                <a:spcPts val="1800"/>
              </a:spcBef>
              <a:buClr>
                <a:srgbClr val="a5b592"/>
              </a:buClr>
              <a:buFont typeface="Noto Sans Symbols"/>
              <a:buChar char="⚫"/>
              <a:tabLst>
                <a:tab algn="l" pos="0"/>
              </a:tabLst>
            </a:pPr>
            <a:r>
              <a:rPr b="0" lang="en-US" sz="2400" spc="-1" strike="noStrike">
                <a:solidFill>
                  <a:srgbClr val="000000"/>
                </a:solidFill>
                <a:latin typeface="Constantia"/>
                <a:ea typeface="Constantia"/>
              </a:rPr>
              <a:t>If it is reset, the string bytes are accessed from lower memory address to higher memory address.</a:t>
            </a:r>
            <a:endParaRPr b="0" lang="en-US" sz="2400" spc="-1" strike="noStrike">
              <a:latin typeface="Arial"/>
            </a:endParaRPr>
          </a:p>
        </p:txBody>
      </p:sp>
      <p:sp>
        <p:nvSpPr>
          <p:cNvPr id="1074" name="Google Shape;1287;gda7c634b4f_0_1025"/>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769D5076-7486-4979-B894-E9ED0A339AD0}" type="slidenum">
              <a:rPr b="0" lang="en-US" sz="1200" spc="-1" strike="noStrike">
                <a:solidFill>
                  <a:srgbClr val="404924"/>
                </a:solidFill>
                <a:latin typeface="Constantia"/>
                <a:ea typeface="Constantia"/>
              </a:rPr>
              <a:t>&lt;number&gt;</a:t>
            </a:fld>
            <a:endParaRPr b="0" lang="en-US" sz="1200" spc="-1" strike="noStrike">
              <a:latin typeface="Arial"/>
            </a:endParaRPr>
          </a:p>
        </p:txBody>
      </p:sp>
      <p:sp>
        <p:nvSpPr>
          <p:cNvPr id="1075" name="Google Shape;1288;gda7c634b4f_0_1025"/>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Flag Manipulation Instructions</a:t>
            </a:r>
            <a:endParaRPr b="0" lang="en-US" sz="5000" spc="-1" strike="noStrike">
              <a:latin typeface="Arial"/>
            </a:endParaRPr>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6" name="Google Shape;1295;gda7c634b4f_0_1033"/>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90000"/>
              </a:lnSpc>
              <a:buClr>
                <a:srgbClr val="e7bc29"/>
              </a:buClr>
              <a:buFont typeface="Noto Sans Symbols"/>
              <a:buChar char="⚫"/>
            </a:pPr>
            <a:r>
              <a:rPr b="1" lang="en-US" sz="2600" spc="-1" strike="noStrike">
                <a:solidFill>
                  <a:srgbClr val="000000"/>
                </a:solidFill>
                <a:latin typeface="Constantia"/>
                <a:ea typeface="Constantia"/>
              </a:rPr>
              <a:t>STI:</a:t>
            </a:r>
            <a:endParaRPr b="0" lang="en-US" sz="2600" spc="-1" strike="noStrike">
              <a:latin typeface="Arial"/>
            </a:endParaRPr>
          </a:p>
          <a:p>
            <a:pPr lvl="1" marL="628560" indent="-239400">
              <a:lnSpc>
                <a:spcPct val="90000"/>
              </a:lnSpc>
              <a:spcBef>
                <a:spcPts val="1800"/>
              </a:spcBef>
              <a:buClr>
                <a:srgbClr val="a5b592"/>
              </a:buClr>
              <a:buFont typeface="Noto Sans Symbols"/>
              <a:buChar char="⚫"/>
            </a:pPr>
            <a:r>
              <a:rPr b="0" lang="en-US" sz="2400" spc="-1" strike="noStrike">
                <a:solidFill>
                  <a:srgbClr val="000000"/>
                </a:solidFill>
                <a:latin typeface="Constantia"/>
                <a:ea typeface="Constantia"/>
              </a:rPr>
              <a:t>It sets the Interrupt flag to 1.</a:t>
            </a:r>
            <a:endParaRPr b="0" lang="en-US" sz="2400" spc="-1" strike="noStrike">
              <a:latin typeface="Arial"/>
            </a:endParaRPr>
          </a:p>
          <a:p>
            <a:pPr marL="630360" indent="-237600">
              <a:lnSpc>
                <a:spcPct val="90000"/>
              </a:lnSpc>
              <a:spcBef>
                <a:spcPts val="1800"/>
              </a:spcBef>
              <a:tabLst>
                <a:tab algn="l" pos="0"/>
              </a:tabLst>
            </a:pPr>
            <a:endParaRPr b="0" lang="en-US" sz="2400" spc="-1" strike="noStrike">
              <a:latin typeface="Arial"/>
            </a:endParaRPr>
          </a:p>
          <a:p>
            <a:pPr marL="262080" indent="-261720">
              <a:lnSpc>
                <a:spcPct val="90000"/>
              </a:lnSpc>
              <a:spcBef>
                <a:spcPts val="1851"/>
              </a:spcBef>
              <a:buClr>
                <a:srgbClr val="e7bc29"/>
              </a:buClr>
              <a:buFont typeface="Noto Sans Symbols"/>
              <a:buChar char="⚫"/>
              <a:tabLst>
                <a:tab algn="l" pos="0"/>
              </a:tabLst>
            </a:pPr>
            <a:r>
              <a:rPr b="1" lang="en-US" sz="2600" spc="-1" strike="noStrike">
                <a:solidFill>
                  <a:srgbClr val="000000"/>
                </a:solidFill>
                <a:latin typeface="Constantia"/>
                <a:ea typeface="Constantia"/>
              </a:rPr>
              <a:t>CLI:</a:t>
            </a:r>
            <a:endParaRPr b="0" lang="en-US" sz="2600" spc="-1" strike="noStrike">
              <a:latin typeface="Arial"/>
            </a:endParaRPr>
          </a:p>
          <a:p>
            <a:pPr lvl="1" marL="628560" indent="-239400">
              <a:lnSpc>
                <a:spcPct val="90000"/>
              </a:lnSpc>
              <a:spcBef>
                <a:spcPts val="1800"/>
              </a:spcBef>
              <a:buClr>
                <a:srgbClr val="a5b592"/>
              </a:buClr>
              <a:buFont typeface="Noto Sans Symbols"/>
              <a:buChar char="⚫"/>
              <a:tabLst>
                <a:tab algn="l" pos="0"/>
              </a:tabLst>
            </a:pPr>
            <a:r>
              <a:rPr b="0" lang="en-US" sz="2400" spc="-1" strike="noStrike">
                <a:solidFill>
                  <a:srgbClr val="000000"/>
                </a:solidFill>
                <a:latin typeface="Constantia"/>
                <a:ea typeface="Constantia"/>
              </a:rPr>
              <a:t>It clears the Interrupt flag to 0.</a:t>
            </a:r>
            <a:endParaRPr b="0" lang="en-US" sz="2400" spc="-1" strike="noStrike">
              <a:latin typeface="Arial"/>
            </a:endParaRPr>
          </a:p>
          <a:p>
            <a:pPr marL="630360" indent="-237600">
              <a:lnSpc>
                <a:spcPct val="90000"/>
              </a:lnSpc>
              <a:spcBef>
                <a:spcPts val="1800"/>
              </a:spcBef>
              <a:tabLst>
                <a:tab algn="l" pos="0"/>
              </a:tabLst>
            </a:pPr>
            <a:endParaRPr b="0" lang="en-US" sz="2400" spc="-1" strike="noStrike">
              <a:latin typeface="Arial"/>
            </a:endParaRPr>
          </a:p>
        </p:txBody>
      </p:sp>
      <p:sp>
        <p:nvSpPr>
          <p:cNvPr id="1077" name="Google Shape;1296;gda7c634b4f_0_1033"/>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5ED70A24-6E70-4705-89A0-5EA1C8B9F754}" type="slidenum">
              <a:rPr b="0" lang="en-US" sz="1200" spc="-1" strike="noStrike">
                <a:solidFill>
                  <a:srgbClr val="404924"/>
                </a:solidFill>
                <a:latin typeface="Constantia"/>
                <a:ea typeface="Constantia"/>
              </a:rPr>
              <a:t>&lt;number&gt;</a:t>
            </a:fld>
            <a:endParaRPr b="0" lang="en-US" sz="1200" spc="-1" strike="noStrike">
              <a:latin typeface="Arial"/>
            </a:endParaRPr>
          </a:p>
        </p:txBody>
      </p:sp>
      <p:sp>
        <p:nvSpPr>
          <p:cNvPr id="1078" name="Google Shape;1297;gda7c634b4f_0_1033"/>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Flag Manipulation Instructions</a:t>
            </a:r>
            <a:endParaRPr b="0" lang="en-US" sz="5000" spc="-1" strike="noStrike">
              <a:latin typeface="Arial"/>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9" name="Google Shape;1303;gda7c634b4f_0_1041"/>
          <p:cNvSpPr/>
          <p:nvPr/>
        </p:nvSpPr>
        <p:spPr>
          <a:xfrm>
            <a:off x="2133720" y="210492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6. Shift And Rotate Instructions</a:t>
            </a:r>
            <a:endParaRPr b="0" lang="en-US" sz="5000" spc="-1" strike="noStrike">
              <a:latin typeface="Arial"/>
            </a:endParaRPr>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0" name="Google Shape;1310;gda7c634b4f_0_1046"/>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600" spc="-1" strike="noStrike">
                <a:solidFill>
                  <a:srgbClr val="000000"/>
                </a:solidFill>
                <a:latin typeface="Constantia"/>
                <a:ea typeface="Constantia"/>
              </a:rPr>
              <a:t>SHL/SAL Des, Count:</a:t>
            </a:r>
            <a:endParaRPr b="0" lang="en-US" sz="26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It shift bits of byte or word left, by count.</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It puts zero(s) in LSBs.</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MSB is shifted into carry flag.</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If the number of bits desired to be shifted is 1, then the immediate number 1 can be written in Count.</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However, if the number of bits to be shifted is more than 1, then the count is put in CL register. And recent bit to the CF (Carry flag)</a:t>
            </a:r>
            <a:endParaRPr b="0" lang="en-US" sz="2400" spc="-1" strike="noStrike">
              <a:latin typeface="Arial"/>
            </a:endParaRPr>
          </a:p>
        </p:txBody>
      </p:sp>
      <p:sp>
        <p:nvSpPr>
          <p:cNvPr id="1081" name="Google Shape;1311;gda7c634b4f_0_1046"/>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51822806-F209-4C60-AE8A-825D359572E6}" type="slidenum">
              <a:rPr b="0" lang="en-US" sz="1200" spc="-1" strike="noStrike">
                <a:solidFill>
                  <a:srgbClr val="404924"/>
                </a:solidFill>
                <a:latin typeface="Constantia"/>
                <a:ea typeface="Constantia"/>
              </a:rPr>
              <a:t>&lt;number&gt;</a:t>
            </a:fld>
            <a:endParaRPr b="0" lang="en-US" sz="1200" spc="-1" strike="noStrike">
              <a:latin typeface="Arial"/>
            </a:endParaRPr>
          </a:p>
        </p:txBody>
      </p:sp>
      <p:sp>
        <p:nvSpPr>
          <p:cNvPr id="1082" name="Google Shape;1312;gda7c634b4f_0_1046"/>
          <p:cNvSpPr/>
          <p:nvPr/>
        </p:nvSpPr>
        <p:spPr>
          <a:xfrm>
            <a:off x="2133720" y="53352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Shift And Rotate Instructions</a:t>
            </a:r>
            <a:endParaRPr b="0" lang="en-US" sz="5000" spc="-1" strike="noStrike">
              <a:latin typeface="Arial"/>
            </a:endParaRPr>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3" name="Google Shape;1319;gda7c634b4f_0_1054"/>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600" spc="-1" strike="noStrike">
                <a:solidFill>
                  <a:srgbClr val="000000"/>
                </a:solidFill>
                <a:latin typeface="Constantia"/>
                <a:ea typeface="Constantia"/>
              </a:rPr>
              <a:t>SHR/SAR Des, Count:</a:t>
            </a:r>
            <a:endParaRPr b="0" lang="en-US" sz="26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It shift bits of byte or word right, by count.</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It puts zero(s)(for SHL) and Sign bit (for SAL) in MSBs.</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LSB is shifted into carry flag.</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If the number of bits desired to be shifted is 1, then the immediate number 1 can be written in Count.</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However, if the number of bits to be shifted is more than 1, then the count is put in CL register. And recent bit to the CF (Carry flag)</a:t>
            </a:r>
            <a:endParaRPr b="0" lang="en-US" sz="2400" spc="-1" strike="noStrike">
              <a:latin typeface="Arial"/>
            </a:endParaRPr>
          </a:p>
        </p:txBody>
      </p:sp>
      <p:sp>
        <p:nvSpPr>
          <p:cNvPr id="1084" name="Google Shape;1320;gda7c634b4f_0_1054"/>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ED94A96F-3CB0-444D-8EEF-3E31270812B9}" type="slidenum">
              <a:rPr b="0" lang="en-US" sz="1200" spc="-1" strike="noStrike">
                <a:solidFill>
                  <a:srgbClr val="404924"/>
                </a:solidFill>
                <a:latin typeface="Constantia"/>
                <a:ea typeface="Constantia"/>
              </a:rPr>
              <a:t>&lt;number&gt;</a:t>
            </a:fld>
            <a:endParaRPr b="0" lang="en-US" sz="1200" spc="-1" strike="noStrike">
              <a:latin typeface="Arial"/>
            </a:endParaRPr>
          </a:p>
        </p:txBody>
      </p:sp>
      <p:sp>
        <p:nvSpPr>
          <p:cNvPr id="1085" name="Google Shape;1321;gda7c634b4f_0_1054"/>
          <p:cNvSpPr/>
          <p:nvPr/>
        </p:nvSpPr>
        <p:spPr>
          <a:xfrm>
            <a:off x="2133720" y="53352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Shift And Rotate Instructions</a:t>
            </a:r>
            <a:endParaRPr b="0" lang="en-US" sz="5000" spc="-1" strike="noStrike">
              <a:latin typeface="Arial"/>
            </a:endParaRPr>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6" name="Google Shape;1328;gda7c634b4f_0_1062"/>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600" spc="-1" strike="noStrike">
                <a:solidFill>
                  <a:srgbClr val="000000"/>
                </a:solidFill>
                <a:latin typeface="Constantia"/>
                <a:ea typeface="Constantia"/>
              </a:rPr>
              <a:t>ROL Des, Count:</a:t>
            </a:r>
            <a:endParaRPr b="0" lang="en-US" sz="26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It rotates bits of byte or word left, by count.</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LSB is transferred to MSB and also to CF.</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If the number of bits desired to be shifted is 1, then the immediate number 1 can be written in Count.</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However, if the number of bits to be shifted is more than 1, then the count is put in CL register. And recent bit to the CF (Carry flag)</a:t>
            </a:r>
            <a:endParaRPr b="0" lang="en-US" sz="2400" spc="-1" strike="noStrike">
              <a:latin typeface="Arial"/>
            </a:endParaRPr>
          </a:p>
        </p:txBody>
      </p:sp>
      <p:sp>
        <p:nvSpPr>
          <p:cNvPr id="1087" name="Google Shape;1329;gda7c634b4f_0_1062"/>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156F6690-0CEC-4729-AEB6-1453EDAE32E9}" type="slidenum">
              <a:rPr b="0" lang="en-US" sz="1200" spc="-1" strike="noStrike">
                <a:solidFill>
                  <a:srgbClr val="404924"/>
                </a:solidFill>
                <a:latin typeface="Constantia"/>
                <a:ea typeface="Constantia"/>
              </a:rPr>
              <a:t>&lt;number&gt;</a:t>
            </a:fld>
            <a:endParaRPr b="0" lang="en-US" sz="1200" spc="-1" strike="noStrike">
              <a:latin typeface="Arial"/>
            </a:endParaRPr>
          </a:p>
        </p:txBody>
      </p:sp>
      <p:sp>
        <p:nvSpPr>
          <p:cNvPr id="1088" name="Google Shape;1330;gda7c634b4f_0_1062"/>
          <p:cNvSpPr/>
          <p:nvPr/>
        </p:nvSpPr>
        <p:spPr>
          <a:xfrm>
            <a:off x="2133720" y="53352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Shift And Rotate Instructions</a:t>
            </a:r>
            <a:endParaRPr b="0" lang="en-US" sz="5000" spc="-1" strike="noStrike">
              <a:latin typeface="Arial"/>
            </a:endParaRPr>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9" name="Google Shape;1337;gda7c634b4f_0_1070"/>
          <p:cNvSpPr/>
          <p:nvPr/>
        </p:nvSpPr>
        <p:spPr>
          <a:xfrm>
            <a:off x="1981080" y="17524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600" spc="-1" strike="noStrike">
                <a:solidFill>
                  <a:srgbClr val="000000"/>
                </a:solidFill>
                <a:latin typeface="Constantia"/>
                <a:ea typeface="Constantia"/>
              </a:rPr>
              <a:t>ROR Des, Count:</a:t>
            </a:r>
            <a:endParaRPr b="0" lang="en-US" sz="26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It rotates bits of byte or word right, by count.</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MSB is transferred to LSB and also to CF.</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If the number of bits desired to be shifted is 1, then the immediate number 1 can be written in Count.</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However, if the number of bits to be shifted is more than 1, then the count is put in CL register. And recent bit to the CF (Carry flag)</a:t>
            </a:r>
            <a:endParaRPr b="0" lang="en-US" sz="2400" spc="-1" strike="noStrike">
              <a:latin typeface="Arial"/>
            </a:endParaRPr>
          </a:p>
          <a:p>
            <a:pPr marL="263520" indent="-261720">
              <a:lnSpc>
                <a:spcPct val="100000"/>
              </a:lnSpc>
              <a:spcBef>
                <a:spcPts val="1851"/>
              </a:spcBef>
              <a:tabLst>
                <a:tab algn="l" pos="0"/>
              </a:tabLst>
            </a:pPr>
            <a:endParaRPr b="0" lang="en-US" sz="2400" spc="-1" strike="noStrike">
              <a:latin typeface="Arial"/>
            </a:endParaRPr>
          </a:p>
        </p:txBody>
      </p:sp>
      <p:sp>
        <p:nvSpPr>
          <p:cNvPr id="1090" name="Google Shape;1338;gda7c634b4f_0_1070"/>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F4BC5344-7C15-4DD5-AA38-9C43EFB37A56}" type="slidenum">
              <a:rPr b="0" lang="en-US" sz="1200" spc="-1" strike="noStrike">
                <a:solidFill>
                  <a:srgbClr val="404924"/>
                </a:solidFill>
                <a:latin typeface="Constantia"/>
                <a:ea typeface="Constantia"/>
              </a:rPr>
              <a:t>&lt;number&gt;</a:t>
            </a:fld>
            <a:endParaRPr b="0" lang="en-US" sz="1200" spc="-1" strike="noStrike">
              <a:latin typeface="Arial"/>
            </a:endParaRPr>
          </a:p>
        </p:txBody>
      </p:sp>
      <p:sp>
        <p:nvSpPr>
          <p:cNvPr id="1091" name="Google Shape;1339;gda7c634b4f_0_1070"/>
          <p:cNvSpPr/>
          <p:nvPr/>
        </p:nvSpPr>
        <p:spPr>
          <a:xfrm>
            <a:off x="2133720" y="53352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Shift And Rotate Instructions</a:t>
            </a:r>
            <a:endParaRPr b="0" lang="en-US" sz="5000" spc="-1" strike="noStrike">
              <a:latin typeface="Arial"/>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2" name="Google Shape;1346;gda7c634b4f_0_1078"/>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600" spc="-1" strike="noStrike">
                <a:solidFill>
                  <a:srgbClr val="000000"/>
                </a:solidFill>
                <a:latin typeface="Constantia"/>
                <a:ea typeface="Constantia"/>
              </a:rPr>
              <a:t>RCL Des, Count:</a:t>
            </a:r>
            <a:endParaRPr b="0" lang="en-US" sz="26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It rotates bits of byte or word right, by count.</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LSB to MSB then MSB is transferred to CF and CF to LSB.</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If the number of bits desired to be shifted is 1, then the immediate number 1 can be written in Count.</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However, if the number of bits to be shifted is more than 1, then the count is put in CL register. And recent bit to the CF (Carry flag)</a:t>
            </a:r>
            <a:endParaRPr b="0" lang="en-US" sz="2400" spc="-1" strike="noStrike">
              <a:latin typeface="Arial"/>
            </a:endParaRPr>
          </a:p>
          <a:p>
            <a:pPr marL="263520" indent="-261720">
              <a:lnSpc>
                <a:spcPct val="100000"/>
              </a:lnSpc>
              <a:spcBef>
                <a:spcPts val="1851"/>
              </a:spcBef>
              <a:tabLst>
                <a:tab algn="l" pos="0"/>
              </a:tabLst>
            </a:pPr>
            <a:endParaRPr b="0" lang="en-US" sz="2400" spc="-1" strike="noStrike">
              <a:latin typeface="Arial"/>
            </a:endParaRPr>
          </a:p>
        </p:txBody>
      </p:sp>
      <p:sp>
        <p:nvSpPr>
          <p:cNvPr id="1093" name="Google Shape;1347;gda7c634b4f_0_1078"/>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B3998087-E63F-44D2-A1E1-F6B6385AF3DB}" type="slidenum">
              <a:rPr b="0" lang="en-US" sz="1200" spc="-1" strike="noStrike">
                <a:solidFill>
                  <a:srgbClr val="404924"/>
                </a:solidFill>
                <a:latin typeface="Constantia"/>
                <a:ea typeface="Constantia"/>
              </a:rPr>
              <a:t>&lt;number&gt;</a:t>
            </a:fld>
            <a:endParaRPr b="0" lang="en-US" sz="1200" spc="-1" strike="noStrike">
              <a:latin typeface="Arial"/>
            </a:endParaRPr>
          </a:p>
        </p:txBody>
      </p:sp>
      <p:sp>
        <p:nvSpPr>
          <p:cNvPr id="1094" name="Google Shape;1348;gda7c634b4f_0_1078"/>
          <p:cNvSpPr/>
          <p:nvPr/>
        </p:nvSpPr>
        <p:spPr>
          <a:xfrm>
            <a:off x="2133720" y="53352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Shift And Rotate Instructions</a:t>
            </a:r>
            <a:endParaRPr b="0" lang="en-US" sz="5000" spc="-1" strike="noStrike">
              <a:latin typeface="Arial"/>
            </a:endParaRPr>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5" name="Google Shape;1355;gda7c634b4f_0_1086"/>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600" spc="-1" strike="noStrike">
                <a:solidFill>
                  <a:srgbClr val="000000"/>
                </a:solidFill>
                <a:latin typeface="Constantia"/>
                <a:ea typeface="Constantia"/>
              </a:rPr>
              <a:t>RCR Des, Count:</a:t>
            </a:r>
            <a:endParaRPr b="0" lang="en-US" sz="26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It rotates bits of byte or word left, by count.</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MSB to LSB then LSB is transferred to CF and CF to MSB.</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If the number of bits desired to be shifted is 1, then the immediate number 1 can be written in Count.</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However, if the number of bits to be shifted is more than 1, then the count is put in CL register. And recent bit to the CF (Carry flag)</a:t>
            </a:r>
            <a:endParaRPr b="0" lang="en-US" sz="2400" spc="-1" strike="noStrike">
              <a:latin typeface="Arial"/>
            </a:endParaRPr>
          </a:p>
        </p:txBody>
      </p:sp>
      <p:sp>
        <p:nvSpPr>
          <p:cNvPr id="1096" name="Google Shape;1356;gda7c634b4f_0_1086"/>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7B7E9E6C-52AA-4806-ABAA-85ACB6A75990}" type="slidenum">
              <a:rPr b="0" lang="en-US" sz="1200" spc="-1" strike="noStrike">
                <a:solidFill>
                  <a:srgbClr val="404924"/>
                </a:solidFill>
                <a:latin typeface="Constantia"/>
                <a:ea typeface="Constantia"/>
              </a:rPr>
              <a:t>&lt;number&gt;</a:t>
            </a:fld>
            <a:endParaRPr b="0" lang="en-US" sz="1200" spc="-1" strike="noStrike">
              <a:latin typeface="Arial"/>
            </a:endParaRPr>
          </a:p>
        </p:txBody>
      </p:sp>
      <p:sp>
        <p:nvSpPr>
          <p:cNvPr id="1097" name="Google Shape;1357;gda7c634b4f_0_1086"/>
          <p:cNvSpPr/>
          <p:nvPr/>
        </p:nvSpPr>
        <p:spPr>
          <a:xfrm>
            <a:off x="2133720" y="53352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Shift And Rotate Instructions</a:t>
            </a:r>
            <a:endParaRPr b="0" lang="en-US" sz="5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Google Shape;194;p15"/>
          <p:cNvSpPr/>
          <p:nvPr/>
        </p:nvSpPr>
        <p:spPr>
          <a:xfrm>
            <a:off x="1523880" y="0"/>
            <a:ext cx="9143640" cy="6857640"/>
          </a:xfrm>
          <a:custGeom>
            <a:avLst/>
            <a:gdLst/>
            <a:ahLst/>
            <a:rect l="l" t="t" r="r" b="b"/>
            <a:pathLst>
              <a:path w="9144000" h="6858000">
                <a:moveTo>
                  <a:pt x="9144000" y="0"/>
                </a:moveTo>
                <a:lnTo>
                  <a:pt x="0" y="0"/>
                </a:lnTo>
                <a:lnTo>
                  <a:pt x="0" y="6858000"/>
                </a:lnTo>
                <a:lnTo>
                  <a:pt x="9144000" y="6858000"/>
                </a:lnTo>
                <a:lnTo>
                  <a:pt x="9144000" y="0"/>
                </a:lnTo>
                <a:close/>
              </a:path>
            </a:pathLst>
          </a:custGeom>
          <a:noFill/>
          <a:ln w="0">
            <a:noFill/>
          </a:ln>
        </p:spPr>
        <p:style>
          <a:lnRef idx="0"/>
          <a:fillRef idx="0"/>
          <a:effectRef idx="0"/>
          <a:fontRef idx="minor"/>
        </p:style>
      </p:sp>
      <p:sp>
        <p:nvSpPr>
          <p:cNvPr id="530" name="Google Shape;195;p15"/>
          <p:cNvSpPr txBox="1"/>
          <p:nvPr/>
        </p:nvSpPr>
        <p:spPr>
          <a:xfrm>
            <a:off x="2883960" y="77760"/>
            <a:ext cx="6423480" cy="1157040"/>
          </a:xfrm>
          <a:prstGeom prst="rect">
            <a:avLst/>
          </a:prstGeom>
          <a:noFill/>
          <a:ln w="0">
            <a:noFill/>
          </a:ln>
        </p:spPr>
        <p:txBody>
          <a:bodyPr lIns="0" rIns="0" tIns="11880" bIns="0" anchor="ctr">
            <a:noAutofit/>
          </a:bodyPr>
          <a:p>
            <a:pPr marL="12600">
              <a:lnSpc>
                <a:spcPct val="100000"/>
              </a:lnSpc>
              <a:tabLst>
                <a:tab algn="l" pos="0"/>
              </a:tabLst>
            </a:pPr>
            <a:r>
              <a:rPr b="0" lang="en-US" sz="4200" spc="-1" strike="noStrike">
                <a:solidFill>
                  <a:srgbClr val="ffffff"/>
                </a:solidFill>
                <a:latin typeface="Calibri"/>
                <a:ea typeface="Calibri"/>
              </a:rPr>
              <a:t>Definition (Contd.)</a:t>
            </a:r>
            <a:endParaRPr b="0" lang="en-US" sz="4200" spc="-1" strike="noStrike">
              <a:solidFill>
                <a:srgbClr val="000000"/>
              </a:solidFill>
              <a:latin typeface="Arial"/>
            </a:endParaRPr>
          </a:p>
        </p:txBody>
      </p:sp>
      <p:sp>
        <p:nvSpPr>
          <p:cNvPr id="531" name="Google Shape;196;p15"/>
          <p:cNvSpPr/>
          <p:nvPr/>
        </p:nvSpPr>
        <p:spPr>
          <a:xfrm>
            <a:off x="1219320" y="1927440"/>
            <a:ext cx="9677160" cy="4993560"/>
          </a:xfrm>
          <a:prstGeom prst="rect">
            <a:avLst/>
          </a:prstGeom>
          <a:noFill/>
          <a:ln w="0">
            <a:noFill/>
          </a:ln>
        </p:spPr>
        <p:style>
          <a:lnRef idx="0"/>
          <a:fillRef idx="0"/>
          <a:effectRef idx="0"/>
          <a:fontRef idx="minor"/>
        </p:style>
        <p:txBody>
          <a:bodyPr lIns="0" rIns="0" tIns="52200" bIns="0">
            <a:spAutoFit/>
          </a:bodyPr>
          <a:p>
            <a:pPr marL="298440" indent="-286200">
              <a:lnSpc>
                <a:spcPct val="100000"/>
              </a:lnSpc>
              <a:buClr>
                <a:srgbClr val="953734"/>
              </a:buClr>
              <a:buFont typeface="Times New Roman"/>
              <a:buChar char="–"/>
            </a:pPr>
            <a:r>
              <a:rPr b="0" lang="en-US" sz="2800" spc="-1" strike="noStrike">
                <a:solidFill>
                  <a:srgbClr val="953734"/>
                </a:solidFill>
                <a:latin typeface="Times New Roman"/>
                <a:ea typeface="Times New Roman"/>
              </a:rPr>
              <a:t>process data (</a:t>
            </a:r>
            <a:r>
              <a:rPr b="0" lang="en-US" sz="2800" spc="-1" strike="noStrike">
                <a:solidFill>
                  <a:srgbClr val="800000"/>
                </a:solidFill>
                <a:latin typeface="Times New Roman"/>
                <a:ea typeface="Times New Roman"/>
              </a:rPr>
              <a:t>Arithmetic and Logic Operations)</a:t>
            </a:r>
            <a:r>
              <a:rPr b="0" lang="en-US" sz="2800" spc="-1" strike="noStrike">
                <a:solidFill>
                  <a:srgbClr val="ffffff"/>
                </a:solidFill>
                <a:latin typeface="Times New Roman"/>
                <a:ea typeface="Times New Roman"/>
              </a:rPr>
              <a:t>:</a:t>
            </a:r>
            <a:endParaRPr b="0" lang="en-US" sz="2800" spc="-1" strike="noStrike">
              <a:latin typeface="Arial"/>
            </a:endParaRPr>
          </a:p>
          <a:p>
            <a:pPr lvl="1" marL="698400" indent="-228960">
              <a:lnSpc>
                <a:spcPct val="77000"/>
              </a:lnSpc>
              <a:spcBef>
                <a:spcPts val="524"/>
              </a:spcBef>
              <a:buClr>
                <a:srgbClr val="ffffff"/>
              </a:buClr>
              <a:buFont typeface="Times New Roman"/>
              <a:buChar char="•"/>
            </a:pPr>
            <a:r>
              <a:rPr b="0" lang="en-US" sz="2800" spc="-1" strike="noStrike">
                <a:solidFill>
                  <a:srgbClr val="ffffff"/>
                </a:solidFill>
                <a:latin typeface="Times New Roman"/>
                <a:ea typeface="Times New Roman"/>
              </a:rPr>
              <a:t>Every microprocessor has arithmetic operations such as add  and subtract as part of its instruction set.</a:t>
            </a:r>
            <a:endParaRPr b="0" lang="en-US" sz="2800" spc="-1" strike="noStrike">
              <a:latin typeface="Arial"/>
            </a:endParaRPr>
          </a:p>
          <a:p>
            <a:pPr lvl="2" marL="1155240" indent="-228240">
              <a:lnSpc>
                <a:spcPct val="69000"/>
              </a:lnSpc>
              <a:spcBef>
                <a:spcPts val="439"/>
              </a:spcBef>
              <a:buClr>
                <a:srgbClr val="ffffff"/>
              </a:buClr>
              <a:buFont typeface="Times New Roman"/>
              <a:buChar char="–"/>
            </a:pPr>
            <a:r>
              <a:rPr b="0" lang="en-US" sz="2800" spc="-1" strike="noStrike">
                <a:solidFill>
                  <a:srgbClr val="ffffff"/>
                </a:solidFill>
                <a:latin typeface="Times New Roman"/>
                <a:ea typeface="Times New Roman"/>
              </a:rPr>
              <a:t>Most microprocessors will have operations such as multiply and  divide.</a:t>
            </a:r>
            <a:endParaRPr b="0" lang="en-US" sz="2800" spc="-1" strike="noStrike">
              <a:latin typeface="Arial"/>
            </a:endParaRPr>
          </a:p>
          <a:p>
            <a:pPr lvl="2" marL="1155240" indent="-228240">
              <a:lnSpc>
                <a:spcPct val="69000"/>
              </a:lnSpc>
              <a:spcBef>
                <a:spcPts val="439"/>
              </a:spcBef>
              <a:buClr>
                <a:srgbClr val="ffffff"/>
              </a:buClr>
              <a:buFont typeface="Times New Roman"/>
              <a:buChar char="–"/>
            </a:pPr>
            <a:r>
              <a:rPr b="0" lang="en-US" sz="2800" spc="-1" strike="noStrike">
                <a:solidFill>
                  <a:srgbClr val="ffffff"/>
                </a:solidFill>
                <a:latin typeface="Times New Roman"/>
                <a:ea typeface="Times New Roman"/>
              </a:rPr>
              <a:t>Some of the newer ones will have complex operations such as  square root.</a:t>
            </a:r>
            <a:endParaRPr b="0" lang="en-US" sz="2800" spc="-1" strike="noStrike">
              <a:latin typeface="Arial"/>
            </a:endParaRPr>
          </a:p>
          <a:p>
            <a:pPr marL="914400">
              <a:lnSpc>
                <a:spcPct val="100000"/>
              </a:lnSpc>
              <a:spcBef>
                <a:spcPts val="14"/>
              </a:spcBef>
              <a:tabLst>
                <a:tab algn="l" pos="0"/>
              </a:tabLst>
            </a:pPr>
            <a:endParaRPr b="0" lang="en-US" sz="2800" spc="-1" strike="noStrike">
              <a:latin typeface="Arial"/>
            </a:endParaRPr>
          </a:p>
          <a:p>
            <a:pPr lvl="1" marL="698400" indent="-228960">
              <a:lnSpc>
                <a:spcPct val="77000"/>
              </a:lnSpc>
              <a:buClr>
                <a:srgbClr val="ffffff"/>
              </a:buClr>
              <a:buFont typeface="Times New Roman"/>
              <a:buChar char="•"/>
              <a:tabLst>
                <a:tab algn="l" pos="0"/>
              </a:tabLst>
            </a:pPr>
            <a:r>
              <a:rPr b="0" lang="en-US" sz="2800" spc="-1" strike="noStrike">
                <a:solidFill>
                  <a:srgbClr val="ffffff"/>
                </a:solidFill>
                <a:latin typeface="Times New Roman"/>
                <a:ea typeface="Times New Roman"/>
              </a:rPr>
              <a:t>In addition, microprocessors have logic operations as well.  Such as AND, OR, XOR, shift left, shift right, etc.</a:t>
            </a:r>
            <a:endParaRPr b="0" lang="en-US" sz="2800" spc="-1" strike="noStrike">
              <a:latin typeface="Arial"/>
            </a:endParaRPr>
          </a:p>
          <a:p>
            <a:pPr marL="457200">
              <a:lnSpc>
                <a:spcPct val="100000"/>
              </a:lnSpc>
              <a:spcBef>
                <a:spcPts val="51"/>
              </a:spcBef>
              <a:tabLst>
                <a:tab algn="l" pos="0"/>
              </a:tabLst>
            </a:pPr>
            <a:endParaRPr b="0" lang="en-US" sz="2800" spc="-1" strike="noStrike">
              <a:latin typeface="Arial"/>
            </a:endParaRPr>
          </a:p>
          <a:p>
            <a:pPr lvl="1" marL="698400" indent="-228960">
              <a:lnSpc>
                <a:spcPct val="77000"/>
              </a:lnSpc>
              <a:spcBef>
                <a:spcPts val="6"/>
              </a:spcBef>
              <a:buClr>
                <a:srgbClr val="ffffff"/>
              </a:buClr>
              <a:buFont typeface="Times New Roman"/>
              <a:buChar char="•"/>
              <a:tabLst>
                <a:tab algn="l" pos="0"/>
              </a:tabLst>
            </a:pPr>
            <a:r>
              <a:rPr b="0" lang="en-US" sz="2800" spc="-1" strike="noStrike">
                <a:solidFill>
                  <a:srgbClr val="ffffff"/>
                </a:solidFill>
                <a:latin typeface="Times New Roman"/>
                <a:ea typeface="Times New Roman"/>
              </a:rPr>
              <a:t>Again, the number and types of operations define the  microprocessor’s instruction set and depends on the specific  microprocessor.</a:t>
            </a:r>
            <a:endParaRPr b="0" lang="en-US" sz="2800" spc="-1" strike="noStrike">
              <a:latin typeface="Arial"/>
            </a:endParaRPr>
          </a:p>
        </p:txBody>
      </p:sp>
      <p:sp>
        <p:nvSpPr>
          <p:cNvPr id="532" name="Google Shape;197;p15"/>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8" name="Google Shape;1363;gda7c634b4f_0_1094"/>
          <p:cNvSpPr/>
          <p:nvPr/>
        </p:nvSpPr>
        <p:spPr>
          <a:xfrm>
            <a:off x="1981080" y="286704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7. String Manipulation Instructions</a:t>
            </a:r>
            <a:endParaRPr b="0" lang="en-US" sz="5000" spc="-1" strike="noStrike">
              <a:latin typeface="Arial"/>
            </a:endParaRPr>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9" name="Google Shape;1370;gda7c634b4f_0_1099"/>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String Manipulation Instructions</a:t>
            </a:r>
            <a:endParaRPr b="0" lang="en-US" sz="5000" spc="-1" strike="noStrike">
              <a:latin typeface="Arial"/>
            </a:endParaRPr>
          </a:p>
        </p:txBody>
      </p:sp>
      <p:sp>
        <p:nvSpPr>
          <p:cNvPr id="1100" name="Google Shape;1371;gda7c634b4f_0_1099"/>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0" lang="en-US" sz="2600" spc="-1" strike="noStrike">
                <a:solidFill>
                  <a:srgbClr val="000000"/>
                </a:solidFill>
                <a:latin typeface="Constantia"/>
                <a:ea typeface="Constantia"/>
              </a:rPr>
              <a:t>String in assembly language is just a sequentially stored bytes or words.</a:t>
            </a:r>
            <a:endParaRPr b="0" lang="en-US" sz="2600" spc="-1" strike="noStrike">
              <a:latin typeface="Arial"/>
            </a:endParaRPr>
          </a:p>
          <a:p>
            <a:pPr marL="262080" indent="-261720">
              <a:lnSpc>
                <a:spcPct val="100000"/>
              </a:lnSpc>
              <a:spcBef>
                <a:spcPts val="1851"/>
              </a:spcBef>
              <a:buClr>
                <a:srgbClr val="e7bc29"/>
              </a:buClr>
              <a:buFont typeface="Noto Sans Symbols"/>
              <a:buChar char="⚫"/>
            </a:pPr>
            <a:r>
              <a:rPr b="0" lang="en-US" sz="2600" spc="-1" strike="noStrike">
                <a:solidFill>
                  <a:srgbClr val="000000"/>
                </a:solidFill>
                <a:latin typeface="Constantia"/>
                <a:ea typeface="Constantia"/>
              </a:rPr>
              <a:t>There are very strong set of string instructions in 8086.</a:t>
            </a:r>
            <a:endParaRPr b="0" lang="en-US" sz="2600" spc="-1" strike="noStrike">
              <a:latin typeface="Arial"/>
            </a:endParaRPr>
          </a:p>
          <a:p>
            <a:pPr marL="262080" indent="-261720">
              <a:lnSpc>
                <a:spcPct val="100000"/>
              </a:lnSpc>
              <a:spcBef>
                <a:spcPts val="1851"/>
              </a:spcBef>
              <a:buClr>
                <a:srgbClr val="e7bc29"/>
              </a:buClr>
              <a:buFont typeface="Noto Sans Symbols"/>
              <a:buChar char="⚫"/>
            </a:pPr>
            <a:r>
              <a:rPr b="0" lang="en-US" sz="2600" spc="-1" strike="noStrike">
                <a:solidFill>
                  <a:srgbClr val="000000"/>
                </a:solidFill>
                <a:latin typeface="Constantia"/>
                <a:ea typeface="Constantia"/>
              </a:rPr>
              <a:t>By using these string instructions, the size of the program is considerably reduced.</a:t>
            </a:r>
            <a:endParaRPr b="0" lang="en-US" sz="2600" spc="-1" strike="noStrike">
              <a:latin typeface="Arial"/>
            </a:endParaRPr>
          </a:p>
        </p:txBody>
      </p:sp>
      <p:sp>
        <p:nvSpPr>
          <p:cNvPr id="1101" name="Google Shape;1372;gda7c634b4f_0_1099"/>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D7E830E8-3E8A-4535-BB32-2810D5E5F2D2}"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2" name="Google Shape;1380;gda7c634b4f_0_1107"/>
          <p:cNvSpPr/>
          <p:nvPr/>
        </p:nvSpPr>
        <p:spPr>
          <a:xfrm>
            <a:off x="2438280" y="5181480"/>
            <a:ext cx="6629040" cy="282240"/>
          </a:xfrm>
          <a:prstGeom prst="rect">
            <a:avLst/>
          </a:prstGeom>
          <a:solidFill>
            <a:srgbClr val="ffff00"/>
          </a:solidFill>
          <a:ln w="0">
            <a:noFill/>
          </a:ln>
        </p:spPr>
        <p:style>
          <a:lnRef idx="0"/>
          <a:fillRef idx="0"/>
          <a:effectRef idx="0"/>
          <a:fontRef idx="minor"/>
        </p:style>
      </p:sp>
      <p:sp>
        <p:nvSpPr>
          <p:cNvPr id="1103" name="Google Shape;1381;gda7c634b4f_0_1107"/>
          <p:cNvSpPr/>
          <p:nvPr/>
        </p:nvSpPr>
        <p:spPr>
          <a:xfrm>
            <a:off x="2446200" y="4746600"/>
            <a:ext cx="6629040" cy="282240"/>
          </a:xfrm>
          <a:prstGeom prst="rect">
            <a:avLst/>
          </a:prstGeom>
          <a:solidFill>
            <a:srgbClr val="ffff00"/>
          </a:solidFill>
          <a:ln w="0">
            <a:noFill/>
          </a:ln>
        </p:spPr>
        <p:style>
          <a:lnRef idx="0"/>
          <a:fillRef idx="0"/>
          <a:effectRef idx="0"/>
          <a:fontRef idx="minor"/>
        </p:style>
      </p:sp>
      <p:sp>
        <p:nvSpPr>
          <p:cNvPr id="1104" name="Google Shape;1382;gda7c634b4f_0_1107"/>
          <p:cNvSpPr/>
          <p:nvPr/>
        </p:nvSpPr>
        <p:spPr>
          <a:xfrm>
            <a:off x="4708440" y="4343400"/>
            <a:ext cx="1234800" cy="282240"/>
          </a:xfrm>
          <a:prstGeom prst="rect">
            <a:avLst/>
          </a:prstGeom>
          <a:solidFill>
            <a:srgbClr val="ffff00"/>
          </a:solidFill>
          <a:ln w="0">
            <a:noFill/>
          </a:ln>
        </p:spPr>
        <p:style>
          <a:lnRef idx="0"/>
          <a:fillRef idx="0"/>
          <a:effectRef idx="0"/>
          <a:fontRef idx="minor"/>
        </p:style>
      </p:sp>
      <p:sp>
        <p:nvSpPr>
          <p:cNvPr id="1105" name="Google Shape;1383;gda7c634b4f_0_1107"/>
          <p:cNvSpPr/>
          <p:nvPr/>
        </p:nvSpPr>
        <p:spPr>
          <a:xfrm>
            <a:off x="3567240" y="3932280"/>
            <a:ext cx="4692240" cy="282240"/>
          </a:xfrm>
          <a:prstGeom prst="rect">
            <a:avLst/>
          </a:prstGeom>
          <a:solidFill>
            <a:srgbClr val="ffff00"/>
          </a:solidFill>
          <a:ln w="0">
            <a:noFill/>
          </a:ln>
        </p:spPr>
        <p:style>
          <a:lnRef idx="0"/>
          <a:fillRef idx="0"/>
          <a:effectRef idx="0"/>
          <a:fontRef idx="minor"/>
        </p:style>
      </p:sp>
      <p:sp>
        <p:nvSpPr>
          <p:cNvPr id="1106" name="Google Shape;1384;gda7c634b4f_0_1107"/>
          <p:cNvSpPr/>
          <p:nvPr/>
        </p:nvSpPr>
        <p:spPr>
          <a:xfrm>
            <a:off x="3429000" y="3652920"/>
            <a:ext cx="6248160" cy="279000"/>
          </a:xfrm>
          <a:prstGeom prst="rect">
            <a:avLst/>
          </a:prstGeom>
          <a:solidFill>
            <a:srgbClr val="ffff00"/>
          </a:solidFill>
          <a:ln w="0">
            <a:noFill/>
          </a:ln>
        </p:spPr>
        <p:style>
          <a:lnRef idx="0"/>
          <a:fillRef idx="0"/>
          <a:effectRef idx="0"/>
          <a:fontRef idx="minor"/>
        </p:style>
      </p:sp>
      <p:sp>
        <p:nvSpPr>
          <p:cNvPr id="1107" name="Google Shape;1385;gda7c634b4f_0_1107"/>
          <p:cNvSpPr/>
          <p:nvPr/>
        </p:nvSpPr>
        <p:spPr>
          <a:xfrm>
            <a:off x="2440080" y="3021120"/>
            <a:ext cx="4265280" cy="282240"/>
          </a:xfrm>
          <a:prstGeom prst="rect">
            <a:avLst/>
          </a:prstGeom>
          <a:solidFill>
            <a:srgbClr val="ffff00"/>
          </a:solidFill>
          <a:ln w="0">
            <a:noFill/>
          </a:ln>
        </p:spPr>
        <p:style>
          <a:lnRef idx="0"/>
          <a:fillRef idx="0"/>
          <a:effectRef idx="0"/>
          <a:fontRef idx="minor"/>
        </p:style>
      </p:sp>
      <p:sp>
        <p:nvSpPr>
          <p:cNvPr id="1108" name="Google Shape;1386;gda7c634b4f_0_1107"/>
          <p:cNvSpPr/>
          <p:nvPr/>
        </p:nvSpPr>
        <p:spPr>
          <a:xfrm>
            <a:off x="2438280" y="2612880"/>
            <a:ext cx="2188800" cy="282240"/>
          </a:xfrm>
          <a:prstGeom prst="rect">
            <a:avLst/>
          </a:prstGeom>
          <a:solidFill>
            <a:srgbClr val="ffff00"/>
          </a:solidFill>
          <a:ln w="0">
            <a:noFill/>
          </a:ln>
        </p:spPr>
        <p:style>
          <a:lnRef idx="0"/>
          <a:fillRef idx="0"/>
          <a:effectRef idx="0"/>
          <a:fontRef idx="minor"/>
        </p:style>
      </p:sp>
      <p:sp>
        <p:nvSpPr>
          <p:cNvPr id="1109" name="Google Shape;1387;gda7c634b4f_0_1107"/>
          <p:cNvSpPr/>
          <p:nvPr/>
        </p:nvSpPr>
        <p:spPr>
          <a:xfrm>
            <a:off x="2438280" y="2209680"/>
            <a:ext cx="2188800" cy="282240"/>
          </a:xfrm>
          <a:prstGeom prst="rect">
            <a:avLst/>
          </a:prstGeom>
          <a:solidFill>
            <a:srgbClr val="ffff00"/>
          </a:solidFill>
          <a:ln w="0">
            <a:noFill/>
          </a:ln>
        </p:spPr>
        <p:style>
          <a:lnRef idx="0"/>
          <a:fillRef idx="0"/>
          <a:effectRef idx="0"/>
          <a:fontRef idx="minor"/>
        </p:style>
      </p:sp>
      <p:sp>
        <p:nvSpPr>
          <p:cNvPr id="1110" name="Google Shape;1388;gda7c634b4f_0_1107"/>
          <p:cNvSpPr/>
          <p:nvPr/>
        </p:nvSpPr>
        <p:spPr>
          <a:xfrm>
            <a:off x="6872400" y="1982880"/>
            <a:ext cx="3203280" cy="282240"/>
          </a:xfrm>
          <a:prstGeom prst="rect">
            <a:avLst/>
          </a:prstGeom>
          <a:solidFill>
            <a:srgbClr val="ffff00"/>
          </a:solidFill>
          <a:ln w="0">
            <a:noFill/>
          </a:ln>
        </p:spPr>
        <p:style>
          <a:lnRef idx="0"/>
          <a:fillRef idx="0"/>
          <a:effectRef idx="0"/>
          <a:fontRef idx="minor"/>
        </p:style>
      </p:sp>
      <p:sp>
        <p:nvSpPr>
          <p:cNvPr id="1111" name="Google Shape;1389;gda7c634b4f_0_1107"/>
          <p:cNvSpPr/>
          <p:nvPr/>
        </p:nvSpPr>
        <p:spPr>
          <a:xfrm>
            <a:off x="3200400" y="1533600"/>
            <a:ext cx="2912760" cy="282240"/>
          </a:xfrm>
          <a:prstGeom prst="rect">
            <a:avLst/>
          </a:prstGeom>
          <a:solidFill>
            <a:srgbClr val="ffff00"/>
          </a:solidFill>
          <a:ln w="0">
            <a:noFill/>
          </a:ln>
        </p:spPr>
        <p:style>
          <a:lnRef idx="0"/>
          <a:fillRef idx="0"/>
          <a:effectRef idx="0"/>
          <a:fontRef idx="minor"/>
        </p:style>
      </p:sp>
      <p:sp>
        <p:nvSpPr>
          <p:cNvPr id="1112" name="Google Shape;1390;gda7c634b4f_0_1107"/>
          <p:cNvSpPr/>
          <p:nvPr/>
        </p:nvSpPr>
        <p:spPr>
          <a:xfrm>
            <a:off x="1787400" y="849240"/>
            <a:ext cx="8651520" cy="394920"/>
          </a:xfrm>
          <a:prstGeom prst="rect">
            <a:avLst/>
          </a:prstGeom>
          <a:noFill/>
          <a:ln w="0">
            <a:noFill/>
          </a:ln>
        </p:spPr>
        <p:style>
          <a:lnRef idx="0"/>
          <a:fillRef idx="0"/>
          <a:effectRef idx="0"/>
          <a:fontRef idx="minor"/>
        </p:style>
        <p:txBody>
          <a:bodyPr lIns="90000" rIns="90000" tIns="46800" bIns="46800" anchor="ctr">
            <a:noAutofit/>
          </a:bodyPr>
          <a:p>
            <a:pPr algn="ctr">
              <a:lnSpc>
                <a:spcPct val="100000"/>
              </a:lnSpc>
              <a:tabLst>
                <a:tab algn="l" pos="0"/>
              </a:tabLst>
            </a:pPr>
            <a:r>
              <a:rPr b="1" lang="en-US" sz="3200" spc="-1" strike="noStrike">
                <a:solidFill>
                  <a:srgbClr val="000000"/>
                </a:solidFill>
                <a:latin typeface="Verdana"/>
                <a:ea typeface="Verdana"/>
              </a:rPr>
              <a:t>String Manipulation Instructions</a:t>
            </a:r>
            <a:endParaRPr b="0" lang="en-US" sz="3200" spc="-1" strike="noStrike">
              <a:latin typeface="Arial"/>
            </a:endParaRPr>
          </a:p>
        </p:txBody>
      </p:sp>
      <p:sp>
        <p:nvSpPr>
          <p:cNvPr id="1113" name="Google Shape;1391;gda7c634b4f_0_1107"/>
          <p:cNvSpPr/>
          <p:nvPr/>
        </p:nvSpPr>
        <p:spPr>
          <a:xfrm>
            <a:off x="9448920" y="6356520"/>
            <a:ext cx="752040" cy="355320"/>
          </a:xfrm>
          <a:prstGeom prst="rect">
            <a:avLst/>
          </a:prstGeom>
          <a:noFill/>
          <a:ln w="0">
            <a:noFill/>
          </a:ln>
        </p:spPr>
        <p:style>
          <a:lnRef idx="0"/>
          <a:fillRef idx="0"/>
          <a:effectRef idx="0"/>
          <a:fontRef idx="minor"/>
        </p:style>
        <p:txBody>
          <a:bodyPr lIns="0" rIns="0" tIns="0" bIns="0" anchor="b">
            <a:noAutofit/>
          </a:bodyPr>
          <a:p>
            <a:pPr>
              <a:lnSpc>
                <a:spcPct val="100000"/>
              </a:lnSpc>
              <a:tabLst>
                <a:tab algn="l" pos="0"/>
              </a:tabLst>
            </a:pPr>
            <a:fld id="{E827F82F-B52E-4C81-A3CD-FE2B533FA21F}" type="slidenum">
              <a:rPr b="0" lang="en-US" sz="1800" spc="-1" strike="noStrike">
                <a:solidFill>
                  <a:srgbClr val="000000"/>
                </a:solidFill>
                <a:latin typeface="Arial"/>
                <a:ea typeface="Arial"/>
              </a:rPr>
              <a:t>&lt;number&gt;</a:t>
            </a:fld>
            <a:endParaRPr b="0" lang="en-US" sz="1800" spc="-1" strike="noStrike">
              <a:latin typeface="Arial"/>
            </a:endParaRPr>
          </a:p>
        </p:txBody>
      </p:sp>
      <p:sp>
        <p:nvSpPr>
          <p:cNvPr id="1114" name="Google Shape;1392;gda7c634b4f_0_1107"/>
          <p:cNvSpPr/>
          <p:nvPr/>
        </p:nvSpPr>
        <p:spPr>
          <a:xfrm>
            <a:off x="1585800" y="65160"/>
            <a:ext cx="2437920" cy="337320"/>
          </a:xfrm>
          <a:prstGeom prst="rect">
            <a:avLst/>
          </a:prstGeom>
          <a:noFill/>
          <a:ln w="0">
            <a:noFill/>
          </a:ln>
        </p:spPr>
        <p:style>
          <a:lnRef idx="0"/>
          <a:fillRef idx="0"/>
          <a:effectRef idx="0"/>
          <a:fontRef idx="minor"/>
        </p:style>
        <p:txBody>
          <a:bodyPr lIns="90000" rIns="90000" tIns="46800" bIns="46800">
            <a:spAutoFit/>
          </a:bodyPr>
          <a:p>
            <a:pPr algn="ctr">
              <a:lnSpc>
                <a:spcPct val="100000"/>
              </a:lnSpc>
              <a:tabLst>
                <a:tab algn="l" pos="0"/>
              </a:tabLst>
            </a:pPr>
            <a:r>
              <a:rPr b="1" lang="en-US" sz="1600" spc="-1" strike="noStrike">
                <a:solidFill>
                  <a:srgbClr val="ffffff"/>
                </a:solidFill>
                <a:latin typeface="Arial"/>
                <a:ea typeface="Arial"/>
              </a:rPr>
              <a:t>8086 Microprocessor</a:t>
            </a:r>
            <a:endParaRPr b="0" lang="en-US" sz="1600" spc="-1" strike="noStrike">
              <a:latin typeface="Arial"/>
            </a:endParaRPr>
          </a:p>
        </p:txBody>
      </p:sp>
      <p:sp>
        <p:nvSpPr>
          <p:cNvPr id="1115" name="Google Shape;1393;gda7c634b4f_0_1107"/>
          <p:cNvSpPr/>
          <p:nvPr/>
        </p:nvSpPr>
        <p:spPr>
          <a:xfrm>
            <a:off x="2133720" y="1523880"/>
            <a:ext cx="8152920" cy="3930120"/>
          </a:xfrm>
          <a:prstGeom prst="rect">
            <a:avLst/>
          </a:prstGeom>
          <a:noFill/>
          <a:ln w="0">
            <a:noFill/>
          </a:ln>
        </p:spPr>
        <p:style>
          <a:lnRef idx="0"/>
          <a:fillRef idx="0"/>
          <a:effectRef idx="0"/>
          <a:fontRef idx="minor"/>
        </p:style>
        <p:txBody>
          <a:bodyPr lIns="90000" rIns="90000" tIns="46800" bIns="46800">
            <a:spAutoFit/>
          </a:bodyPr>
          <a:p>
            <a:pPr marL="284040" indent="-283680">
              <a:lnSpc>
                <a:spcPct val="100000"/>
              </a:lnSpc>
              <a:buClr>
                <a:srgbClr val="000000"/>
              </a:buClr>
              <a:buFont typeface="Noto Sans Symbols"/>
              <a:buChar char="❑"/>
            </a:pPr>
            <a:r>
              <a:rPr b="1" lang="en-US" sz="1400" spc="-1" strike="noStrike">
                <a:solidFill>
                  <a:srgbClr val="000000"/>
                </a:solidFill>
                <a:latin typeface="Arial"/>
                <a:ea typeface="Arial"/>
              </a:rPr>
              <a:t>String : Sequence of bytes or words</a:t>
            </a:r>
            <a:endParaRPr b="0" lang="en-US" sz="1400" spc="-1" strike="noStrike">
              <a:latin typeface="Arial"/>
            </a:endParaRPr>
          </a:p>
          <a:p>
            <a:pPr marL="284040" indent="-283680">
              <a:lnSpc>
                <a:spcPct val="100000"/>
              </a:lnSpc>
              <a:tabLst>
                <a:tab algn="l" pos="0"/>
              </a:tabLst>
            </a:pPr>
            <a:endParaRPr b="0" lang="en-US" sz="1400" spc="-1" strike="noStrike">
              <a:latin typeface="Arial"/>
            </a:endParaRPr>
          </a:p>
          <a:p>
            <a:pPr marL="284040" indent="-283680">
              <a:lnSpc>
                <a:spcPct val="100000"/>
              </a:lnSpc>
              <a:buClr>
                <a:srgbClr val="000000"/>
              </a:buClr>
              <a:buFont typeface="Noto Sans Symbols"/>
              <a:buChar char="❑"/>
              <a:tabLst>
                <a:tab algn="l" pos="0"/>
              </a:tabLst>
            </a:pPr>
            <a:r>
              <a:rPr b="1" lang="en-US" sz="1400" spc="-1" strike="noStrike">
                <a:solidFill>
                  <a:srgbClr val="000000"/>
                </a:solidFill>
                <a:latin typeface="Arial"/>
                <a:ea typeface="Arial"/>
              </a:rPr>
              <a:t>8086 instruction set includes instruction for string movement, comparison, scan, load and store.</a:t>
            </a:r>
            <a:endParaRPr b="0" lang="en-US" sz="1400" spc="-1" strike="noStrike">
              <a:latin typeface="Arial"/>
            </a:endParaRPr>
          </a:p>
          <a:p>
            <a:pPr marL="284040" indent="-283680">
              <a:lnSpc>
                <a:spcPct val="100000"/>
              </a:lnSpc>
              <a:tabLst>
                <a:tab algn="l" pos="0"/>
              </a:tabLst>
            </a:pPr>
            <a:endParaRPr b="0" lang="en-US" sz="1400" spc="-1" strike="noStrike">
              <a:latin typeface="Arial"/>
            </a:endParaRPr>
          </a:p>
          <a:p>
            <a:pPr marL="284040" indent="-283680">
              <a:lnSpc>
                <a:spcPct val="100000"/>
              </a:lnSpc>
              <a:buClr>
                <a:srgbClr val="000000"/>
              </a:buClr>
              <a:buFont typeface="Noto Sans Symbols"/>
              <a:buChar char="❑"/>
              <a:tabLst>
                <a:tab algn="l" pos="0"/>
              </a:tabLst>
            </a:pPr>
            <a:r>
              <a:rPr b="1" lang="en-US" sz="1400" spc="-1" strike="noStrike">
                <a:solidFill>
                  <a:srgbClr val="000000"/>
                </a:solidFill>
                <a:latin typeface="Arial"/>
                <a:ea typeface="Arial"/>
              </a:rPr>
              <a:t>REP instruction prefix : used to repeat execution of string instructions</a:t>
            </a:r>
            <a:endParaRPr b="0" lang="en-US" sz="1400" spc="-1" strike="noStrike">
              <a:latin typeface="Arial"/>
            </a:endParaRPr>
          </a:p>
          <a:p>
            <a:pPr marL="284040" indent="-283680">
              <a:lnSpc>
                <a:spcPct val="100000"/>
              </a:lnSpc>
              <a:tabLst>
                <a:tab algn="l" pos="0"/>
              </a:tabLst>
            </a:pPr>
            <a:endParaRPr b="0" lang="en-US" sz="1400" spc="-1" strike="noStrike">
              <a:latin typeface="Arial"/>
            </a:endParaRPr>
          </a:p>
          <a:p>
            <a:pPr marL="284040" indent="-283680">
              <a:lnSpc>
                <a:spcPct val="100000"/>
              </a:lnSpc>
              <a:buClr>
                <a:srgbClr val="000000"/>
              </a:buClr>
              <a:buFont typeface="Noto Sans Symbols"/>
              <a:buChar char="❑"/>
              <a:tabLst>
                <a:tab algn="l" pos="0"/>
              </a:tabLst>
            </a:pPr>
            <a:r>
              <a:rPr b="1" lang="en-US" sz="1400" spc="-1" strike="noStrike">
                <a:solidFill>
                  <a:srgbClr val="000000"/>
                </a:solidFill>
                <a:latin typeface="Arial"/>
                <a:ea typeface="Arial"/>
              </a:rPr>
              <a:t>String instructions end with S or SB or SW.               S represents string, SB string byte and SW string word.</a:t>
            </a:r>
            <a:endParaRPr b="0" lang="en-US" sz="1400" spc="-1" strike="noStrike">
              <a:latin typeface="Arial"/>
            </a:endParaRPr>
          </a:p>
          <a:p>
            <a:pPr marL="284040" indent="-283680">
              <a:lnSpc>
                <a:spcPct val="100000"/>
              </a:lnSpc>
              <a:tabLst>
                <a:tab algn="l" pos="0"/>
              </a:tabLst>
            </a:pPr>
            <a:endParaRPr b="0" lang="en-US" sz="1400" spc="-1" strike="noStrike">
              <a:latin typeface="Arial"/>
            </a:endParaRPr>
          </a:p>
          <a:p>
            <a:pPr marL="284040" indent="-283680">
              <a:lnSpc>
                <a:spcPct val="100000"/>
              </a:lnSpc>
              <a:buClr>
                <a:srgbClr val="000000"/>
              </a:buClr>
              <a:buFont typeface="Noto Sans Symbols"/>
              <a:buChar char="❑"/>
              <a:tabLst>
                <a:tab algn="l" pos="0"/>
              </a:tabLst>
            </a:pPr>
            <a:r>
              <a:rPr b="1" lang="en-US" sz="1400" spc="-1" strike="noStrike">
                <a:solidFill>
                  <a:srgbClr val="000000"/>
                </a:solidFill>
                <a:latin typeface="Arial"/>
                <a:ea typeface="Arial"/>
              </a:rPr>
              <a:t>Offset or effective address of the source operand is stored in SI register and that of the destination operand is stored in DI register.</a:t>
            </a:r>
            <a:endParaRPr b="0" lang="en-US" sz="1400" spc="-1" strike="noStrike">
              <a:latin typeface="Arial"/>
            </a:endParaRPr>
          </a:p>
          <a:p>
            <a:pPr marL="284040" indent="-283680">
              <a:lnSpc>
                <a:spcPct val="100000"/>
              </a:lnSpc>
              <a:tabLst>
                <a:tab algn="l" pos="0"/>
              </a:tabLst>
            </a:pPr>
            <a:endParaRPr b="0" lang="en-US" sz="1400" spc="-1" strike="noStrike">
              <a:latin typeface="Arial"/>
            </a:endParaRPr>
          </a:p>
          <a:p>
            <a:pPr marL="284040" indent="-283680">
              <a:lnSpc>
                <a:spcPct val="100000"/>
              </a:lnSpc>
              <a:buClr>
                <a:srgbClr val="000000"/>
              </a:buClr>
              <a:buFont typeface="Noto Sans Symbols"/>
              <a:buChar char="❑"/>
              <a:tabLst>
                <a:tab algn="l" pos="0"/>
              </a:tabLst>
            </a:pPr>
            <a:r>
              <a:rPr b="1" lang="en-US" sz="1400" spc="-1" strike="noStrike">
                <a:solidFill>
                  <a:srgbClr val="000000"/>
                </a:solidFill>
                <a:latin typeface="Arial"/>
                <a:ea typeface="Arial"/>
              </a:rPr>
              <a:t>Depending on the status of DF, SI and DI registers are automatically updated.</a:t>
            </a:r>
            <a:endParaRPr b="0" lang="en-US" sz="1400" spc="-1" strike="noStrike">
              <a:latin typeface="Arial"/>
            </a:endParaRPr>
          </a:p>
          <a:p>
            <a:pPr marL="284040" indent="-283680">
              <a:lnSpc>
                <a:spcPct val="100000"/>
              </a:lnSpc>
              <a:tabLst>
                <a:tab algn="l" pos="0"/>
              </a:tabLst>
            </a:pPr>
            <a:endParaRPr b="0" lang="en-US" sz="1400" spc="-1" strike="noStrike">
              <a:latin typeface="Arial"/>
            </a:endParaRPr>
          </a:p>
          <a:p>
            <a:pPr marL="284040" indent="-283680">
              <a:lnSpc>
                <a:spcPct val="100000"/>
              </a:lnSpc>
              <a:buClr>
                <a:srgbClr val="000000"/>
              </a:buClr>
              <a:buFont typeface="Noto Sans Symbols"/>
              <a:buChar char="❑"/>
              <a:tabLst>
                <a:tab algn="l" pos="0"/>
              </a:tabLst>
            </a:pPr>
            <a:r>
              <a:rPr b="1" lang="en-US" sz="1400" spc="-1" strike="noStrike">
                <a:solidFill>
                  <a:srgbClr val="000000"/>
                </a:solidFill>
                <a:latin typeface="Arial"/>
                <a:ea typeface="Arial"/>
              </a:rPr>
              <a:t>DF = 0 </a:t>
            </a:r>
            <a:r>
              <a:rPr b="1" lang="en-US" sz="1400" spc="-1" strike="noStrike">
                <a:solidFill>
                  <a:srgbClr val="000000"/>
                </a:solidFill>
                <a:latin typeface="Noto Sans Symbols"/>
                <a:ea typeface="Noto Sans Symbols"/>
              </a:rPr>
              <a:t>⇒</a:t>
            </a:r>
            <a:r>
              <a:rPr b="1" lang="en-US" sz="1400" spc="-1" strike="noStrike">
                <a:solidFill>
                  <a:srgbClr val="000000"/>
                </a:solidFill>
                <a:latin typeface="Arial"/>
                <a:ea typeface="Arial"/>
              </a:rPr>
              <a:t> SI and DI are incremented by 1 for byte and 2 for word.</a:t>
            </a:r>
            <a:endParaRPr b="0" lang="en-US" sz="1400" spc="-1" strike="noStrike">
              <a:latin typeface="Arial"/>
            </a:endParaRPr>
          </a:p>
          <a:p>
            <a:pPr marL="284040" indent="-283680">
              <a:lnSpc>
                <a:spcPct val="100000"/>
              </a:lnSpc>
              <a:tabLst>
                <a:tab algn="l" pos="0"/>
              </a:tabLst>
            </a:pPr>
            <a:endParaRPr b="0" lang="en-US" sz="1400" spc="-1" strike="noStrike">
              <a:latin typeface="Arial"/>
            </a:endParaRPr>
          </a:p>
          <a:p>
            <a:pPr marL="284040" indent="-283680">
              <a:lnSpc>
                <a:spcPct val="100000"/>
              </a:lnSpc>
              <a:buClr>
                <a:srgbClr val="000000"/>
              </a:buClr>
              <a:buFont typeface="Noto Sans Symbols"/>
              <a:buChar char="❑"/>
              <a:tabLst>
                <a:tab algn="l" pos="0"/>
              </a:tabLst>
            </a:pPr>
            <a:r>
              <a:rPr b="1" lang="en-US" sz="1400" spc="-1" strike="noStrike">
                <a:solidFill>
                  <a:srgbClr val="000000"/>
                </a:solidFill>
                <a:latin typeface="Arial"/>
                <a:ea typeface="Arial"/>
              </a:rPr>
              <a:t>DF = 1 </a:t>
            </a:r>
            <a:r>
              <a:rPr b="1" lang="en-US" sz="1400" spc="-1" strike="noStrike">
                <a:solidFill>
                  <a:srgbClr val="000000"/>
                </a:solidFill>
                <a:latin typeface="Noto Sans Symbols"/>
                <a:ea typeface="Noto Sans Symbols"/>
              </a:rPr>
              <a:t>⇒</a:t>
            </a:r>
            <a:r>
              <a:rPr b="1" lang="en-US" sz="1400" spc="-1" strike="noStrike">
                <a:solidFill>
                  <a:srgbClr val="000000"/>
                </a:solidFill>
                <a:latin typeface="Arial"/>
                <a:ea typeface="Arial"/>
              </a:rPr>
              <a:t> SI and DI are decremented by 1 for byte and 2 for word.</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8" dur="indefinite" restart="never" nodeType="tmRoot">
          <p:childTnLst>
            <p:seq>
              <p:cTn id="9" dur="indefinite" nodeType="mainSeq">
                <p:childTnLst>
                  <p:par>
                    <p:cTn id="10" fill="hold">
                      <p:stCondLst>
                        <p:cond delay="indefinite"/>
                      </p:stCondLst>
                      <p:childTnLst>
                        <p:par>
                          <p:cTn id="11" fill="hold">
                            <p:stCondLst>
                              <p:cond delay="0"/>
                            </p:stCondLst>
                            <p:childTnLst>
                              <p:par>
                                <p:cTn id="12" nodeType="clickEffect" fill="hold" presetClass="entr" presetID="1">
                                  <p:stCondLst>
                                    <p:cond delay="0"/>
                                  </p:stCondLst>
                                  <p:childTnLst>
                                    <p:set>
                                      <p:cBhvr>
                                        <p:cTn id="13" dur="1" fill="hold">
                                          <p:stCondLst>
                                            <p:cond delay="0"/>
                                          </p:stCondLst>
                                        </p:cTn>
                                        <p:tgtEl>
                                          <p:spTgt spid="11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nodeType="clickEffect" fill="hold" presetClass="exit" presetID="1">
                                  <p:stCondLst>
                                    <p:cond delay="0"/>
                                  </p:stCondLst>
                                  <p:childTnLst>
                                    <p:set>
                                      <p:cBhvr>
                                        <p:cTn id="17" dur="1" fill="hold">
                                          <p:stCondLst>
                                            <p:cond delay="1"/>
                                          </p:stCondLst>
                                        </p:cTn>
                                        <p:tgtEl>
                                          <p:spTgt spid="1111"/>
                                        </p:tgtEl>
                                        <p:attrNameLst>
                                          <p:attrName>style.visibility</p:attrName>
                                        </p:attrNameLst>
                                      </p:cBhvr>
                                      <p:to>
                                        <p:strVal val="hidden"/>
                                      </p:to>
                                    </p:set>
                                  </p:childTnLst>
                                </p:cTn>
                              </p:par>
                              <p:par>
                                <p:cTn id="18" nodeType="withEffect" fill="hold" presetClass="entr" presetID="1">
                                  <p:stCondLst>
                                    <p:cond delay="0"/>
                                  </p:stCondLst>
                                  <p:childTnLst>
                                    <p:set>
                                      <p:cBhvr>
                                        <p:cTn id="19" dur="1" fill="hold">
                                          <p:stCondLst>
                                            <p:cond delay="0"/>
                                          </p:stCondLst>
                                        </p:cTn>
                                        <p:tgtEl>
                                          <p:spTgt spid="1110"/>
                                        </p:tgtEl>
                                        <p:attrNameLst>
                                          <p:attrName>style.visibility</p:attrName>
                                        </p:attrNameLst>
                                      </p:cBhvr>
                                      <p:to>
                                        <p:strVal val="visible"/>
                                      </p:to>
                                    </p:set>
                                  </p:childTnLst>
                                </p:cTn>
                              </p:par>
                              <p:par>
                                <p:cTn id="20" nodeType="withEffect" fill="hold" presetClass="entr" presetID="1">
                                  <p:stCondLst>
                                    <p:cond delay="0"/>
                                  </p:stCondLst>
                                  <p:childTnLst>
                                    <p:set>
                                      <p:cBhvr>
                                        <p:cTn id="21" dur="1" fill="hold">
                                          <p:stCondLst>
                                            <p:cond delay="0"/>
                                          </p:stCondLst>
                                        </p:cTn>
                                        <p:tgtEl>
                                          <p:spTgt spid="110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nodeType="clickEffect" fill="hold" presetClass="exit" presetID="1">
                                  <p:stCondLst>
                                    <p:cond delay="0"/>
                                  </p:stCondLst>
                                  <p:childTnLst>
                                    <p:set>
                                      <p:cBhvr>
                                        <p:cTn id="25" dur="1" fill="hold">
                                          <p:stCondLst>
                                            <p:cond delay="1"/>
                                          </p:stCondLst>
                                        </p:cTn>
                                        <p:tgtEl>
                                          <p:spTgt spid="1110"/>
                                        </p:tgtEl>
                                        <p:attrNameLst>
                                          <p:attrName>style.visibility</p:attrName>
                                        </p:attrNameLst>
                                      </p:cBhvr>
                                      <p:to>
                                        <p:strVal val="hidden"/>
                                      </p:to>
                                    </p:set>
                                  </p:childTnLst>
                                </p:cTn>
                              </p:par>
                              <p:par>
                                <p:cTn id="26" nodeType="withEffect" fill="hold" presetClass="exit" presetID="1">
                                  <p:stCondLst>
                                    <p:cond delay="0"/>
                                  </p:stCondLst>
                                  <p:childTnLst>
                                    <p:set>
                                      <p:cBhvr>
                                        <p:cTn id="27" dur="1" fill="hold">
                                          <p:stCondLst>
                                            <p:cond delay="1"/>
                                          </p:stCondLst>
                                        </p:cTn>
                                        <p:tgtEl>
                                          <p:spTgt spid="1109"/>
                                        </p:tgtEl>
                                        <p:attrNameLst>
                                          <p:attrName>style.visibility</p:attrName>
                                        </p:attrNameLst>
                                      </p:cBhvr>
                                      <p:to>
                                        <p:strVal val="hidden"/>
                                      </p:to>
                                    </p:set>
                                  </p:childTnLst>
                                </p:cTn>
                              </p:par>
                              <p:par>
                                <p:cTn id="28" nodeType="withEffect" fill="hold" presetClass="entr" presetID="1">
                                  <p:stCondLst>
                                    <p:cond delay="0"/>
                                  </p:stCondLst>
                                  <p:childTnLst>
                                    <p:set>
                                      <p:cBhvr>
                                        <p:cTn id="29" dur="1" fill="hold">
                                          <p:stCondLst>
                                            <p:cond delay="0"/>
                                          </p:stCondLst>
                                        </p:cTn>
                                        <p:tgtEl>
                                          <p:spTgt spid="110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nodeType="clickEffect" fill="hold" presetClass="exit" presetID="1">
                                  <p:stCondLst>
                                    <p:cond delay="0"/>
                                  </p:stCondLst>
                                  <p:childTnLst>
                                    <p:set>
                                      <p:cBhvr>
                                        <p:cTn id="33" dur="1" fill="hold">
                                          <p:stCondLst>
                                            <p:cond delay="1"/>
                                          </p:stCondLst>
                                        </p:cTn>
                                        <p:tgtEl>
                                          <p:spTgt spid="1108"/>
                                        </p:tgtEl>
                                        <p:attrNameLst>
                                          <p:attrName>style.visibility</p:attrName>
                                        </p:attrNameLst>
                                      </p:cBhvr>
                                      <p:to>
                                        <p:strVal val="hidden"/>
                                      </p:to>
                                    </p:set>
                                  </p:childTnLst>
                                </p:cTn>
                              </p:par>
                              <p:par>
                                <p:cTn id="34" nodeType="withEffect" fill="hold" presetClass="entr" presetID="1">
                                  <p:stCondLst>
                                    <p:cond delay="0"/>
                                  </p:stCondLst>
                                  <p:childTnLst>
                                    <p:set>
                                      <p:cBhvr>
                                        <p:cTn id="35" dur="1" fill="hold">
                                          <p:stCondLst>
                                            <p:cond delay="0"/>
                                          </p:stCondLst>
                                        </p:cTn>
                                        <p:tgtEl>
                                          <p:spTgt spid="110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nodeType="clickEffect" fill="hold" presetClass="exit" presetID="1">
                                  <p:stCondLst>
                                    <p:cond delay="0"/>
                                  </p:stCondLst>
                                  <p:childTnLst>
                                    <p:set>
                                      <p:cBhvr>
                                        <p:cTn id="39" dur="1" fill="hold">
                                          <p:stCondLst>
                                            <p:cond delay="1"/>
                                          </p:stCondLst>
                                        </p:cTn>
                                        <p:tgtEl>
                                          <p:spTgt spid="1107"/>
                                        </p:tgtEl>
                                        <p:attrNameLst>
                                          <p:attrName>style.visibility</p:attrName>
                                        </p:attrNameLst>
                                      </p:cBhvr>
                                      <p:to>
                                        <p:strVal val="hidden"/>
                                      </p:to>
                                    </p:set>
                                  </p:childTnLst>
                                </p:cTn>
                              </p:par>
                              <p:par>
                                <p:cTn id="40" nodeType="withEffect" fill="hold" presetClass="entr" presetID="1">
                                  <p:stCondLst>
                                    <p:cond delay="0"/>
                                  </p:stCondLst>
                                  <p:childTnLst>
                                    <p:set>
                                      <p:cBhvr>
                                        <p:cTn id="41" dur="1" fill="hold">
                                          <p:stCondLst>
                                            <p:cond delay="0"/>
                                          </p:stCondLst>
                                        </p:cTn>
                                        <p:tgtEl>
                                          <p:spTgt spid="1105"/>
                                        </p:tgtEl>
                                        <p:attrNameLst>
                                          <p:attrName>style.visibility</p:attrName>
                                        </p:attrNameLst>
                                      </p:cBhvr>
                                      <p:to>
                                        <p:strVal val="visible"/>
                                      </p:to>
                                    </p:set>
                                  </p:childTnLst>
                                </p:cTn>
                              </p:par>
                              <p:par>
                                <p:cTn id="42" nodeType="withEffect" fill="hold" presetClass="entr" presetID="1">
                                  <p:stCondLst>
                                    <p:cond delay="0"/>
                                  </p:stCondLst>
                                  <p:childTnLst>
                                    <p:set>
                                      <p:cBhvr>
                                        <p:cTn id="43" dur="1" fill="hold">
                                          <p:stCondLst>
                                            <p:cond delay="0"/>
                                          </p:stCondLst>
                                        </p:cTn>
                                        <p:tgtEl>
                                          <p:spTgt spid="110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nodeType="clickEffect" fill="hold" presetClass="exit" presetID="1">
                                  <p:stCondLst>
                                    <p:cond delay="0"/>
                                  </p:stCondLst>
                                  <p:childTnLst>
                                    <p:set>
                                      <p:cBhvr>
                                        <p:cTn id="47" dur="1" fill="hold">
                                          <p:stCondLst>
                                            <p:cond delay="1"/>
                                          </p:stCondLst>
                                        </p:cTn>
                                        <p:tgtEl>
                                          <p:spTgt spid="1105"/>
                                        </p:tgtEl>
                                        <p:attrNameLst>
                                          <p:attrName>style.visibility</p:attrName>
                                        </p:attrNameLst>
                                      </p:cBhvr>
                                      <p:to>
                                        <p:strVal val="hidden"/>
                                      </p:to>
                                    </p:set>
                                  </p:childTnLst>
                                </p:cTn>
                              </p:par>
                              <p:par>
                                <p:cTn id="48" nodeType="withEffect" fill="hold" presetClass="exit" presetID="1">
                                  <p:stCondLst>
                                    <p:cond delay="0"/>
                                  </p:stCondLst>
                                  <p:childTnLst>
                                    <p:set>
                                      <p:cBhvr>
                                        <p:cTn id="49" dur="1" fill="hold">
                                          <p:stCondLst>
                                            <p:cond delay="1"/>
                                          </p:stCondLst>
                                        </p:cTn>
                                        <p:tgtEl>
                                          <p:spTgt spid="1106"/>
                                        </p:tgtEl>
                                        <p:attrNameLst>
                                          <p:attrName>style.visibility</p:attrName>
                                        </p:attrNameLst>
                                      </p:cBhvr>
                                      <p:to>
                                        <p:strVal val="hidden"/>
                                      </p:to>
                                    </p:set>
                                  </p:childTnLst>
                                </p:cTn>
                              </p:par>
                              <p:par>
                                <p:cTn id="50" nodeType="withEffect" fill="hold" presetClass="entr" presetID="1">
                                  <p:stCondLst>
                                    <p:cond delay="0"/>
                                  </p:stCondLst>
                                  <p:childTnLst>
                                    <p:set>
                                      <p:cBhvr>
                                        <p:cTn id="51" dur="1" fill="hold">
                                          <p:stCondLst>
                                            <p:cond delay="0"/>
                                          </p:stCondLst>
                                        </p:cTn>
                                        <p:tgtEl>
                                          <p:spTgt spid="110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nodeType="clickEffect" fill="hold" presetClass="exit" presetID="1">
                                  <p:stCondLst>
                                    <p:cond delay="0"/>
                                  </p:stCondLst>
                                  <p:childTnLst>
                                    <p:set>
                                      <p:cBhvr>
                                        <p:cTn id="55" dur="1" fill="hold">
                                          <p:stCondLst>
                                            <p:cond delay="1"/>
                                          </p:stCondLst>
                                        </p:cTn>
                                        <p:tgtEl>
                                          <p:spTgt spid="1104"/>
                                        </p:tgtEl>
                                        <p:attrNameLst>
                                          <p:attrName>style.visibility</p:attrName>
                                        </p:attrNameLst>
                                      </p:cBhvr>
                                      <p:to>
                                        <p:strVal val="hidden"/>
                                      </p:to>
                                    </p:set>
                                  </p:childTnLst>
                                </p:cTn>
                              </p:par>
                              <p:par>
                                <p:cTn id="56" nodeType="withEffect" fill="hold" presetClass="entr" presetID="1">
                                  <p:stCondLst>
                                    <p:cond delay="0"/>
                                  </p:stCondLst>
                                  <p:childTnLst>
                                    <p:set>
                                      <p:cBhvr>
                                        <p:cTn id="57" dur="1" fill="hold">
                                          <p:stCondLst>
                                            <p:cond delay="0"/>
                                          </p:stCondLst>
                                        </p:cTn>
                                        <p:tgtEl>
                                          <p:spTgt spid="110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nodeType="clickEffect" fill="hold" presetClass="exit" presetID="1">
                                  <p:stCondLst>
                                    <p:cond delay="0"/>
                                  </p:stCondLst>
                                  <p:childTnLst>
                                    <p:set>
                                      <p:cBhvr>
                                        <p:cTn id="61" dur="1" fill="hold">
                                          <p:stCondLst>
                                            <p:cond delay="1"/>
                                          </p:stCondLst>
                                        </p:cTn>
                                        <p:tgtEl>
                                          <p:spTgt spid="1103"/>
                                        </p:tgtEl>
                                        <p:attrNameLst>
                                          <p:attrName>style.visibility</p:attrName>
                                        </p:attrNameLst>
                                      </p:cBhvr>
                                      <p:to>
                                        <p:strVal val="hidden"/>
                                      </p:to>
                                    </p:set>
                                  </p:childTnLst>
                                </p:cTn>
                              </p:par>
                              <p:par>
                                <p:cTn id="62" nodeType="withEffect" fill="hold" presetClass="entr" presetID="1">
                                  <p:stCondLst>
                                    <p:cond delay="0"/>
                                  </p:stCondLst>
                                  <p:childTnLst>
                                    <p:set>
                                      <p:cBhvr>
                                        <p:cTn id="63" dur="1" fill="hold">
                                          <p:stCondLst>
                                            <p:cond delay="0"/>
                                          </p:stCondLst>
                                        </p:cTn>
                                        <p:tgtEl>
                                          <p:spTgt spid="11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6" name="Google Shape;1400;gda7c634b4f_0_1127"/>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String Manipulation Instructions</a:t>
            </a:r>
            <a:endParaRPr b="0" lang="en-US" sz="5000" spc="-1" strike="noStrike">
              <a:latin typeface="Arial"/>
            </a:endParaRPr>
          </a:p>
        </p:txBody>
      </p:sp>
      <p:sp>
        <p:nvSpPr>
          <p:cNvPr id="1117" name="Google Shape;1401;gda7c634b4f_0_1127"/>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600" spc="-1" strike="noStrike">
                <a:solidFill>
                  <a:srgbClr val="000000"/>
                </a:solidFill>
                <a:latin typeface="Constantia"/>
                <a:ea typeface="Constantia"/>
              </a:rPr>
              <a:t>MOVS / MOVSB / MOVSW:</a:t>
            </a:r>
            <a:endParaRPr b="0" lang="en-US" sz="26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It causes moving of byte or word from one string to another.</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In this instruction, the source string is in Data Segment referred by DS:SI and destination string is in Extra Segment referred by ES:DI.</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For e.g. movs str1,str2 </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Movsb</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Movsw</a:t>
            </a:r>
            <a:endParaRPr b="0" lang="en-US" sz="2400" spc="-1" strike="noStrike">
              <a:latin typeface="Arial"/>
            </a:endParaRPr>
          </a:p>
        </p:txBody>
      </p:sp>
      <p:sp>
        <p:nvSpPr>
          <p:cNvPr id="1118" name="Google Shape;1402;gda7c634b4f_0_1127"/>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6ADA18DA-F49F-4241-91E1-29A5F0625F69}"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9" name="Google Shape;1409;gda7c634b4f_0_1135"/>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String Manipulation Instructions</a:t>
            </a:r>
            <a:endParaRPr b="0" lang="en-US" sz="5000" spc="-1" strike="noStrike">
              <a:latin typeface="Arial"/>
            </a:endParaRPr>
          </a:p>
        </p:txBody>
      </p:sp>
      <p:sp>
        <p:nvSpPr>
          <p:cNvPr id="1120" name="Google Shape;1410;gda7c634b4f_0_1135"/>
          <p:cNvSpPr/>
          <p:nvPr/>
        </p:nvSpPr>
        <p:spPr>
          <a:xfrm>
            <a:off x="2100240" y="1728720"/>
            <a:ext cx="8373960" cy="489564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600" spc="-1" strike="noStrike">
                <a:solidFill>
                  <a:srgbClr val="000000"/>
                </a:solidFill>
                <a:latin typeface="Constantia"/>
                <a:ea typeface="Constantia"/>
              </a:rPr>
              <a:t>LODS / LODSB / LODSW:</a:t>
            </a:r>
            <a:endParaRPr b="0" lang="en-US" sz="26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It causes TRANSFER of byte or word from one string to another.</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In this instruction, the source string is in Data Segment referred by DS:SI transferred to Accumulator.</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For e.g. lods string </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lodsb</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lodsw</a:t>
            </a:r>
            <a:endParaRPr b="0" lang="en-US" sz="2400" spc="-1" strike="noStrike">
              <a:latin typeface="Arial"/>
            </a:endParaRPr>
          </a:p>
        </p:txBody>
      </p:sp>
      <p:sp>
        <p:nvSpPr>
          <p:cNvPr id="1121" name="Google Shape;1411;gda7c634b4f_0_1135"/>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549195FD-70BD-4E0A-8324-8D53C52A0A39}"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2" name="Google Shape;1418;gda7c634b4f_0_1143"/>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String Manipulation Instructions</a:t>
            </a:r>
            <a:endParaRPr b="0" lang="en-US" sz="5000" spc="-1" strike="noStrike">
              <a:latin typeface="Arial"/>
            </a:endParaRPr>
          </a:p>
        </p:txBody>
      </p:sp>
      <p:sp>
        <p:nvSpPr>
          <p:cNvPr id="1123" name="Google Shape;1419;gda7c634b4f_0_1143"/>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600" spc="-1" strike="noStrike">
                <a:solidFill>
                  <a:srgbClr val="000000"/>
                </a:solidFill>
                <a:latin typeface="Constantia"/>
                <a:ea typeface="Constantia"/>
              </a:rPr>
              <a:t>STOS / STOSB / STOSW:</a:t>
            </a:r>
            <a:endParaRPr b="0" lang="en-US" sz="2600" spc="-1" strike="noStrike">
              <a:latin typeface="Arial"/>
            </a:endParaRPr>
          </a:p>
          <a:p>
            <a:pPr marL="263520" indent="-261720">
              <a:lnSpc>
                <a:spcPct val="100000"/>
              </a:lnSpc>
              <a:spcBef>
                <a:spcPts val="1800"/>
              </a:spcBef>
              <a:tabLst>
                <a:tab algn="l" pos="0"/>
              </a:tabLst>
            </a:pPr>
            <a:r>
              <a:rPr b="0" lang="en-US" sz="2400" spc="-1" strike="noStrike">
                <a:solidFill>
                  <a:srgbClr val="000000"/>
                </a:solidFill>
                <a:latin typeface="Constantia"/>
                <a:ea typeface="Constantia"/>
              </a:rPr>
              <a:t>It causes TRANSFER of byte or word from one string to another.</a:t>
            </a:r>
            <a:endParaRPr b="0" lang="en-US" sz="2400" spc="-1" strike="noStrike">
              <a:latin typeface="Arial"/>
            </a:endParaRPr>
          </a:p>
          <a:p>
            <a:pPr marL="263520" indent="-261720">
              <a:lnSpc>
                <a:spcPct val="100000"/>
              </a:lnSpc>
              <a:spcBef>
                <a:spcPts val="1800"/>
              </a:spcBef>
              <a:tabLst>
                <a:tab algn="l" pos="0"/>
              </a:tabLst>
            </a:pPr>
            <a:r>
              <a:rPr b="0" lang="en-US" sz="2400" spc="-1" strike="noStrike">
                <a:solidFill>
                  <a:srgbClr val="000000"/>
                </a:solidFill>
                <a:latin typeface="Constantia"/>
                <a:ea typeface="Constantia"/>
              </a:rPr>
              <a:t>In this instruction, the string is in Extra Segment referred by ES:DI transferred to Accumulator.</a:t>
            </a:r>
            <a:endParaRPr b="0" lang="en-US" sz="2400" spc="-1" strike="noStrike">
              <a:latin typeface="Arial"/>
            </a:endParaRPr>
          </a:p>
          <a:p>
            <a:pPr lvl="1" marL="628560" indent="-239400">
              <a:lnSpc>
                <a:spcPct val="100000"/>
              </a:lnSpc>
              <a:spcBef>
                <a:spcPts val="1800"/>
              </a:spcBef>
              <a:buClr>
                <a:srgbClr val="a5b592"/>
              </a:buClr>
              <a:buFont typeface="Noto Sans Symbols"/>
              <a:buChar char="⚫"/>
              <a:tabLst>
                <a:tab algn="l" pos="0"/>
              </a:tabLst>
            </a:pPr>
            <a:r>
              <a:rPr b="0" lang="en-US" sz="2400" spc="-1" strike="noStrike">
                <a:solidFill>
                  <a:srgbClr val="000000"/>
                </a:solidFill>
                <a:latin typeface="Constantia"/>
                <a:ea typeface="Constantia"/>
              </a:rPr>
              <a:t>For e.g. stos string </a:t>
            </a:r>
            <a:endParaRPr b="0" lang="en-US" sz="2400" spc="-1" strike="noStrike">
              <a:latin typeface="Arial"/>
            </a:endParaRPr>
          </a:p>
          <a:p>
            <a:pPr lvl="1" marL="628560" indent="-239400">
              <a:lnSpc>
                <a:spcPct val="100000"/>
              </a:lnSpc>
              <a:spcBef>
                <a:spcPts val="1800"/>
              </a:spcBef>
              <a:buClr>
                <a:srgbClr val="a5b592"/>
              </a:buClr>
              <a:buFont typeface="Noto Sans Symbols"/>
              <a:buChar char="⚫"/>
              <a:tabLst>
                <a:tab algn="l" pos="0"/>
              </a:tabLst>
            </a:pPr>
            <a:r>
              <a:rPr b="0" lang="en-US" sz="2400" spc="-1" strike="noStrike">
                <a:solidFill>
                  <a:srgbClr val="000000"/>
                </a:solidFill>
                <a:latin typeface="Constantia"/>
                <a:ea typeface="Constantia"/>
              </a:rPr>
              <a:t>stosb</a:t>
            </a:r>
            <a:endParaRPr b="0" lang="en-US" sz="2400" spc="-1" strike="noStrike">
              <a:latin typeface="Arial"/>
            </a:endParaRPr>
          </a:p>
          <a:p>
            <a:pPr lvl="1" marL="628560" indent="-239400">
              <a:lnSpc>
                <a:spcPct val="100000"/>
              </a:lnSpc>
              <a:spcBef>
                <a:spcPts val="1800"/>
              </a:spcBef>
              <a:buClr>
                <a:srgbClr val="a5b592"/>
              </a:buClr>
              <a:buFont typeface="Noto Sans Symbols"/>
              <a:buChar char="⚫"/>
              <a:tabLst>
                <a:tab algn="l" pos="0"/>
              </a:tabLst>
            </a:pPr>
            <a:r>
              <a:rPr b="0" lang="en-US" sz="2400" spc="-1" strike="noStrike">
                <a:solidFill>
                  <a:srgbClr val="000000"/>
                </a:solidFill>
                <a:latin typeface="Constantia"/>
                <a:ea typeface="Constantia"/>
              </a:rPr>
              <a:t>stosw</a:t>
            </a:r>
            <a:endParaRPr b="0" lang="en-US" sz="2400" spc="-1" strike="noStrike">
              <a:latin typeface="Arial"/>
            </a:endParaRPr>
          </a:p>
        </p:txBody>
      </p:sp>
      <p:sp>
        <p:nvSpPr>
          <p:cNvPr id="1124" name="Google Shape;1420;gda7c634b4f_0_1143"/>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7A38B11B-F45A-416B-8830-08B3CF82089B}"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5" name="Google Shape;1427;gda7c634b4f_0_1151"/>
          <p:cNvSpPr/>
          <p:nvPr/>
        </p:nvSpPr>
        <p:spPr>
          <a:xfrm>
            <a:off x="2077920" y="64440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String Manipulation Instructions</a:t>
            </a:r>
            <a:endParaRPr b="0" lang="en-US" sz="5000" spc="-1" strike="noStrike">
              <a:latin typeface="Arial"/>
            </a:endParaRPr>
          </a:p>
        </p:txBody>
      </p:sp>
      <p:sp>
        <p:nvSpPr>
          <p:cNvPr id="1126" name="Google Shape;1428;gda7c634b4f_0_1151"/>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600" spc="-1" strike="noStrike">
                <a:solidFill>
                  <a:srgbClr val="000000"/>
                </a:solidFill>
                <a:latin typeface="Constantia"/>
                <a:ea typeface="Constantia"/>
              </a:rPr>
              <a:t>CMPS Des, Src:</a:t>
            </a:r>
            <a:endParaRPr b="0" lang="en-US" sz="26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It compares the string bytes or words.</a:t>
            </a:r>
            <a:endParaRPr b="0" lang="en-US" sz="2400" spc="-1" strike="noStrike">
              <a:latin typeface="Arial"/>
            </a:endParaRPr>
          </a:p>
          <a:p>
            <a:pPr marL="263520" indent="-261720">
              <a:lnSpc>
                <a:spcPct val="100000"/>
              </a:lnSpc>
              <a:spcBef>
                <a:spcPts val="1851"/>
              </a:spcBef>
              <a:tabLst>
                <a:tab algn="l" pos="0"/>
              </a:tabLst>
            </a:pPr>
            <a:endParaRPr b="0" lang="en-US" sz="2400" spc="-1" strike="noStrike">
              <a:latin typeface="Arial"/>
            </a:endParaRPr>
          </a:p>
          <a:p>
            <a:pPr marL="262080" indent="-261720">
              <a:lnSpc>
                <a:spcPct val="100000"/>
              </a:lnSpc>
              <a:spcBef>
                <a:spcPts val="1851"/>
              </a:spcBef>
              <a:buClr>
                <a:srgbClr val="e7bc29"/>
              </a:buClr>
              <a:buFont typeface="Noto Sans Symbols"/>
              <a:buChar char="⚫"/>
              <a:tabLst>
                <a:tab algn="l" pos="0"/>
              </a:tabLst>
            </a:pPr>
            <a:r>
              <a:rPr b="1" lang="en-US" sz="2600" spc="-1" strike="noStrike">
                <a:solidFill>
                  <a:srgbClr val="000000"/>
                </a:solidFill>
                <a:latin typeface="Constantia"/>
                <a:ea typeface="Constantia"/>
              </a:rPr>
              <a:t>SCAS String:</a:t>
            </a:r>
            <a:endParaRPr b="0" lang="en-US" sz="2600" spc="-1" strike="noStrike">
              <a:latin typeface="Arial"/>
            </a:endParaRPr>
          </a:p>
          <a:p>
            <a:pPr lvl="1" marL="628560" indent="-239400">
              <a:lnSpc>
                <a:spcPct val="100000"/>
              </a:lnSpc>
              <a:spcBef>
                <a:spcPts val="1800"/>
              </a:spcBef>
              <a:buClr>
                <a:srgbClr val="a5b592"/>
              </a:buClr>
              <a:buFont typeface="Noto Sans Symbols"/>
              <a:buChar char="⚫"/>
              <a:tabLst>
                <a:tab algn="l" pos="0"/>
              </a:tabLst>
            </a:pPr>
            <a:r>
              <a:rPr b="0" lang="en-US" sz="2400" spc="-1" strike="noStrike">
                <a:solidFill>
                  <a:srgbClr val="000000"/>
                </a:solidFill>
                <a:latin typeface="Constantia"/>
                <a:ea typeface="Constantia"/>
              </a:rPr>
              <a:t>It scans a string.</a:t>
            </a:r>
            <a:endParaRPr b="0" lang="en-US" sz="2400" spc="-1" strike="noStrike">
              <a:latin typeface="Arial"/>
            </a:endParaRPr>
          </a:p>
          <a:p>
            <a:pPr lvl="1" marL="628560" indent="-239400">
              <a:lnSpc>
                <a:spcPct val="100000"/>
              </a:lnSpc>
              <a:spcBef>
                <a:spcPts val="1800"/>
              </a:spcBef>
              <a:buClr>
                <a:srgbClr val="a5b592"/>
              </a:buClr>
              <a:buFont typeface="Noto Sans Symbols"/>
              <a:buChar char="⚫"/>
              <a:tabLst>
                <a:tab algn="l" pos="0"/>
              </a:tabLst>
            </a:pPr>
            <a:r>
              <a:rPr b="0" lang="en-US" sz="2400" spc="-1" strike="noStrike">
                <a:solidFill>
                  <a:srgbClr val="000000"/>
                </a:solidFill>
                <a:latin typeface="Constantia"/>
                <a:ea typeface="Constantia"/>
              </a:rPr>
              <a:t>It compares the String with byte in AL or with word in AX.</a:t>
            </a:r>
            <a:endParaRPr b="0" lang="en-US" sz="2400" spc="-1" strike="noStrike">
              <a:latin typeface="Arial"/>
            </a:endParaRPr>
          </a:p>
        </p:txBody>
      </p:sp>
      <p:sp>
        <p:nvSpPr>
          <p:cNvPr id="1127" name="Google Shape;1429;gda7c634b4f_0_1151"/>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021B694A-04F4-4D2B-8212-C5F44534D425}"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8" name="Google Shape;1436;gda7c634b4f_0_1159"/>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String Manipulation Instructions</a:t>
            </a:r>
            <a:endParaRPr b="0" lang="en-US" sz="5000" spc="-1" strike="noStrike">
              <a:latin typeface="Arial"/>
            </a:endParaRPr>
          </a:p>
        </p:txBody>
      </p:sp>
      <p:sp>
        <p:nvSpPr>
          <p:cNvPr id="1129" name="Google Shape;1437;gda7c634b4f_0_1159"/>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2600" spc="-1" strike="noStrike">
                <a:solidFill>
                  <a:srgbClr val="000000"/>
                </a:solidFill>
                <a:latin typeface="Constantia"/>
                <a:ea typeface="Constantia"/>
              </a:rPr>
              <a:t>REP (Repeat):</a:t>
            </a:r>
            <a:endParaRPr b="0" lang="en-US" sz="26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This is an instruction prefix.</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It causes the repetition of the instruction until CX becomes zero.</a:t>
            </a:r>
            <a:endParaRPr b="0" lang="en-US" sz="2400" spc="-1" strike="noStrike">
              <a:latin typeface="Arial"/>
            </a:endParaRPr>
          </a:p>
          <a:p>
            <a:pPr lvl="1" marL="628560" indent="-239400">
              <a:lnSpc>
                <a:spcPct val="100000"/>
              </a:lnSpc>
              <a:spcBef>
                <a:spcPts val="1800"/>
              </a:spcBef>
              <a:buClr>
                <a:srgbClr val="a5b592"/>
              </a:buClr>
              <a:buFont typeface="Noto Sans Symbols"/>
              <a:buChar char="⚫"/>
            </a:pPr>
            <a:r>
              <a:rPr b="0" lang="en-US" sz="2400" spc="-1" strike="noStrike">
                <a:solidFill>
                  <a:srgbClr val="000000"/>
                </a:solidFill>
                <a:latin typeface="Constantia"/>
                <a:ea typeface="Constantia"/>
              </a:rPr>
              <a:t>E.g.: REP MOVSB </a:t>
            </a:r>
            <a:endParaRPr b="0" lang="en-US" sz="2400" spc="-1" strike="noStrike">
              <a:latin typeface="Arial"/>
            </a:endParaRPr>
          </a:p>
          <a:p>
            <a:pPr lvl="2" marL="903240" indent="-236160">
              <a:lnSpc>
                <a:spcPct val="100000"/>
              </a:lnSpc>
              <a:spcBef>
                <a:spcPts val="1726"/>
              </a:spcBef>
              <a:buClr>
                <a:srgbClr val="f3a447"/>
              </a:buClr>
              <a:buFont typeface="Noto Sans Symbols"/>
              <a:buChar char="⚫"/>
            </a:pPr>
            <a:r>
              <a:rPr b="0" lang="en-US" sz="2100" spc="-1" strike="noStrike">
                <a:solidFill>
                  <a:srgbClr val="000000"/>
                </a:solidFill>
                <a:latin typeface="Constantia"/>
                <a:ea typeface="Constantia"/>
              </a:rPr>
              <a:t>It copies byte by byte contents.</a:t>
            </a:r>
            <a:endParaRPr b="0" lang="en-US" sz="2100" spc="-1" strike="noStrike">
              <a:latin typeface="Arial"/>
            </a:endParaRPr>
          </a:p>
          <a:p>
            <a:pPr lvl="2" marL="903240" indent="-236160">
              <a:lnSpc>
                <a:spcPct val="100000"/>
              </a:lnSpc>
              <a:spcBef>
                <a:spcPts val="1726"/>
              </a:spcBef>
              <a:buClr>
                <a:srgbClr val="f3a447"/>
              </a:buClr>
              <a:buFont typeface="Noto Sans Symbols"/>
              <a:buChar char="⚫"/>
            </a:pPr>
            <a:r>
              <a:rPr b="0" lang="en-US" sz="2100" spc="-1" strike="noStrike">
                <a:solidFill>
                  <a:srgbClr val="000000"/>
                </a:solidFill>
                <a:latin typeface="Constantia"/>
                <a:ea typeface="Constantia"/>
              </a:rPr>
              <a:t>REP repeats the operation  MOVSB until CX becomes zero.</a:t>
            </a:r>
            <a:endParaRPr b="0" lang="en-US" sz="2100" spc="-1" strike="noStrike">
              <a:latin typeface="Arial"/>
            </a:endParaRPr>
          </a:p>
        </p:txBody>
      </p:sp>
      <p:sp>
        <p:nvSpPr>
          <p:cNvPr id="1130" name="Google Shape;1438;gda7c634b4f_0_1159"/>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9272F62C-823B-4F4B-A4D7-A1CB422D03BE}"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1" name="Google Shape;1446;gda7c634b4f_0_1167"/>
          <p:cNvSpPr/>
          <p:nvPr/>
        </p:nvSpPr>
        <p:spPr>
          <a:xfrm>
            <a:off x="9448920" y="6356520"/>
            <a:ext cx="752040" cy="355320"/>
          </a:xfrm>
          <a:prstGeom prst="rect">
            <a:avLst/>
          </a:prstGeom>
          <a:noFill/>
          <a:ln w="0">
            <a:noFill/>
          </a:ln>
        </p:spPr>
        <p:style>
          <a:lnRef idx="0"/>
          <a:fillRef idx="0"/>
          <a:effectRef idx="0"/>
          <a:fontRef idx="minor"/>
        </p:style>
        <p:txBody>
          <a:bodyPr lIns="0" rIns="0" tIns="0" bIns="0" anchor="b">
            <a:noAutofit/>
          </a:bodyPr>
          <a:p>
            <a:pPr>
              <a:lnSpc>
                <a:spcPct val="100000"/>
              </a:lnSpc>
              <a:tabLst>
                <a:tab algn="l" pos="0"/>
              </a:tabLst>
            </a:pPr>
            <a:fld id="{4EDA7A95-AB2C-461A-832D-9A5611177E89}" type="slidenum">
              <a:rPr b="0" lang="en-US" sz="1800" spc="-1" strike="noStrike">
                <a:solidFill>
                  <a:srgbClr val="000000"/>
                </a:solidFill>
                <a:latin typeface="Arial"/>
                <a:ea typeface="Arial"/>
              </a:rPr>
              <a:t>&lt;number&gt;</a:t>
            </a:fld>
            <a:endParaRPr b="0" lang="en-US" sz="1800" spc="-1" strike="noStrike">
              <a:latin typeface="Arial"/>
            </a:endParaRPr>
          </a:p>
        </p:txBody>
      </p:sp>
      <p:sp>
        <p:nvSpPr>
          <p:cNvPr id="1132" name="Google Shape;1447;gda7c634b4f_0_1167"/>
          <p:cNvSpPr/>
          <p:nvPr/>
        </p:nvSpPr>
        <p:spPr>
          <a:xfrm>
            <a:off x="1585800" y="65160"/>
            <a:ext cx="2437920" cy="337320"/>
          </a:xfrm>
          <a:prstGeom prst="rect">
            <a:avLst/>
          </a:prstGeom>
          <a:noFill/>
          <a:ln w="0">
            <a:noFill/>
          </a:ln>
        </p:spPr>
        <p:style>
          <a:lnRef idx="0"/>
          <a:fillRef idx="0"/>
          <a:effectRef idx="0"/>
          <a:fontRef idx="minor"/>
        </p:style>
        <p:txBody>
          <a:bodyPr lIns="90000" rIns="90000" tIns="46800" bIns="46800">
            <a:spAutoFit/>
          </a:bodyPr>
          <a:p>
            <a:pPr algn="ctr">
              <a:lnSpc>
                <a:spcPct val="100000"/>
              </a:lnSpc>
              <a:tabLst>
                <a:tab algn="l" pos="0"/>
              </a:tabLst>
            </a:pPr>
            <a:r>
              <a:rPr b="1" lang="en-US" sz="1600" spc="-1" strike="noStrike">
                <a:solidFill>
                  <a:srgbClr val="ffffff"/>
                </a:solidFill>
                <a:latin typeface="Arial"/>
                <a:ea typeface="Arial"/>
              </a:rPr>
              <a:t>8086 Microprocessor</a:t>
            </a:r>
            <a:endParaRPr b="0" lang="en-US" sz="1600" spc="-1" strike="noStrike">
              <a:latin typeface="Arial"/>
            </a:endParaRPr>
          </a:p>
        </p:txBody>
      </p:sp>
      <p:graphicFrame>
        <p:nvGraphicFramePr>
          <p:cNvPr id="1133" name="Google Shape;1448;gda7c634b4f_0_1167"/>
          <p:cNvGraphicFramePr/>
          <p:nvPr/>
        </p:nvGraphicFramePr>
        <p:xfrm>
          <a:off x="2057400" y="2133720"/>
          <a:ext cx="8154720" cy="3933360"/>
        </p:xfrm>
        <a:graphic>
          <a:graphicData uri="http://schemas.openxmlformats.org/drawingml/2006/table">
            <a:tbl>
              <a:tblPr/>
              <a:tblGrid>
                <a:gridCol w="3124080"/>
                <a:gridCol w="5030640"/>
              </a:tblGrid>
              <a:tr h="3933720">
                <a:tc>
                  <a:txBody>
                    <a:bodyPr lIns="90000" rIns="90000" tIns="53280" bIns="46800">
                      <a:noAutofit/>
                    </a:bodyPr>
                    <a:p>
                      <a:pPr>
                        <a:lnSpc>
                          <a:spcPct val="97000"/>
                        </a:lnSpc>
                        <a:tabLst>
                          <a:tab algn="l" pos="0"/>
                        </a:tabLst>
                      </a:pPr>
                      <a:r>
                        <a:rPr b="1" lang="en-US" sz="1800" spc="-1" strike="noStrike">
                          <a:solidFill>
                            <a:srgbClr val="ff0000"/>
                          </a:solidFill>
                          <a:latin typeface="Constantia"/>
                          <a:ea typeface="Constantia"/>
                        </a:rPr>
                        <a:t>REP</a:t>
                      </a:r>
                      <a:endParaRPr b="0" lang="en-US" sz="1800" spc="-1" strike="noStrike">
                        <a:latin typeface="Arial"/>
                      </a:endParaRPr>
                    </a:p>
                    <a:p>
                      <a:pPr>
                        <a:lnSpc>
                          <a:spcPct val="97000"/>
                        </a:lnSpc>
                        <a:tabLst>
                          <a:tab algn="l" pos="0"/>
                        </a:tabLst>
                      </a:pPr>
                      <a:endParaRPr b="0" lang="en-US" sz="1800" spc="-1" strike="noStrike">
                        <a:latin typeface="Arial"/>
                      </a:endParaRPr>
                    </a:p>
                    <a:p>
                      <a:pPr>
                        <a:lnSpc>
                          <a:spcPct val="97000"/>
                        </a:lnSpc>
                        <a:tabLst>
                          <a:tab algn="l" pos="0"/>
                        </a:tabLst>
                      </a:pPr>
                      <a:r>
                        <a:rPr b="1" lang="en-US" sz="1800" spc="-1" strike="noStrike">
                          <a:solidFill>
                            <a:srgbClr val="000000"/>
                          </a:solidFill>
                          <a:latin typeface="Constantia"/>
                          <a:ea typeface="Constantia"/>
                        </a:rPr>
                        <a:t>REPZ/ REPE</a:t>
                      </a:r>
                      <a:endParaRPr b="0" lang="en-US" sz="1800" spc="-1" strike="noStrike">
                        <a:latin typeface="Arial"/>
                      </a:endParaRPr>
                    </a:p>
                    <a:p>
                      <a:pPr>
                        <a:lnSpc>
                          <a:spcPct val="97000"/>
                        </a:lnSpc>
                        <a:tabLst>
                          <a:tab algn="l" pos="0"/>
                        </a:tabLst>
                      </a:pPr>
                      <a:endParaRPr b="0" lang="en-US" sz="1800" spc="-1" strike="noStrike">
                        <a:latin typeface="Arial"/>
                      </a:endParaRPr>
                    </a:p>
                    <a:p>
                      <a:pPr>
                        <a:lnSpc>
                          <a:spcPct val="97000"/>
                        </a:lnSpc>
                        <a:tabLst>
                          <a:tab algn="l" pos="0"/>
                        </a:tabLst>
                      </a:pPr>
                      <a:r>
                        <a:rPr b="1" lang="en-US" sz="1800" spc="-1" strike="noStrike">
                          <a:solidFill>
                            <a:srgbClr val="c00000"/>
                          </a:solidFill>
                          <a:latin typeface="Constantia"/>
                          <a:ea typeface="Constantia"/>
                        </a:rPr>
                        <a:t>(Repeat CMPS or SCAS until ZF = 0)</a:t>
                      </a:r>
                      <a:endParaRPr b="0" lang="en-US" sz="1800" spc="-1" strike="noStrike">
                        <a:latin typeface="Arial"/>
                      </a:endParaRPr>
                    </a:p>
                    <a:p>
                      <a:pPr>
                        <a:lnSpc>
                          <a:spcPct val="97000"/>
                        </a:lnSpc>
                        <a:tabLst>
                          <a:tab algn="l" pos="0"/>
                        </a:tabLst>
                      </a:pPr>
                      <a:endParaRPr b="0" lang="en-US" sz="1800" spc="-1" strike="noStrike">
                        <a:latin typeface="Arial"/>
                      </a:endParaRPr>
                    </a:p>
                    <a:p>
                      <a:pPr>
                        <a:lnSpc>
                          <a:spcPct val="97000"/>
                        </a:lnSpc>
                        <a:tabLst>
                          <a:tab algn="l" pos="0"/>
                        </a:tabLst>
                      </a:pPr>
                      <a:endParaRPr b="0" lang="en-US" sz="1800" spc="-1" strike="noStrike">
                        <a:latin typeface="Arial"/>
                      </a:endParaRPr>
                    </a:p>
                    <a:p>
                      <a:pPr>
                        <a:lnSpc>
                          <a:spcPct val="97000"/>
                        </a:lnSpc>
                        <a:tabLst>
                          <a:tab algn="l" pos="0"/>
                        </a:tabLst>
                      </a:pPr>
                      <a:endParaRPr b="0" lang="en-US" sz="1800" spc="-1" strike="noStrike">
                        <a:latin typeface="Arial"/>
                      </a:endParaRPr>
                    </a:p>
                    <a:p>
                      <a:pPr>
                        <a:lnSpc>
                          <a:spcPct val="97000"/>
                        </a:lnSpc>
                        <a:tabLst>
                          <a:tab algn="l" pos="0"/>
                        </a:tabLst>
                      </a:pPr>
                      <a:r>
                        <a:rPr b="1" lang="en-US" sz="1800" spc="-1" strike="noStrike">
                          <a:solidFill>
                            <a:srgbClr val="000000"/>
                          </a:solidFill>
                          <a:latin typeface="Constantia"/>
                          <a:ea typeface="Constantia"/>
                        </a:rPr>
                        <a:t>REPNZ/ REPNE</a:t>
                      </a:r>
                      <a:endParaRPr b="0" lang="en-US" sz="1800" spc="-1" strike="noStrike">
                        <a:latin typeface="Arial"/>
                      </a:endParaRPr>
                    </a:p>
                    <a:p>
                      <a:pPr>
                        <a:lnSpc>
                          <a:spcPct val="97000"/>
                        </a:lnSpc>
                        <a:tabLst>
                          <a:tab algn="l" pos="0"/>
                        </a:tabLst>
                      </a:pPr>
                      <a:endParaRPr b="0" lang="en-US" sz="1800" spc="-1" strike="noStrike">
                        <a:latin typeface="Arial"/>
                      </a:endParaRPr>
                    </a:p>
                    <a:p>
                      <a:pPr>
                        <a:lnSpc>
                          <a:spcPct val="97000"/>
                        </a:lnSpc>
                        <a:tabLst>
                          <a:tab algn="l" pos="0"/>
                        </a:tabLst>
                      </a:pPr>
                      <a:r>
                        <a:rPr b="1" lang="en-US" sz="1800" spc="-1" strike="noStrike">
                          <a:solidFill>
                            <a:srgbClr val="c00000"/>
                          </a:solidFill>
                          <a:latin typeface="Constantia"/>
                          <a:ea typeface="Constantia"/>
                        </a:rPr>
                        <a:t>(Repeat CMPS or SCAS until ZF = 1)</a:t>
                      </a:r>
                      <a:endParaRPr b="0" lang="en-US" sz="1800" spc="-1" strike="noStrike">
                        <a:latin typeface="Arial"/>
                      </a:endParaRPr>
                    </a:p>
                    <a:p>
                      <a:pPr>
                        <a:lnSpc>
                          <a:spcPct val="97000"/>
                        </a:lnSpc>
                        <a:tabLst>
                          <a:tab algn="l" pos="0"/>
                        </a:tabLst>
                      </a:pPr>
                      <a:endParaRPr b="0" lang="en-US" sz="1800" spc="-1" strike="noStrike">
                        <a:latin typeface="Arial"/>
                      </a:endParaRPr>
                    </a:p>
                  </a:txBody>
                  <a:tcPr marL="90000" marR="90000">
                    <a:lnL w="9360">
                      <a:solidFill>
                        <a:srgbClr val="ffffff"/>
                      </a:solidFill>
                    </a:lnL>
                    <a:lnR w="9360">
                      <a:solidFill>
                        <a:srgbClr val="ffffff"/>
                      </a:solidFill>
                    </a:lnR>
                    <a:lnT w="9360">
                      <a:solidFill>
                        <a:srgbClr val="ffffff"/>
                      </a:solidFill>
                    </a:lnT>
                    <a:lnB w="18720">
                      <a:solidFill>
                        <a:srgbClr val="ffffff"/>
                      </a:solidFill>
                    </a:lnB>
                    <a:solidFill>
                      <a:srgbClr val="c2fff0"/>
                    </a:solidFill>
                  </a:tcPr>
                </a:tc>
                <a:tc>
                  <a:txBody>
                    <a:bodyPr lIns="90000" rIns="90000" tIns="53280" bIns="46800">
                      <a:noAutofit/>
                    </a:bodyPr>
                    <a:p>
                      <a:pPr>
                        <a:lnSpc>
                          <a:spcPct val="97000"/>
                        </a:lnSpc>
                        <a:tabLst>
                          <a:tab algn="l" pos="0"/>
                        </a:tabLst>
                      </a:pPr>
                      <a:endParaRPr b="0" lang="en-US" sz="1800" spc="-1" strike="noStrike">
                        <a:latin typeface="Arial"/>
                      </a:endParaRPr>
                    </a:p>
                    <a:p>
                      <a:pPr>
                        <a:lnSpc>
                          <a:spcPct val="97000"/>
                        </a:lnSpc>
                        <a:tabLst>
                          <a:tab algn="l" pos="0"/>
                        </a:tabLst>
                      </a:pPr>
                      <a:endParaRPr b="0" lang="en-US" sz="1800" spc="-1" strike="noStrike">
                        <a:latin typeface="Arial"/>
                      </a:endParaRPr>
                    </a:p>
                    <a:p>
                      <a:pPr>
                        <a:lnSpc>
                          <a:spcPct val="97000"/>
                        </a:lnSpc>
                        <a:tabLst>
                          <a:tab algn="l" pos="0"/>
                        </a:tabLst>
                      </a:pPr>
                      <a:r>
                        <a:rPr b="1" lang="en-US" sz="1800" spc="-1" strike="noStrike">
                          <a:solidFill>
                            <a:srgbClr val="000000"/>
                          </a:solidFill>
                          <a:latin typeface="Constantia"/>
                          <a:ea typeface="Constantia"/>
                        </a:rPr>
                        <a:t>While CX </a:t>
                      </a:r>
                      <a:r>
                        <a:rPr b="1" lang="en-US" sz="1800" spc="-1" strike="noStrike">
                          <a:solidFill>
                            <a:srgbClr val="000000"/>
                          </a:solidFill>
                          <a:latin typeface="Noto Sans Symbols"/>
                          <a:ea typeface="Noto Sans Symbols"/>
                        </a:rPr>
                        <a:t>≠</a:t>
                      </a:r>
                      <a:r>
                        <a:rPr b="1" lang="en-US" sz="1800" spc="-1" strike="noStrike">
                          <a:solidFill>
                            <a:srgbClr val="000000"/>
                          </a:solidFill>
                          <a:latin typeface="Constantia"/>
                          <a:ea typeface="Constantia"/>
                        </a:rPr>
                        <a:t> 0 and ZF = 1, repeat execution of string instruction and</a:t>
                      </a:r>
                      <a:endParaRPr b="0" lang="en-US" sz="1800" spc="-1" strike="noStrike">
                        <a:latin typeface="Arial"/>
                      </a:endParaRPr>
                    </a:p>
                    <a:p>
                      <a:pPr>
                        <a:lnSpc>
                          <a:spcPct val="97000"/>
                        </a:lnSpc>
                        <a:tabLst>
                          <a:tab algn="l" pos="0"/>
                        </a:tabLst>
                      </a:pPr>
                      <a:r>
                        <a:rPr b="1" lang="en-US" sz="1800" spc="-1" strike="noStrike">
                          <a:solidFill>
                            <a:srgbClr val="000000"/>
                          </a:solidFill>
                          <a:latin typeface="Constantia"/>
                          <a:ea typeface="Constantia"/>
                        </a:rPr>
                        <a:t>(CX) </a:t>
                      </a:r>
                      <a:r>
                        <a:rPr b="1" lang="en-US" sz="1800" spc="-1" strike="noStrike">
                          <a:solidFill>
                            <a:srgbClr val="000000"/>
                          </a:solidFill>
                          <a:latin typeface="Noto Sans Symbols"/>
                          <a:ea typeface="Noto Sans Symbols"/>
                        </a:rPr>
                        <a:t>←</a:t>
                      </a:r>
                      <a:r>
                        <a:rPr b="1" lang="en-US" sz="1800" spc="-1" strike="noStrike">
                          <a:solidFill>
                            <a:srgbClr val="000000"/>
                          </a:solidFill>
                          <a:latin typeface="Constantia"/>
                          <a:ea typeface="Constantia"/>
                        </a:rPr>
                        <a:t> (CX) – 1</a:t>
                      </a:r>
                      <a:endParaRPr b="0" lang="en-US" sz="1800" spc="-1" strike="noStrike">
                        <a:latin typeface="Arial"/>
                      </a:endParaRPr>
                    </a:p>
                    <a:p>
                      <a:pPr>
                        <a:lnSpc>
                          <a:spcPct val="97000"/>
                        </a:lnSpc>
                        <a:tabLst>
                          <a:tab algn="l" pos="0"/>
                        </a:tabLst>
                      </a:pPr>
                      <a:endParaRPr b="0" lang="en-US" sz="1800" spc="-1" strike="noStrike">
                        <a:latin typeface="Arial"/>
                      </a:endParaRPr>
                    </a:p>
                    <a:p>
                      <a:pPr>
                        <a:lnSpc>
                          <a:spcPct val="97000"/>
                        </a:lnSpc>
                        <a:tabLst>
                          <a:tab algn="l" pos="0"/>
                        </a:tabLst>
                      </a:pPr>
                      <a:endParaRPr b="0" lang="en-US" sz="1800" spc="-1" strike="noStrike">
                        <a:latin typeface="Arial"/>
                      </a:endParaRPr>
                    </a:p>
                    <a:p>
                      <a:pPr>
                        <a:lnSpc>
                          <a:spcPct val="97000"/>
                        </a:lnSpc>
                        <a:tabLst>
                          <a:tab algn="l" pos="0"/>
                        </a:tabLst>
                      </a:pPr>
                      <a:endParaRPr b="0" lang="en-US" sz="1800" spc="-1" strike="noStrike">
                        <a:latin typeface="Arial"/>
                      </a:endParaRPr>
                    </a:p>
                    <a:p>
                      <a:pPr>
                        <a:lnSpc>
                          <a:spcPct val="97000"/>
                        </a:lnSpc>
                        <a:tabLst>
                          <a:tab algn="l" pos="0"/>
                        </a:tabLst>
                      </a:pPr>
                      <a:endParaRPr b="0" lang="en-US" sz="1800" spc="-1" strike="noStrike">
                        <a:latin typeface="Arial"/>
                      </a:endParaRPr>
                    </a:p>
                    <a:p>
                      <a:pPr>
                        <a:lnSpc>
                          <a:spcPct val="97000"/>
                        </a:lnSpc>
                        <a:tabLst>
                          <a:tab algn="l" pos="0"/>
                        </a:tabLst>
                      </a:pPr>
                      <a:r>
                        <a:rPr b="1" lang="en-US" sz="1800" spc="-1" strike="noStrike">
                          <a:solidFill>
                            <a:srgbClr val="000000"/>
                          </a:solidFill>
                          <a:latin typeface="Constantia"/>
                          <a:ea typeface="Constantia"/>
                        </a:rPr>
                        <a:t>While CX </a:t>
                      </a:r>
                      <a:r>
                        <a:rPr b="1" lang="en-US" sz="1800" spc="-1" strike="noStrike">
                          <a:solidFill>
                            <a:srgbClr val="000000"/>
                          </a:solidFill>
                          <a:latin typeface="Noto Sans Symbols"/>
                          <a:ea typeface="Noto Sans Symbols"/>
                        </a:rPr>
                        <a:t>≠</a:t>
                      </a:r>
                      <a:r>
                        <a:rPr b="1" lang="en-US" sz="1800" spc="-1" strike="noStrike">
                          <a:solidFill>
                            <a:srgbClr val="000000"/>
                          </a:solidFill>
                          <a:latin typeface="Constantia"/>
                          <a:ea typeface="Constantia"/>
                        </a:rPr>
                        <a:t> 0 and ZF = 0, repeat execution of string instruction and</a:t>
                      </a:r>
                      <a:endParaRPr b="0" lang="en-US" sz="1800" spc="-1" strike="noStrike">
                        <a:latin typeface="Arial"/>
                      </a:endParaRPr>
                    </a:p>
                    <a:p>
                      <a:pPr>
                        <a:lnSpc>
                          <a:spcPct val="97000"/>
                        </a:lnSpc>
                        <a:tabLst>
                          <a:tab algn="l" pos="0"/>
                        </a:tabLst>
                      </a:pPr>
                      <a:r>
                        <a:rPr b="1" lang="en-US" sz="1800" spc="-1" strike="noStrike">
                          <a:solidFill>
                            <a:srgbClr val="000000"/>
                          </a:solidFill>
                          <a:latin typeface="Constantia"/>
                          <a:ea typeface="Constantia"/>
                        </a:rPr>
                        <a:t>(CX) </a:t>
                      </a:r>
                      <a:r>
                        <a:rPr b="1" lang="en-US" sz="1800" spc="-1" strike="noStrike">
                          <a:solidFill>
                            <a:srgbClr val="000000"/>
                          </a:solidFill>
                          <a:latin typeface="Noto Sans Symbols"/>
                          <a:ea typeface="Noto Sans Symbols"/>
                        </a:rPr>
                        <a:t>←</a:t>
                      </a:r>
                      <a:r>
                        <a:rPr b="1" lang="en-US" sz="1800" spc="-1" strike="noStrike">
                          <a:solidFill>
                            <a:srgbClr val="000000"/>
                          </a:solidFill>
                          <a:latin typeface="Constantia"/>
                          <a:ea typeface="Constantia"/>
                        </a:rPr>
                        <a:t> (CX) - 1</a:t>
                      </a:r>
                      <a:endParaRPr b="0" lang="en-US" sz="1800" spc="-1" strike="noStrike">
                        <a:latin typeface="Arial"/>
                      </a:endParaRPr>
                    </a:p>
                    <a:p>
                      <a:pPr>
                        <a:lnSpc>
                          <a:spcPct val="97000"/>
                        </a:lnSpc>
                        <a:tabLst>
                          <a:tab algn="l" pos="0"/>
                        </a:tabLst>
                      </a:pPr>
                      <a:endParaRPr b="0" lang="en-US" sz="1800" spc="-1" strike="noStrike">
                        <a:latin typeface="Arial"/>
                      </a:endParaRPr>
                    </a:p>
                  </a:txBody>
                  <a:tcPr marL="90000" marR="90000">
                    <a:lnL w="9360">
                      <a:solidFill>
                        <a:srgbClr val="ffffff"/>
                      </a:solidFill>
                    </a:lnL>
                    <a:lnR w="9360">
                      <a:solidFill>
                        <a:srgbClr val="ffffff"/>
                      </a:solidFill>
                    </a:lnR>
                    <a:lnT w="9360">
                      <a:solidFill>
                        <a:srgbClr val="ffffff"/>
                      </a:solidFill>
                    </a:lnT>
                    <a:lnB w="18720">
                      <a:solidFill>
                        <a:srgbClr val="ffffff"/>
                      </a:solidFill>
                    </a:lnB>
                    <a:solidFill>
                      <a:srgbClr val="c2fff0"/>
                    </a:solidFill>
                  </a:tcPr>
                </a:tc>
              </a:tr>
            </a:tbl>
          </a:graphicData>
        </a:graphic>
      </p:graphicFrame>
      <p:sp>
        <p:nvSpPr>
          <p:cNvPr id="1134" name="Google Shape;1449;gda7c634b4f_0_1167"/>
          <p:cNvSpPr/>
          <p:nvPr/>
        </p:nvSpPr>
        <p:spPr>
          <a:xfrm>
            <a:off x="1981080" y="103824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String Manipulation Instructions</a:t>
            </a:r>
            <a:endParaRPr b="0" lang="en-US" sz="5000" spc="-1" strike="noStrike">
              <a:latin typeface="Arial"/>
            </a:endParaRPr>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5" name="AutoShape 2"/>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3200" spc="-1" strike="noStrike">
                <a:solidFill>
                  <a:srgbClr val="000000"/>
                </a:solidFill>
                <a:latin typeface="Calibri Light"/>
              </a:rPr>
              <a:t> </a:t>
            </a:r>
            <a:r>
              <a:rPr b="0" lang="en-US" sz="3200" spc="-1" strike="noStrike">
                <a:solidFill>
                  <a:srgbClr val="000000"/>
                </a:solidFill>
                <a:latin typeface="Calibri Light"/>
              </a:rPr>
              <a:t>MICROCONTROLLERS AND EMBEDDED PROCESSORS</a:t>
            </a:r>
            <a:endParaRPr b="0" lang="en-US" sz="3200" spc="-1" strike="noStrike">
              <a:latin typeface="Arial"/>
            </a:endParaRPr>
          </a:p>
        </p:txBody>
      </p:sp>
      <p:sp>
        <p:nvSpPr>
          <p:cNvPr id="1136" name="Rectangle 3_1"/>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1" lang="en-US" sz="2800" spc="-1" strike="noStrike">
                <a:solidFill>
                  <a:srgbClr val="000000"/>
                </a:solidFill>
                <a:latin typeface="Calibri"/>
              </a:rPr>
              <a:t>Microcontroller versus general-purpose microprocessor</a:t>
            </a:r>
            <a:endParaRPr b="0" lang="en-US" sz="2800" spc="-1" strike="noStrike">
              <a:latin typeface="Arial"/>
            </a:endParaRPr>
          </a:p>
        </p:txBody>
      </p:sp>
      <p:sp>
        <p:nvSpPr>
          <p:cNvPr id="1137" name="Slide Number Placeholder 5_1"/>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ED5764B-05F7-4E73-9CBB-CB40F8526CAA}" type="slidenum">
              <a:rPr b="0" lang="en-US" sz="1200" spc="-1" strike="noStrike">
                <a:solidFill>
                  <a:srgbClr val="8b8b8b"/>
                </a:solidFill>
                <a:latin typeface="Calibri"/>
              </a:rPr>
              <a:t>&lt;number&gt;</a:t>
            </a:fld>
            <a:endParaRPr b="0" lang="en-US" sz="1200" spc="-1" strike="noStrike">
              <a:latin typeface="Arial"/>
            </a:endParaRPr>
          </a:p>
        </p:txBody>
      </p:sp>
      <p:pic>
        <p:nvPicPr>
          <p:cNvPr id="1138" name="Picture 4_1" descr="fig01_01"/>
          <p:cNvPicPr/>
          <p:nvPr/>
        </p:nvPicPr>
        <p:blipFill>
          <a:blip r:embed="rId1"/>
          <a:stretch/>
        </p:blipFill>
        <p:spPr>
          <a:xfrm>
            <a:off x="1487880" y="3357720"/>
            <a:ext cx="10081080" cy="2680560"/>
          </a:xfrm>
          <a:prstGeom prst="rect">
            <a:avLst/>
          </a:prstGeom>
          <a:ln w="9525">
            <a:noFill/>
          </a:ln>
        </p:spPr>
      </p:pic>
      <p:sp>
        <p:nvSpPr>
          <p:cNvPr id="1139" name="Rectangle 5_1"/>
          <p:cNvSpPr/>
          <p:nvPr/>
        </p:nvSpPr>
        <p:spPr>
          <a:xfrm>
            <a:off x="1803960" y="6308640"/>
            <a:ext cx="8770680" cy="364320"/>
          </a:xfrm>
          <a:prstGeom prst="rect">
            <a:avLst/>
          </a:prstGeom>
          <a:noFill/>
          <a:ln w="9525">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Calibri"/>
                <a:ea typeface="DejaVu Sans"/>
              </a:rPr>
              <a:t>Figure 1</a:t>
            </a:r>
            <a:r>
              <a:rPr b="1" lang="en-US" sz="1800" spc="-1" strike="noStrike">
                <a:solidFill>
                  <a:srgbClr val="44546a"/>
                </a:solidFill>
                <a:latin typeface="Calibri"/>
                <a:ea typeface="DejaVu Sans"/>
              </a:rPr>
              <a:t>–</a:t>
            </a:r>
            <a:r>
              <a:rPr b="1" lang="en-US" sz="1800" spc="-1" strike="noStrike">
                <a:solidFill>
                  <a:srgbClr val="000000"/>
                </a:solidFill>
                <a:latin typeface="Calibri"/>
                <a:ea typeface="DejaVu Sans"/>
              </a:rPr>
              <a:t>1     </a:t>
            </a:r>
            <a:r>
              <a:rPr b="0" lang="en-US" sz="1800" spc="-1" strike="noStrike">
                <a:solidFill>
                  <a:srgbClr val="44546a"/>
                </a:solidFill>
                <a:latin typeface="Calibri"/>
                <a:ea typeface="DejaVu Sans"/>
              </a:rPr>
              <a:t>Microprocessor System Contrasted With Microcontroller System[1]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Google Shape;202;p16"/>
          <p:cNvSpPr/>
          <p:nvPr/>
        </p:nvSpPr>
        <p:spPr>
          <a:xfrm>
            <a:off x="1523880" y="0"/>
            <a:ext cx="9143640" cy="6857640"/>
          </a:xfrm>
          <a:custGeom>
            <a:avLst/>
            <a:gdLst/>
            <a:ahLst/>
            <a:rect l="l" t="t" r="r" b="b"/>
            <a:pathLst>
              <a:path w="9144000" h="6858000">
                <a:moveTo>
                  <a:pt x="9144000" y="0"/>
                </a:moveTo>
                <a:lnTo>
                  <a:pt x="0" y="0"/>
                </a:lnTo>
                <a:lnTo>
                  <a:pt x="0" y="6858000"/>
                </a:lnTo>
                <a:lnTo>
                  <a:pt x="9144000" y="6858000"/>
                </a:lnTo>
                <a:lnTo>
                  <a:pt x="9144000" y="0"/>
                </a:lnTo>
                <a:close/>
              </a:path>
            </a:pathLst>
          </a:custGeom>
          <a:noFill/>
          <a:ln w="0">
            <a:noFill/>
          </a:ln>
        </p:spPr>
        <p:style>
          <a:lnRef idx="0"/>
          <a:fillRef idx="0"/>
          <a:effectRef idx="0"/>
          <a:fontRef idx="minor"/>
        </p:style>
      </p:sp>
      <p:sp>
        <p:nvSpPr>
          <p:cNvPr id="534" name="Google Shape;203;p16"/>
          <p:cNvSpPr txBox="1"/>
          <p:nvPr/>
        </p:nvSpPr>
        <p:spPr>
          <a:xfrm>
            <a:off x="2883960" y="77760"/>
            <a:ext cx="6423480" cy="1157040"/>
          </a:xfrm>
          <a:prstGeom prst="rect">
            <a:avLst/>
          </a:prstGeom>
          <a:noFill/>
          <a:ln w="0">
            <a:noFill/>
          </a:ln>
        </p:spPr>
        <p:txBody>
          <a:bodyPr lIns="0" rIns="0" tIns="11880" bIns="0" anchor="ctr">
            <a:noAutofit/>
          </a:bodyPr>
          <a:p>
            <a:pPr marL="12600">
              <a:lnSpc>
                <a:spcPct val="100000"/>
              </a:lnSpc>
              <a:tabLst>
                <a:tab algn="l" pos="0"/>
              </a:tabLst>
            </a:pPr>
            <a:r>
              <a:rPr b="0" lang="en-US" sz="4200" spc="-1" strike="noStrike">
                <a:solidFill>
                  <a:srgbClr val="ffffff"/>
                </a:solidFill>
                <a:latin typeface="Calibri"/>
                <a:ea typeface="Calibri"/>
              </a:rPr>
              <a:t>Definition (Contd.)</a:t>
            </a:r>
            <a:endParaRPr b="0" lang="en-US" sz="4200" spc="-1" strike="noStrike">
              <a:solidFill>
                <a:srgbClr val="000000"/>
              </a:solidFill>
              <a:latin typeface="Arial"/>
            </a:endParaRPr>
          </a:p>
        </p:txBody>
      </p:sp>
      <p:sp>
        <p:nvSpPr>
          <p:cNvPr id="535" name="Google Shape;204;p16"/>
          <p:cNvSpPr/>
          <p:nvPr/>
        </p:nvSpPr>
        <p:spPr>
          <a:xfrm>
            <a:off x="1295280" y="1510200"/>
            <a:ext cx="10134360" cy="4706280"/>
          </a:xfrm>
          <a:prstGeom prst="rect">
            <a:avLst/>
          </a:prstGeom>
          <a:noFill/>
          <a:ln w="0">
            <a:noFill/>
          </a:ln>
        </p:spPr>
        <p:style>
          <a:lnRef idx="0"/>
          <a:fillRef idx="0"/>
          <a:effectRef idx="0"/>
          <a:fontRef idx="minor"/>
        </p:style>
        <p:txBody>
          <a:bodyPr lIns="0" rIns="0" tIns="88200" bIns="0">
            <a:spAutoFit/>
          </a:bodyPr>
          <a:p>
            <a:pPr marL="324000" indent="-286200">
              <a:lnSpc>
                <a:spcPct val="100000"/>
              </a:lnSpc>
              <a:buClr>
                <a:srgbClr val="953734"/>
              </a:buClr>
              <a:buFont typeface="Times New Roman"/>
              <a:buChar char="–"/>
            </a:pPr>
            <a:r>
              <a:rPr b="0" lang="en-US" sz="2400" spc="-1" strike="noStrike">
                <a:solidFill>
                  <a:srgbClr val="953734"/>
                </a:solidFill>
                <a:latin typeface="Times New Roman"/>
                <a:ea typeface="Times New Roman"/>
              </a:rPr>
              <a:t>storage device called memory </a:t>
            </a:r>
            <a:r>
              <a:rPr b="0" lang="en-US" sz="2400" spc="-1" strike="noStrike">
                <a:solidFill>
                  <a:srgbClr val="ffffff"/>
                </a:solidFill>
                <a:latin typeface="Times New Roman"/>
                <a:ea typeface="Times New Roman"/>
              </a:rPr>
              <a:t>:</a:t>
            </a:r>
            <a:endParaRPr b="0" lang="en-US" sz="2400" spc="-1" strike="noStrike">
              <a:latin typeface="Arial"/>
            </a:endParaRPr>
          </a:p>
          <a:p>
            <a:pPr lvl="1" marL="723960" indent="-229680">
              <a:lnSpc>
                <a:spcPct val="100000"/>
              </a:lnSpc>
              <a:spcBef>
                <a:spcPts val="499"/>
              </a:spcBef>
              <a:buClr>
                <a:srgbClr val="ffffff"/>
              </a:buClr>
              <a:buFont typeface="Times New Roman"/>
              <a:buChar char="•"/>
            </a:pPr>
            <a:r>
              <a:rPr b="0" lang="en-US" sz="2400" spc="-1" strike="noStrike">
                <a:solidFill>
                  <a:srgbClr val="ffffff"/>
                </a:solidFill>
                <a:latin typeface="Times New Roman"/>
                <a:ea typeface="Times New Roman"/>
              </a:rPr>
              <a:t>First, what is memory?</a:t>
            </a:r>
            <a:endParaRPr b="0" lang="en-US" sz="2400" spc="-1" strike="noStrike">
              <a:latin typeface="Arial"/>
            </a:endParaRPr>
          </a:p>
          <a:p>
            <a:pPr lvl="2" marL="1180440" indent="-228240">
              <a:lnSpc>
                <a:spcPct val="100000"/>
              </a:lnSpc>
              <a:spcBef>
                <a:spcPts val="439"/>
              </a:spcBef>
              <a:buClr>
                <a:srgbClr val="ffffff"/>
              </a:buClr>
              <a:buFont typeface="Times New Roman"/>
              <a:buChar char="–"/>
            </a:pPr>
            <a:r>
              <a:rPr b="0" lang="en-US" sz="2400" spc="-1" strike="noStrike">
                <a:solidFill>
                  <a:srgbClr val="ffffff"/>
                </a:solidFill>
                <a:latin typeface="Times New Roman"/>
                <a:ea typeface="Times New Roman"/>
              </a:rPr>
              <a:t>Memory is the location where information is kept while not in  current use.</a:t>
            </a:r>
            <a:endParaRPr b="0" lang="en-US" sz="2400" spc="-1" strike="noStrike">
              <a:latin typeface="Arial"/>
            </a:endParaRPr>
          </a:p>
          <a:p>
            <a:pPr lvl="2" marL="1180440" indent="-228240">
              <a:lnSpc>
                <a:spcPct val="100000"/>
              </a:lnSpc>
              <a:spcBef>
                <a:spcPts val="431"/>
              </a:spcBef>
              <a:buClr>
                <a:srgbClr val="ffffff"/>
              </a:buClr>
              <a:buFont typeface="Times New Roman"/>
              <a:buChar char="–"/>
            </a:pPr>
            <a:r>
              <a:rPr b="0" lang="en-US" sz="2400" spc="-1" strike="noStrike">
                <a:solidFill>
                  <a:srgbClr val="ffffff"/>
                </a:solidFill>
                <a:latin typeface="Times New Roman"/>
                <a:ea typeface="Times New Roman"/>
              </a:rPr>
              <a:t>Memory is a collection of storage devices. Also, in many cases, these  storage devices are grouped into groups of 8. These 8 storage  locations can only be accessed together. So, one can only read or  write in terms of bytes to and form memory.</a:t>
            </a:r>
            <a:endParaRPr b="0" lang="en-US" sz="2400" spc="-1" strike="noStrike">
              <a:latin typeface="Arial"/>
            </a:endParaRPr>
          </a:p>
          <a:p>
            <a:pPr lvl="2" marL="1181160" indent="-228960">
              <a:lnSpc>
                <a:spcPct val="100000"/>
              </a:lnSpc>
              <a:spcBef>
                <a:spcPts val="431"/>
              </a:spcBef>
              <a:buClr>
                <a:srgbClr val="ffffff"/>
              </a:buClr>
              <a:buFont typeface="Times New Roman"/>
              <a:buChar char="–"/>
            </a:pPr>
            <a:r>
              <a:rPr b="0" lang="en-US" sz="2400" spc="-1" strike="noStrike">
                <a:solidFill>
                  <a:srgbClr val="ffffff"/>
                </a:solidFill>
                <a:latin typeface="Times New Roman"/>
                <a:ea typeface="Times New Roman"/>
              </a:rPr>
              <a:t>Memory is usually measured by the number of bytes it can hold.</a:t>
            </a:r>
            <a:endParaRPr b="0" lang="en-US" sz="2400" spc="-1" strike="noStrike">
              <a:latin typeface="Arial"/>
            </a:endParaRPr>
          </a:p>
          <a:p>
            <a:pPr marL="1180440">
              <a:lnSpc>
                <a:spcPct val="100000"/>
              </a:lnSpc>
              <a:tabLst>
                <a:tab algn="l" pos="0"/>
              </a:tabLst>
            </a:pPr>
            <a:r>
              <a:rPr b="0" lang="en-US" sz="2400" spc="-1" strike="noStrike">
                <a:solidFill>
                  <a:srgbClr val="ffffff"/>
                </a:solidFill>
                <a:latin typeface="Times New Roman"/>
                <a:ea typeface="Times New Roman"/>
              </a:rPr>
              <a:t>It is measured in Kilos, Megas and lately Gigas. A Kilo in  computer language is 2</a:t>
            </a:r>
            <a:r>
              <a:rPr b="0" lang="en-US" sz="2400" spc="-1" strike="noStrike" baseline="30000">
                <a:solidFill>
                  <a:srgbClr val="ffffff"/>
                </a:solidFill>
                <a:latin typeface="Times New Roman"/>
                <a:ea typeface="Times New Roman"/>
              </a:rPr>
              <a:t>10 </a:t>
            </a:r>
            <a:r>
              <a:rPr b="0" lang="en-US" sz="2400" spc="-1" strike="noStrike">
                <a:solidFill>
                  <a:srgbClr val="ffffff"/>
                </a:solidFill>
                <a:latin typeface="Times New Roman"/>
                <a:ea typeface="Times New Roman"/>
              </a:rPr>
              <a:t>=1024. So, a KB (KiloByte) is 1024  bytes. Mega is 1024 Kilos and Giga is 1024 Mega.</a:t>
            </a:r>
            <a:endParaRPr b="0" lang="en-US" sz="2400" spc="-1" strike="noStrike">
              <a:latin typeface="Arial"/>
            </a:endParaRPr>
          </a:p>
        </p:txBody>
      </p:sp>
      <p:sp>
        <p:nvSpPr>
          <p:cNvPr id="536" name="Google Shape;205;p16"/>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0" name="AutoShape 2_0"/>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3200" spc="-1" strike="noStrike">
                <a:solidFill>
                  <a:srgbClr val="000000"/>
                </a:solidFill>
                <a:latin typeface="Calibri Light"/>
              </a:rPr>
              <a:t>MICROCONTROLLERS AND EMBEDDED PROCESSORS</a:t>
            </a:r>
            <a:endParaRPr b="0" lang="en-US" sz="3200" spc="-1" strike="noStrike">
              <a:latin typeface="Arial"/>
            </a:endParaRPr>
          </a:p>
        </p:txBody>
      </p:sp>
      <p:sp>
        <p:nvSpPr>
          <p:cNvPr id="1141" name="Rectangle 3_0"/>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1" lang="en-US" sz="2800" spc="-1" strike="noStrike">
                <a:solidFill>
                  <a:srgbClr val="000000"/>
                </a:solidFill>
                <a:latin typeface="Calibri"/>
              </a:rPr>
              <a:t>Microcontrollers for embedded systems</a:t>
            </a:r>
            <a:endParaRPr b="0" lang="en-US" sz="2800" spc="-1" strike="noStrike">
              <a:latin typeface="Arial"/>
            </a:endParaRPr>
          </a:p>
        </p:txBody>
      </p:sp>
      <p:sp>
        <p:nvSpPr>
          <p:cNvPr id="1142" name="Slide Number Placeholder 5_0"/>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06469C2-889A-4D47-861C-A4D7BFD42155}" type="slidenum">
              <a:rPr b="0" lang="en-US" sz="1200" spc="-1" strike="noStrike">
                <a:solidFill>
                  <a:srgbClr val="8b8b8b"/>
                </a:solidFill>
                <a:latin typeface="Calibri"/>
              </a:rPr>
              <a:t>&lt;number&gt;</a:t>
            </a:fld>
            <a:endParaRPr b="0" lang="en-US" sz="1200" spc="-1" strike="noStrike">
              <a:latin typeface="Arial"/>
            </a:endParaRPr>
          </a:p>
        </p:txBody>
      </p:sp>
      <p:pic>
        <p:nvPicPr>
          <p:cNvPr id="1143" name="Picture 4_0" descr="tab01_01a"/>
          <p:cNvPicPr/>
          <p:nvPr/>
        </p:nvPicPr>
        <p:blipFill>
          <a:blip r:embed="rId1"/>
          <a:stretch/>
        </p:blipFill>
        <p:spPr>
          <a:xfrm>
            <a:off x="7056720" y="2214720"/>
            <a:ext cx="1883160" cy="4350600"/>
          </a:xfrm>
          <a:prstGeom prst="rect">
            <a:avLst/>
          </a:prstGeom>
          <a:ln w="9525">
            <a:noFill/>
          </a:ln>
        </p:spPr>
      </p:pic>
      <p:sp>
        <p:nvSpPr>
          <p:cNvPr id="1144" name="Rectangle 5_0"/>
          <p:cNvSpPr/>
          <p:nvPr/>
        </p:nvSpPr>
        <p:spPr>
          <a:xfrm>
            <a:off x="2524680" y="5229360"/>
            <a:ext cx="3076560" cy="912960"/>
          </a:xfrm>
          <a:prstGeom prst="rect">
            <a:avLst/>
          </a:prstGeom>
          <a:noFill/>
          <a:ln w="9525">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Calibri"/>
                <a:ea typeface="DejaVu Sans"/>
              </a:rPr>
              <a:t>Table 1</a:t>
            </a:r>
            <a:r>
              <a:rPr b="1" lang="en-US" sz="1800" spc="-1" strike="noStrike">
                <a:solidFill>
                  <a:srgbClr val="44546a"/>
                </a:solidFill>
                <a:latin typeface="Calibri"/>
                <a:ea typeface="DejaVu Sans"/>
              </a:rPr>
              <a:t>–</a:t>
            </a:r>
            <a:r>
              <a:rPr b="1" lang="en-US" sz="1800" spc="-1" strike="noStrike">
                <a:solidFill>
                  <a:srgbClr val="000000"/>
                </a:solidFill>
                <a:latin typeface="Calibri"/>
                <a:ea typeface="DejaVu Sans"/>
              </a:rPr>
              <a:t>1     </a:t>
            </a:r>
            <a:endParaRPr b="0" lang="en-US" sz="1800" spc="-1" strike="noStrike">
              <a:latin typeface="Arial"/>
            </a:endParaRPr>
          </a:p>
          <a:p>
            <a:pPr>
              <a:lnSpc>
                <a:spcPct val="100000"/>
              </a:lnSpc>
            </a:pPr>
            <a:r>
              <a:rPr b="0" lang="en-US" sz="1800" spc="-1" strike="noStrike">
                <a:solidFill>
                  <a:srgbClr val="44546a"/>
                </a:solidFill>
                <a:latin typeface="Calibri"/>
                <a:ea typeface="DejaVu Sans"/>
              </a:rPr>
              <a:t>Some Embedded Products </a:t>
            </a:r>
            <a:endParaRPr b="0" lang="en-US" sz="1800" spc="-1" strike="noStrike">
              <a:latin typeface="Arial"/>
            </a:endParaRPr>
          </a:p>
          <a:p>
            <a:pPr>
              <a:lnSpc>
                <a:spcPct val="100000"/>
              </a:lnSpc>
            </a:pPr>
            <a:r>
              <a:rPr b="0" lang="en-US" sz="1800" spc="-1" strike="noStrike">
                <a:solidFill>
                  <a:srgbClr val="44546a"/>
                </a:solidFill>
                <a:latin typeface="Calibri"/>
                <a:ea typeface="DejaVu Sans"/>
              </a:rPr>
              <a:t>Using Microcontrollers[1]</a:t>
            </a:r>
            <a:endParaRPr b="0" lang="en-US" sz="1800" spc="-1" strike="noStrike">
              <a:latin typeface="Arial"/>
            </a:endParaRPr>
          </a:p>
        </p:txBody>
      </p:sp>
      <p:pic>
        <p:nvPicPr>
          <p:cNvPr id="1145" name="Picture 6_1" descr="tab01_01b"/>
          <p:cNvPicPr/>
          <p:nvPr/>
        </p:nvPicPr>
        <p:blipFill>
          <a:blip r:embed="rId2"/>
          <a:stretch/>
        </p:blipFill>
        <p:spPr>
          <a:xfrm>
            <a:off x="9072000" y="2214720"/>
            <a:ext cx="2043720" cy="4336200"/>
          </a:xfrm>
          <a:prstGeom prst="rect">
            <a:avLst/>
          </a:prstGeom>
          <a:ln w="9525">
            <a:noFill/>
          </a:ln>
        </p:spPr>
      </p:pic>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6" name="AutoShape 2_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3200" spc="-1" strike="noStrike">
                <a:solidFill>
                  <a:srgbClr val="000000"/>
                </a:solidFill>
                <a:latin typeface="Calibri Light"/>
              </a:rPr>
              <a:t>MICROCONTROLLERS AND EMBEDDED PROCESSORS</a:t>
            </a:r>
            <a:endParaRPr b="0" lang="en-US" sz="3200" spc="-1" strike="noStrike">
              <a:latin typeface="Arial"/>
            </a:endParaRPr>
          </a:p>
        </p:txBody>
      </p:sp>
      <p:sp>
        <p:nvSpPr>
          <p:cNvPr id="1147" name="Rectangle 3_3"/>
          <p:cNvSpPr/>
          <p:nvPr/>
        </p:nvSpPr>
        <p:spPr>
          <a:xfrm>
            <a:off x="1086480" y="1693800"/>
            <a:ext cx="10514880" cy="448560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1" lang="en-US" sz="2800" spc="-1" strike="noStrike">
                <a:solidFill>
                  <a:srgbClr val="000000"/>
                </a:solidFill>
                <a:latin typeface="Calibri"/>
              </a:rPr>
              <a:t>Choosing a microcontroller</a:t>
            </a:r>
            <a:endParaRPr b="0" lang="en-US" sz="2800" spc="-1" strike="noStrike">
              <a:latin typeface="Arial"/>
            </a:endParaRPr>
          </a:p>
        </p:txBody>
      </p:sp>
      <p:sp>
        <p:nvSpPr>
          <p:cNvPr id="1148" name="Slide Number Placeholder 5_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472D85C-2B88-4987-84BA-3208BAEE27CA}" type="slidenum">
              <a:rPr b="0" lang="en-US" sz="1200" spc="-1" strike="noStrike">
                <a:solidFill>
                  <a:srgbClr val="8b8b8b"/>
                </a:solidFill>
                <a:latin typeface="Calibri"/>
              </a:rPr>
              <a:t>&lt;number&gt;</a:t>
            </a:fld>
            <a:endParaRPr b="0" lang="en-US" sz="1200" spc="-1" strike="noStrike">
              <a:latin typeface="Arial"/>
            </a:endParaRPr>
          </a:p>
        </p:txBody>
      </p:sp>
      <p:pic>
        <p:nvPicPr>
          <p:cNvPr id="1149" name="Picture 4_3" descr="tab01_02"/>
          <p:cNvPicPr/>
          <p:nvPr/>
        </p:nvPicPr>
        <p:blipFill>
          <a:blip r:embed="rId1"/>
          <a:stretch/>
        </p:blipFill>
        <p:spPr>
          <a:xfrm>
            <a:off x="1117440" y="2362320"/>
            <a:ext cx="8863920" cy="2004120"/>
          </a:xfrm>
          <a:prstGeom prst="rect">
            <a:avLst/>
          </a:prstGeom>
          <a:ln w="9525">
            <a:noFill/>
          </a:ln>
        </p:spPr>
      </p:pic>
      <p:sp>
        <p:nvSpPr>
          <p:cNvPr id="1150" name="TextBox 5_1"/>
          <p:cNvSpPr/>
          <p:nvPr/>
        </p:nvSpPr>
        <p:spPr>
          <a:xfrm>
            <a:off x="1828440" y="4495680"/>
            <a:ext cx="7517520" cy="364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Table:-Various Manufacturers of Microcontrollers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1" name="AutoShape 2_2"/>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3200" spc="-1" strike="noStrike">
                <a:solidFill>
                  <a:srgbClr val="000000"/>
                </a:solidFill>
                <a:latin typeface="Calibri Light"/>
              </a:rPr>
              <a:t>MICROCONTROLLERS AND EMBEDDED PROCESSORS</a:t>
            </a:r>
            <a:endParaRPr b="0" lang="en-US" sz="3200" spc="-1" strike="noStrike">
              <a:latin typeface="Arial"/>
            </a:endParaRPr>
          </a:p>
        </p:txBody>
      </p:sp>
      <p:sp>
        <p:nvSpPr>
          <p:cNvPr id="1152" name="Rectangle 3_2"/>
          <p:cNvSpPr/>
          <p:nvPr/>
        </p:nvSpPr>
        <p:spPr>
          <a:xfrm>
            <a:off x="560880" y="1628640"/>
            <a:ext cx="10972080" cy="4861800"/>
          </a:xfrm>
          <a:prstGeom prst="rect">
            <a:avLst/>
          </a:prstGeom>
          <a:noFill/>
          <a:ln w="0">
            <a:noFill/>
          </a:ln>
        </p:spPr>
        <p:style>
          <a:lnRef idx="0"/>
          <a:fillRef idx="0"/>
          <a:effectRef idx="0"/>
          <a:fontRef idx="minor"/>
        </p:style>
        <p:txBody>
          <a:bodyPr lIns="90000" rIns="90000" tIns="45000" bIns="45000">
            <a:noAutofit/>
          </a:bodyPr>
          <a:p>
            <a:pPr algn="ctr">
              <a:lnSpc>
                <a:spcPct val="90000"/>
              </a:lnSpc>
              <a:spcBef>
                <a:spcPts val="1001"/>
              </a:spcBef>
              <a:tabLst>
                <a:tab algn="l" pos="0"/>
              </a:tabLst>
            </a:pPr>
            <a:r>
              <a:rPr b="1" lang="en-US" sz="2800" spc="-1" strike="noStrike">
                <a:solidFill>
                  <a:srgbClr val="000000"/>
                </a:solidFill>
                <a:latin typeface="Calibri"/>
              </a:rPr>
              <a:t>CRITERIA FOR CHOOSING A MICROCONTROLLER</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1" lang="en-US" sz="2800" spc="-1" strike="noStrike">
                <a:solidFill>
                  <a:srgbClr val="000000"/>
                </a:solidFill>
                <a:latin typeface="Calibri"/>
              </a:rPr>
              <a:t>Speed</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1" lang="en-US" sz="2800" spc="-1" strike="noStrike">
                <a:solidFill>
                  <a:srgbClr val="000000"/>
                </a:solidFill>
                <a:latin typeface="Calibri"/>
              </a:rPr>
              <a:t>packaging </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1" lang="en-US" sz="2800" spc="-1" strike="noStrike">
                <a:solidFill>
                  <a:srgbClr val="000000"/>
                </a:solidFill>
                <a:latin typeface="Calibri"/>
              </a:rPr>
              <a:t>Power consumption</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1" lang="en-US" sz="2800" spc="-1" strike="noStrike">
                <a:solidFill>
                  <a:srgbClr val="000000"/>
                </a:solidFill>
                <a:latin typeface="Calibri"/>
              </a:rPr>
              <a:t>Amount of RAM/ROM</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1" lang="en-US" sz="2800" spc="-1" strike="noStrike">
                <a:solidFill>
                  <a:srgbClr val="000000"/>
                </a:solidFill>
                <a:latin typeface="Calibri"/>
              </a:rPr>
              <a:t>No. of I/O pins and timer</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1" lang="en-US" sz="2800" spc="-1" strike="noStrike">
                <a:solidFill>
                  <a:srgbClr val="000000"/>
                </a:solidFill>
                <a:latin typeface="Calibri"/>
              </a:rPr>
              <a:t>Upgrade</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1" lang="en-US" sz="2800" spc="-1" strike="noStrike">
                <a:solidFill>
                  <a:srgbClr val="000000"/>
                </a:solidFill>
                <a:latin typeface="Calibri"/>
              </a:rPr>
              <a:t>Cost per unit</a:t>
            </a:r>
            <a:endParaRPr b="0" lang="en-US" sz="2800" spc="-1" strike="noStrike">
              <a:latin typeface="Arial"/>
            </a:endParaRPr>
          </a:p>
        </p:txBody>
      </p:sp>
      <p:sp>
        <p:nvSpPr>
          <p:cNvPr id="1153" name="Slide Number Placeholder 5_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71E0392-8CBE-4F45-9515-91F19633165C}" type="slidenum">
              <a:rPr b="0" lang="en-US" sz="1200" spc="-1" strike="noStrike">
                <a:solidFill>
                  <a:srgbClr val="8b8b8b"/>
                </a:solidFill>
                <a:latin typeface="Calibri"/>
              </a:rPr>
              <a:t>&lt;number&gt;</a:t>
            </a:fld>
            <a:endParaRPr b="0" lang="en-US" sz="1200" spc="-1" strike="noStrike">
              <a:latin typeface="Arial"/>
            </a:endParaRPr>
          </a:p>
        </p:txBody>
      </p:sp>
      <p:sp>
        <p:nvSpPr>
          <p:cNvPr id="1154" name="Rectangle 5_3"/>
          <p:cNvSpPr/>
          <p:nvPr/>
        </p:nvSpPr>
        <p:spPr>
          <a:xfrm>
            <a:off x="3983400" y="6308640"/>
            <a:ext cx="244800" cy="369000"/>
          </a:xfrm>
          <a:prstGeom prst="rect">
            <a:avLst/>
          </a:prstGeom>
          <a:noFill/>
          <a:ln w="9525">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5" name="Title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3200" spc="-1" strike="noStrike">
                <a:solidFill>
                  <a:srgbClr val="000000"/>
                </a:solidFill>
                <a:latin typeface="Calibri Light"/>
              </a:rPr>
              <a:t>CRITERIA FOR CHOOSING A MICROCONTROLLER</a:t>
            </a:r>
            <a:br/>
            <a:endParaRPr b="0" lang="en-US" sz="3200" spc="-1" strike="noStrike">
              <a:latin typeface="Arial"/>
            </a:endParaRPr>
          </a:p>
        </p:txBody>
      </p:sp>
      <p:sp>
        <p:nvSpPr>
          <p:cNvPr id="1156" name="Content Placeholder 2_1"/>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Availability of assembler, compiler.</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Availability  and reliable sources</a:t>
            </a:r>
            <a:endParaRPr b="0" lang="en-US" sz="2800" spc="-1" strike="noStrike">
              <a:latin typeface="Arial"/>
            </a:endParaRPr>
          </a:p>
        </p:txBody>
      </p:sp>
      <p:sp>
        <p:nvSpPr>
          <p:cNvPr id="1157" name="Slide Number Placeholder 3_1"/>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C2C152E-44B2-445D-B345-B02246BE2612}" type="slidenum">
              <a:rPr b="0" lang="en-US" sz="1200" spc="-1" strike="noStrike">
                <a:solidFill>
                  <a:srgbClr val="8b8b8b"/>
                </a:solidFill>
                <a:latin typeface="Calibri"/>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8" name="AutoShape 2_3"/>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3200" spc="-1" strike="noStrike">
                <a:solidFill>
                  <a:srgbClr val="000000"/>
                </a:solidFill>
                <a:latin typeface="Calibri Light"/>
              </a:rPr>
              <a:t>MICROCONTROLLERS AND EMBEDDED PROCESSORS</a:t>
            </a:r>
            <a:endParaRPr b="0" lang="en-US" sz="3200" spc="-1" strike="noStrike">
              <a:latin typeface="Arial"/>
            </a:endParaRPr>
          </a:p>
        </p:txBody>
      </p:sp>
      <p:pic>
        <p:nvPicPr>
          <p:cNvPr id="1159" name="Picture 4_2" descr="tab01_05"/>
          <p:cNvPicPr/>
          <p:nvPr/>
        </p:nvPicPr>
        <p:blipFill>
          <a:blip r:embed="rId1"/>
          <a:stretch/>
        </p:blipFill>
        <p:spPr>
          <a:xfrm>
            <a:off x="838080" y="2839680"/>
            <a:ext cx="10514880" cy="2322360"/>
          </a:xfrm>
          <a:prstGeom prst="rect">
            <a:avLst/>
          </a:prstGeom>
          <a:ln w="0">
            <a:noFill/>
          </a:ln>
        </p:spPr>
      </p:pic>
      <p:sp>
        <p:nvSpPr>
          <p:cNvPr id="1160" name="Slide Number Placeholder 5_5"/>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DDAE98C-A24D-4AD9-B219-C0EC3856CB95}" type="slidenum">
              <a:rPr b="0" lang="en-US" sz="1200" spc="-1" strike="noStrike">
                <a:solidFill>
                  <a:srgbClr val="8b8b8b"/>
                </a:solidFill>
                <a:latin typeface="Calibri"/>
              </a:rPr>
              <a:t>&lt;number&gt;</a:t>
            </a:fld>
            <a:endParaRPr b="0" lang="en-US" sz="1200" spc="-1" strike="noStrike">
              <a:latin typeface="Arial"/>
            </a:endParaRPr>
          </a:p>
        </p:txBody>
      </p:sp>
      <p:sp>
        <p:nvSpPr>
          <p:cNvPr id="1161" name="Rectangle 5_2"/>
          <p:cNvSpPr/>
          <p:nvPr/>
        </p:nvSpPr>
        <p:spPr>
          <a:xfrm>
            <a:off x="2351160" y="5805360"/>
            <a:ext cx="7954920" cy="638640"/>
          </a:xfrm>
          <a:prstGeom prst="rect">
            <a:avLst/>
          </a:prstGeom>
          <a:noFill/>
          <a:ln w="9525">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44546a"/>
                </a:solidFill>
                <a:latin typeface="Calibri"/>
                <a:ea typeface="DejaVu Sans"/>
              </a:rPr>
              <a:t>Table 1–5</a:t>
            </a:r>
            <a:r>
              <a:rPr b="0" lang="en-US" sz="1800" spc="-1" strike="noStrike">
                <a:solidFill>
                  <a:srgbClr val="44546a"/>
                </a:solidFill>
                <a:latin typeface="Calibri"/>
                <a:ea typeface="DejaVu Sans"/>
              </a:rPr>
              <a:t>     </a:t>
            </a:r>
            <a:endParaRPr b="0" lang="en-US" sz="1800" spc="-1" strike="noStrike">
              <a:latin typeface="Arial"/>
            </a:endParaRPr>
          </a:p>
          <a:p>
            <a:pPr>
              <a:lnSpc>
                <a:spcPct val="100000"/>
              </a:lnSpc>
            </a:pPr>
            <a:r>
              <a:rPr b="0" lang="en-US" sz="1800" spc="-1" strike="noStrike">
                <a:solidFill>
                  <a:srgbClr val="44546a"/>
                </a:solidFill>
                <a:latin typeface="Calibri"/>
                <a:ea typeface="DejaVu Sans"/>
              </a:rPr>
              <a:t>Versions of 8051/52 Microcontroller From Dallas Semiconductor (Maxim)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2" name="AutoShape 2_4"/>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3200" spc="-1" strike="noStrike">
                <a:solidFill>
                  <a:srgbClr val="000000"/>
                </a:solidFill>
                <a:latin typeface="Calibri Light"/>
              </a:rPr>
              <a:t>MICROCONTROLLERS AND EMBEDDED PROCESSORS</a:t>
            </a:r>
            <a:endParaRPr b="0" lang="en-US" sz="3200" spc="-1" strike="noStrike">
              <a:latin typeface="Arial"/>
            </a:endParaRPr>
          </a:p>
        </p:txBody>
      </p:sp>
      <p:pic>
        <p:nvPicPr>
          <p:cNvPr id="1163" name="Picture 4_5" descr="tab01_06"/>
          <p:cNvPicPr/>
          <p:nvPr/>
        </p:nvPicPr>
        <p:blipFill>
          <a:blip r:embed="rId1"/>
          <a:stretch/>
        </p:blipFill>
        <p:spPr>
          <a:xfrm>
            <a:off x="838080" y="2961000"/>
            <a:ext cx="10514880" cy="2079720"/>
          </a:xfrm>
          <a:prstGeom prst="rect">
            <a:avLst/>
          </a:prstGeom>
          <a:ln w="0">
            <a:noFill/>
          </a:ln>
        </p:spPr>
      </p:pic>
      <p:sp>
        <p:nvSpPr>
          <p:cNvPr id="1164" name="Slide Number Placeholder 5_4"/>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7A9DE34-D544-4458-B0BD-D035D7D60A0A}" type="slidenum">
              <a:rPr b="0" lang="en-US" sz="1200" spc="-1" strike="noStrike">
                <a:solidFill>
                  <a:srgbClr val="8b8b8b"/>
                </a:solidFill>
                <a:latin typeface="Calibri"/>
              </a:rPr>
              <a:t>&lt;number&gt;</a:t>
            </a:fld>
            <a:endParaRPr b="0" lang="en-US" sz="1200" spc="-1" strike="noStrike">
              <a:latin typeface="Arial"/>
            </a:endParaRPr>
          </a:p>
        </p:txBody>
      </p:sp>
      <p:sp>
        <p:nvSpPr>
          <p:cNvPr id="1165" name="Rectangle 5_5"/>
          <p:cNvSpPr/>
          <p:nvPr/>
        </p:nvSpPr>
        <p:spPr>
          <a:xfrm>
            <a:off x="3248280" y="5661000"/>
            <a:ext cx="6270840" cy="364320"/>
          </a:xfrm>
          <a:prstGeom prst="rect">
            <a:avLst/>
          </a:prstGeom>
          <a:noFill/>
          <a:ln w="9525">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44546a"/>
                </a:solidFill>
                <a:latin typeface="Calibri"/>
                <a:ea typeface="DejaVu Sans"/>
              </a:rPr>
              <a:t>Table 1–6</a:t>
            </a:r>
            <a:r>
              <a:rPr b="0" lang="en-US" sz="1800" spc="-1" strike="noStrike">
                <a:solidFill>
                  <a:srgbClr val="44546a"/>
                </a:solidFill>
                <a:latin typeface="Calibri"/>
                <a:ea typeface="DejaVu Sans"/>
              </a:rPr>
              <a:t>     Versions of 8051 From Atmel (All ROM Flash)</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6" name="AutoShape 2_5"/>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3200" spc="-1" strike="noStrike">
                <a:solidFill>
                  <a:srgbClr val="000000"/>
                </a:solidFill>
                <a:latin typeface="Calibri Light"/>
              </a:rPr>
              <a:t>MICROCONTROLLERS AND EMBEDDED PROCESSORS</a:t>
            </a:r>
            <a:endParaRPr b="0" lang="en-US" sz="3200" spc="-1" strike="noStrike">
              <a:latin typeface="Arial"/>
            </a:endParaRPr>
          </a:p>
        </p:txBody>
      </p:sp>
      <p:pic>
        <p:nvPicPr>
          <p:cNvPr id="1167" name="Picture 4_4" descr="tab01_07"/>
          <p:cNvPicPr/>
          <p:nvPr/>
        </p:nvPicPr>
        <p:blipFill>
          <a:blip r:embed="rId1"/>
          <a:stretch/>
        </p:blipFill>
        <p:spPr>
          <a:xfrm>
            <a:off x="838080" y="3268800"/>
            <a:ext cx="10514880" cy="1464480"/>
          </a:xfrm>
          <a:prstGeom prst="rect">
            <a:avLst/>
          </a:prstGeom>
          <a:ln w="0">
            <a:noFill/>
          </a:ln>
        </p:spPr>
      </p:pic>
      <p:sp>
        <p:nvSpPr>
          <p:cNvPr id="1168" name="Slide Number Placeholder 5_7"/>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0442EE4-5D8C-45CA-86A5-95DE260213F5}" type="slidenum">
              <a:rPr b="0" lang="en-US" sz="1200" spc="-1" strike="noStrike">
                <a:solidFill>
                  <a:srgbClr val="8b8b8b"/>
                </a:solidFill>
                <a:latin typeface="Calibri"/>
              </a:rPr>
              <a:t>&lt;number&gt;</a:t>
            </a:fld>
            <a:endParaRPr b="0" lang="en-US" sz="1200" spc="-1" strike="noStrike">
              <a:latin typeface="Arial"/>
            </a:endParaRPr>
          </a:p>
        </p:txBody>
      </p:sp>
      <p:sp>
        <p:nvSpPr>
          <p:cNvPr id="1169" name="Rectangle 5_4"/>
          <p:cNvSpPr/>
          <p:nvPr/>
        </p:nvSpPr>
        <p:spPr>
          <a:xfrm>
            <a:off x="3747600" y="5589720"/>
            <a:ext cx="5327640" cy="364320"/>
          </a:xfrm>
          <a:prstGeom prst="rect">
            <a:avLst/>
          </a:prstGeom>
          <a:noFill/>
          <a:ln w="9525">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44546a"/>
                </a:solidFill>
                <a:latin typeface="Calibri"/>
                <a:ea typeface="DejaVu Sans"/>
              </a:rPr>
              <a:t>Table 1–7</a:t>
            </a:r>
            <a:r>
              <a:rPr b="0" lang="en-US" sz="1800" spc="-1" strike="noStrike">
                <a:solidFill>
                  <a:srgbClr val="44546a"/>
                </a:solidFill>
                <a:latin typeface="Calibri"/>
                <a:ea typeface="DejaVu Sans"/>
              </a:rPr>
              <a:t>     Various Speeds of 8051 From Atmel</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0" name="AutoShape 2_6"/>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000000"/>
                </a:solidFill>
                <a:latin typeface="Calibri Light"/>
              </a:rPr>
              <a:t>A brief history of the 8051</a:t>
            </a:r>
            <a:endParaRPr b="0" lang="en-US" sz="4400" spc="-1" strike="noStrike">
              <a:latin typeface="Arial"/>
            </a:endParaRPr>
          </a:p>
        </p:txBody>
      </p:sp>
      <p:sp>
        <p:nvSpPr>
          <p:cNvPr id="1171" name="Rectangle 3_5"/>
          <p:cNvSpPr/>
          <p:nvPr/>
        </p:nvSpPr>
        <p:spPr>
          <a:xfrm>
            <a:off x="837720" y="1825560"/>
            <a:ext cx="10845000" cy="435060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In 1981, Intel Corporation introduced an 8-bit microcontroller called the 8051.</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This microcontroller had 128 bytes of RAM, 4K bytes of on-chip ROM, two timers, one serial port, and four ports (each 8-bits wide) all on a single chip.</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The 8051 is an 8-bit processor, meaning that the CPU can work on only 8 bits of data at a time. </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Data larger than 8 bits has to be broken into 8-bit pieces to be processed by the CPU. </a:t>
            </a:r>
            <a:endParaRPr b="0" lang="en-US" sz="2400" spc="-1" strike="noStrike">
              <a:latin typeface="Arial"/>
            </a:endParaRPr>
          </a:p>
        </p:txBody>
      </p:sp>
      <p:sp>
        <p:nvSpPr>
          <p:cNvPr id="1172" name="Slide Number Placeholder 5_6"/>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23B9E9C-13BD-49E5-AA97-FA8380C650DA}" type="slidenum">
              <a:rPr b="0" lang="en-US" sz="1200" spc="-1" strike="noStrike">
                <a:solidFill>
                  <a:srgbClr val="8b8b8b"/>
                </a:solidFill>
                <a:latin typeface="Calibri"/>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3" name="Title 1_0"/>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000000"/>
                </a:solidFill>
                <a:latin typeface="Calibri Light"/>
              </a:rPr>
              <a:t>FEATURES OF 8051[1]</a:t>
            </a:r>
            <a:endParaRPr b="0" lang="en-US" sz="4400" spc="-1" strike="noStrike">
              <a:latin typeface="Arial"/>
            </a:endParaRPr>
          </a:p>
        </p:txBody>
      </p:sp>
      <p:pic>
        <p:nvPicPr>
          <p:cNvPr id="1174" name="Content Placeholder 4_1" descr="tab01_03"/>
          <p:cNvPicPr/>
          <p:nvPr/>
        </p:nvPicPr>
        <p:blipFill>
          <a:blip r:embed="rId1"/>
          <a:stretch/>
        </p:blipFill>
        <p:spPr>
          <a:xfrm>
            <a:off x="2461680" y="1825560"/>
            <a:ext cx="7266960" cy="4350600"/>
          </a:xfrm>
          <a:prstGeom prst="rect">
            <a:avLst/>
          </a:prstGeom>
          <a:ln w="0">
            <a:noFill/>
          </a:ln>
        </p:spPr>
      </p:pic>
      <p:sp>
        <p:nvSpPr>
          <p:cNvPr id="1175" name="Slide Number Placeholder 3_0"/>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488E07F-9C8E-43A0-BEFF-D7A3D8071483}" type="slidenum">
              <a:rPr b="0" lang="en-US" sz="1200" spc="-1" strike="noStrike">
                <a:solidFill>
                  <a:srgbClr val="8b8b8b"/>
                </a:solidFill>
                <a:latin typeface="Calibri"/>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6" name="AutoShape 2_7"/>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000000"/>
                </a:solidFill>
                <a:latin typeface="Calibri Light"/>
              </a:rPr>
              <a:t>A brief history of the 8051</a:t>
            </a:r>
            <a:endParaRPr b="0" lang="en-US" sz="4400" spc="-1" strike="noStrike">
              <a:latin typeface="Arial"/>
            </a:endParaRPr>
          </a:p>
        </p:txBody>
      </p:sp>
      <p:sp>
        <p:nvSpPr>
          <p:cNvPr id="1177" name="Rectangle 3_4"/>
          <p:cNvSpPr/>
          <p:nvPr/>
        </p:nvSpPr>
        <p:spPr>
          <a:xfrm>
            <a:off x="837720" y="1825560"/>
            <a:ext cx="10845000" cy="435060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US" sz="2000" spc="-1" strike="noStrike">
                <a:solidFill>
                  <a:srgbClr val="000000"/>
                </a:solidFill>
                <a:latin typeface="Calibri"/>
              </a:rPr>
              <a:t>The 8051 has a total of four I/O ports, each 8 bits wide.</a:t>
            </a:r>
            <a:endParaRPr b="0" lang="en-US" sz="2000" spc="-1" strike="noStrike">
              <a:latin typeface="Arial"/>
            </a:endParaRPr>
          </a:p>
          <a:p>
            <a:pPr marL="228600" indent="-227880">
              <a:lnSpc>
                <a:spcPct val="90000"/>
              </a:lnSpc>
              <a:spcBef>
                <a:spcPts val="1001"/>
              </a:spcBef>
              <a:buClr>
                <a:srgbClr val="000000"/>
              </a:buClr>
              <a:buFont typeface="Arial"/>
              <a:buChar char="•"/>
            </a:pPr>
            <a:r>
              <a:rPr b="0" lang="en-US" sz="2000" spc="-1" strike="noStrike">
                <a:solidFill>
                  <a:srgbClr val="000000"/>
                </a:solidFill>
                <a:latin typeface="Calibri"/>
              </a:rPr>
              <a:t>Although the 8051 can have a maximum of 64K bytes of on-chip ROM, many manufacturers have put only 4K bytes on the chip.</a:t>
            </a:r>
            <a:endParaRPr b="0" lang="en-US" sz="2000" spc="-1" strike="noStrike">
              <a:latin typeface="Arial"/>
            </a:endParaRPr>
          </a:p>
          <a:p>
            <a:pPr marL="228600" indent="-227880">
              <a:lnSpc>
                <a:spcPct val="90000"/>
              </a:lnSpc>
              <a:spcBef>
                <a:spcPts val="1001"/>
              </a:spcBef>
              <a:buClr>
                <a:srgbClr val="000000"/>
              </a:buClr>
              <a:buFont typeface="Arial"/>
              <a:buChar char="•"/>
            </a:pPr>
            <a:r>
              <a:rPr b="0" lang="en-US" sz="2000" spc="-1" strike="noStrike">
                <a:solidFill>
                  <a:srgbClr val="000000"/>
                </a:solidFill>
                <a:latin typeface="Calibri"/>
              </a:rPr>
              <a:t>The 8051 became widely popular after Intel allowed other manufacturers to make and market any flavors of the 8051 they please with the condition that they remain code-compatible with the 8051. </a:t>
            </a:r>
            <a:endParaRPr b="0" lang="en-US" sz="2000" spc="-1" strike="noStrike">
              <a:latin typeface="Arial"/>
            </a:endParaRPr>
          </a:p>
          <a:p>
            <a:pPr marL="228600" indent="-227880">
              <a:lnSpc>
                <a:spcPct val="90000"/>
              </a:lnSpc>
              <a:spcBef>
                <a:spcPts val="1001"/>
              </a:spcBef>
              <a:buClr>
                <a:srgbClr val="000000"/>
              </a:buClr>
              <a:buFont typeface="Arial"/>
              <a:buChar char="•"/>
            </a:pPr>
            <a:r>
              <a:rPr b="0" lang="en-US" sz="2000" spc="-1" strike="noStrike">
                <a:solidFill>
                  <a:srgbClr val="000000"/>
                </a:solidFill>
                <a:latin typeface="Calibri"/>
              </a:rPr>
              <a:t>This has led to many versions of the 8051 with different speeds and amounts of on-chip ROM marketed by more than half a dozen manufacturers. </a:t>
            </a:r>
            <a:endParaRPr b="0" lang="en-US" sz="2000" spc="-1" strike="noStrike">
              <a:latin typeface="Arial"/>
            </a:endParaRPr>
          </a:p>
          <a:p>
            <a:pPr>
              <a:lnSpc>
                <a:spcPct val="90000"/>
              </a:lnSpc>
              <a:spcBef>
                <a:spcPts val="1001"/>
              </a:spcBef>
              <a:tabLst>
                <a:tab algn="l" pos="0"/>
              </a:tabLst>
            </a:pPr>
            <a:endParaRPr b="0" lang="en-US" sz="2000" spc="-1" strike="noStrike">
              <a:latin typeface="Arial"/>
            </a:endParaRPr>
          </a:p>
        </p:txBody>
      </p:sp>
      <p:sp>
        <p:nvSpPr>
          <p:cNvPr id="1178" name="Slide Number Placeholder 5_9"/>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1982B91-E39E-4CD6-AB97-3D5265F8C77F}" type="slidenum">
              <a:rPr b="0" lang="en-US" sz="1200" spc="-1" strike="noStrike">
                <a:solidFill>
                  <a:srgbClr val="8b8b8b"/>
                </a:solidFill>
                <a:latin typeface="Calibri"/>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Google Shape;210;p17"/>
          <p:cNvSpPr/>
          <p:nvPr/>
        </p:nvSpPr>
        <p:spPr>
          <a:xfrm>
            <a:off x="1523880" y="0"/>
            <a:ext cx="9143640" cy="6857640"/>
          </a:xfrm>
          <a:custGeom>
            <a:avLst/>
            <a:gdLst/>
            <a:ahLst/>
            <a:rect l="l" t="t" r="r" b="b"/>
            <a:pathLst>
              <a:path w="9144000" h="6858000">
                <a:moveTo>
                  <a:pt x="9144000" y="0"/>
                </a:moveTo>
                <a:lnTo>
                  <a:pt x="0" y="0"/>
                </a:lnTo>
                <a:lnTo>
                  <a:pt x="0" y="6858000"/>
                </a:lnTo>
                <a:lnTo>
                  <a:pt x="9144000" y="6858000"/>
                </a:lnTo>
                <a:lnTo>
                  <a:pt x="9144000" y="0"/>
                </a:lnTo>
                <a:close/>
              </a:path>
            </a:pathLst>
          </a:custGeom>
          <a:noFill/>
          <a:ln w="0">
            <a:noFill/>
          </a:ln>
        </p:spPr>
        <p:style>
          <a:lnRef idx="0"/>
          <a:fillRef idx="0"/>
          <a:effectRef idx="0"/>
          <a:fontRef idx="minor"/>
        </p:style>
      </p:sp>
      <p:sp>
        <p:nvSpPr>
          <p:cNvPr id="538" name="Google Shape;211;p17"/>
          <p:cNvSpPr txBox="1"/>
          <p:nvPr/>
        </p:nvSpPr>
        <p:spPr>
          <a:xfrm>
            <a:off x="2883960" y="77760"/>
            <a:ext cx="6423480" cy="1157040"/>
          </a:xfrm>
          <a:prstGeom prst="rect">
            <a:avLst/>
          </a:prstGeom>
          <a:noFill/>
          <a:ln w="0">
            <a:noFill/>
          </a:ln>
        </p:spPr>
        <p:txBody>
          <a:bodyPr lIns="0" rIns="0" tIns="11880" bIns="0" anchor="ctr">
            <a:noAutofit/>
          </a:bodyPr>
          <a:p>
            <a:pPr marL="12600">
              <a:lnSpc>
                <a:spcPct val="100000"/>
              </a:lnSpc>
              <a:tabLst>
                <a:tab algn="l" pos="0"/>
              </a:tabLst>
            </a:pPr>
            <a:r>
              <a:rPr b="0" lang="en-US" sz="4200" spc="-1" strike="noStrike">
                <a:solidFill>
                  <a:srgbClr val="ffffff"/>
                </a:solidFill>
                <a:latin typeface="Calibri"/>
                <a:ea typeface="Calibri"/>
              </a:rPr>
              <a:t>Definition (Contd.)</a:t>
            </a:r>
            <a:endParaRPr b="0" lang="en-US" sz="4200" spc="-1" strike="noStrike">
              <a:solidFill>
                <a:srgbClr val="000000"/>
              </a:solidFill>
              <a:latin typeface="Arial"/>
            </a:endParaRPr>
          </a:p>
        </p:txBody>
      </p:sp>
      <p:sp>
        <p:nvSpPr>
          <p:cNvPr id="539" name="Google Shape;212;p17"/>
          <p:cNvSpPr/>
          <p:nvPr/>
        </p:nvSpPr>
        <p:spPr>
          <a:xfrm>
            <a:off x="1295280" y="1915200"/>
            <a:ext cx="10058040" cy="4503960"/>
          </a:xfrm>
          <a:prstGeom prst="rect">
            <a:avLst/>
          </a:prstGeom>
          <a:noFill/>
          <a:ln w="0">
            <a:noFill/>
          </a:ln>
        </p:spPr>
        <p:style>
          <a:lnRef idx="0"/>
          <a:fillRef idx="0"/>
          <a:effectRef idx="0"/>
          <a:fontRef idx="minor"/>
        </p:style>
        <p:txBody>
          <a:bodyPr lIns="0" rIns="0" tIns="99720" bIns="0">
            <a:spAutoFit/>
          </a:bodyPr>
          <a:p>
            <a:pPr marL="298440" indent="-285480">
              <a:lnSpc>
                <a:spcPct val="100000"/>
              </a:lnSpc>
              <a:buClr>
                <a:srgbClr val="800000"/>
              </a:buClr>
              <a:buFont typeface="Times New Roman"/>
              <a:buChar char="–"/>
            </a:pPr>
            <a:r>
              <a:rPr b="0" lang="en-US" sz="2800" spc="-1" strike="noStrike">
                <a:solidFill>
                  <a:srgbClr val="800000"/>
                </a:solidFill>
                <a:latin typeface="Times New Roman"/>
                <a:ea typeface="Times New Roman"/>
              </a:rPr>
              <a:t>Stored in memory</a:t>
            </a:r>
            <a:r>
              <a:rPr b="0" lang="en-US" sz="2800" spc="-1" strike="noStrike">
                <a:solidFill>
                  <a:srgbClr val="ffffff"/>
                </a:solidFill>
                <a:latin typeface="Times New Roman"/>
                <a:ea typeface="Times New Roman"/>
              </a:rPr>
              <a:t>:</a:t>
            </a:r>
            <a:endParaRPr b="0" lang="en-US" sz="2800" spc="-1" strike="noStrike">
              <a:latin typeface="Arial"/>
            </a:endParaRPr>
          </a:p>
          <a:p>
            <a:pPr lvl="1" marL="698040" indent="-228240">
              <a:lnSpc>
                <a:spcPct val="100000"/>
              </a:lnSpc>
              <a:spcBef>
                <a:spcPts val="584"/>
              </a:spcBef>
              <a:buClr>
                <a:srgbClr val="ffffff"/>
              </a:buClr>
              <a:buFont typeface="Times New Roman"/>
              <a:buChar char="•"/>
            </a:pPr>
            <a:r>
              <a:rPr b="0" lang="en-US" sz="2800" spc="-1" strike="noStrike">
                <a:solidFill>
                  <a:srgbClr val="ffffff"/>
                </a:solidFill>
                <a:latin typeface="Times New Roman"/>
                <a:ea typeface="Times New Roman"/>
              </a:rPr>
              <a:t>When a program is entered into a computer, it is  stored in memory. Then as the microprocessor starts  to execute the instructions, it brings the instructions  from memory one at a time.</a:t>
            </a:r>
            <a:endParaRPr b="0" lang="en-US" sz="2800" spc="-1" strike="noStrike">
              <a:latin typeface="Arial"/>
            </a:endParaRPr>
          </a:p>
          <a:p>
            <a:pPr marL="457200">
              <a:lnSpc>
                <a:spcPct val="100000"/>
              </a:lnSpc>
              <a:spcBef>
                <a:spcPts val="6"/>
              </a:spcBef>
              <a:tabLst>
                <a:tab algn="l" pos="0"/>
              </a:tabLst>
            </a:pPr>
            <a:endParaRPr b="0" lang="en-US" sz="2800" spc="-1" strike="noStrike">
              <a:latin typeface="Arial"/>
            </a:endParaRPr>
          </a:p>
          <a:p>
            <a:pPr lvl="1" marL="698400" indent="-228960">
              <a:lnSpc>
                <a:spcPct val="100000"/>
              </a:lnSpc>
              <a:buClr>
                <a:srgbClr val="ffffff"/>
              </a:buClr>
              <a:buFont typeface="Times New Roman"/>
              <a:buChar char="•"/>
              <a:tabLst>
                <a:tab algn="l" pos="0"/>
              </a:tabLst>
            </a:pPr>
            <a:r>
              <a:rPr b="0" lang="en-US" sz="2800" spc="-1" strike="noStrike">
                <a:solidFill>
                  <a:srgbClr val="ffffff"/>
                </a:solidFill>
                <a:latin typeface="Times New Roman"/>
                <a:ea typeface="Times New Roman"/>
              </a:rPr>
              <a:t>Memory is also used to hold the data.</a:t>
            </a:r>
            <a:endParaRPr b="0" lang="en-US" sz="2800" spc="-1" strike="noStrike">
              <a:latin typeface="Arial"/>
            </a:endParaRPr>
          </a:p>
          <a:p>
            <a:pPr marL="1155600" indent="-228960">
              <a:lnSpc>
                <a:spcPct val="100000"/>
              </a:lnSpc>
              <a:spcBef>
                <a:spcPts val="496"/>
              </a:spcBef>
              <a:tabLst>
                <a:tab algn="l" pos="0"/>
              </a:tabLst>
            </a:pPr>
            <a:r>
              <a:rPr b="0" lang="en-US" sz="2800" spc="-1" strike="noStrike">
                <a:solidFill>
                  <a:srgbClr val="ffffff"/>
                </a:solidFill>
                <a:latin typeface="Times New Roman"/>
                <a:ea typeface="Times New Roman"/>
              </a:rPr>
              <a:t>– </a:t>
            </a:r>
            <a:r>
              <a:rPr b="0" lang="en-US" sz="2800" spc="-1" strike="noStrike">
                <a:solidFill>
                  <a:srgbClr val="ffffff"/>
                </a:solidFill>
                <a:latin typeface="Times New Roman"/>
                <a:ea typeface="Times New Roman"/>
              </a:rPr>
              <a:t>The microprocessor reads (brings in) the data from  memory when it needs it and writes (stores) the results  into memory when it is done.</a:t>
            </a:r>
            <a:endParaRPr b="0" lang="en-US" sz="2800" spc="-1" strike="noStrike">
              <a:latin typeface="Arial"/>
            </a:endParaRPr>
          </a:p>
        </p:txBody>
      </p:sp>
      <p:sp>
        <p:nvSpPr>
          <p:cNvPr id="540" name="Google Shape;213;p17"/>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9" name="AutoShape 2_8"/>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alibri Light"/>
              </a:rPr>
              <a:t>OVERVIEW OF THE 8051 FAMILY[1]</a:t>
            </a:r>
            <a:endParaRPr b="0" lang="en-US" sz="3200" spc="-1" strike="noStrike">
              <a:latin typeface="Arial"/>
            </a:endParaRPr>
          </a:p>
        </p:txBody>
      </p:sp>
      <p:pic>
        <p:nvPicPr>
          <p:cNvPr id="1180" name="Picture 4_7" descr=""/>
          <p:cNvPicPr/>
          <p:nvPr/>
        </p:nvPicPr>
        <p:blipFill>
          <a:blip r:embed="rId1"/>
          <a:stretch/>
        </p:blipFill>
        <p:spPr>
          <a:xfrm>
            <a:off x="1320840" y="1825560"/>
            <a:ext cx="10032120" cy="4350600"/>
          </a:xfrm>
          <a:prstGeom prst="rect">
            <a:avLst/>
          </a:prstGeom>
          <a:ln w="0">
            <a:noFill/>
          </a:ln>
        </p:spPr>
      </p:pic>
      <p:sp>
        <p:nvSpPr>
          <p:cNvPr id="1181" name="Slide Number Placeholder 5_8"/>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63A2077-9894-4B67-9B1E-33FB66C18333}" type="slidenum">
              <a:rPr b="0" lang="en-US" sz="1200" spc="-1" strike="noStrike">
                <a:solidFill>
                  <a:srgbClr val="8b8b8b"/>
                </a:solidFill>
                <a:latin typeface="Calibri"/>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2" name="AutoShape 2_9"/>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000000"/>
                </a:solidFill>
                <a:latin typeface="Calibri Light"/>
              </a:rPr>
              <a:t>8052 microcontroller</a:t>
            </a:r>
            <a:endParaRPr b="0" lang="en-US" sz="4400" spc="-1" strike="noStrike">
              <a:latin typeface="Arial"/>
            </a:endParaRPr>
          </a:p>
        </p:txBody>
      </p:sp>
      <p:sp>
        <p:nvSpPr>
          <p:cNvPr id="1183" name="Rectangle 3_7"/>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The 8052 is another member of the 8051 family. </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The 8052 has all the standard features of the 8051 as well as an extra 128 bytes of RAM and an extra timer. </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8052 has 256 bytes of RAM and 3 timers. </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It has 8K bytes of on-chip program ROM instead of 4K bytes. </a:t>
            </a:r>
            <a:endParaRPr b="0" lang="en-US" sz="2800" spc="-1" strike="noStrike">
              <a:latin typeface="Arial"/>
            </a:endParaRPr>
          </a:p>
        </p:txBody>
      </p:sp>
      <p:sp>
        <p:nvSpPr>
          <p:cNvPr id="1184" name="Slide Number Placeholder 5_11"/>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FF20AB8-814C-4DC7-A9C1-C8EAB845D5EC}" type="slidenum">
              <a:rPr b="0" lang="en-US" sz="1200" spc="-1" strike="noStrike">
                <a:solidFill>
                  <a:srgbClr val="8b8b8b"/>
                </a:solidFill>
                <a:latin typeface="Calibri"/>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5" name="AutoShape 2_10"/>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000000"/>
                </a:solidFill>
                <a:latin typeface="Calibri Light"/>
              </a:rPr>
              <a:t>8031 microcontroller </a:t>
            </a:r>
            <a:endParaRPr b="0" lang="en-US" sz="4400" spc="-1" strike="noStrike">
              <a:latin typeface="Arial"/>
            </a:endParaRPr>
          </a:p>
        </p:txBody>
      </p:sp>
      <p:sp>
        <p:nvSpPr>
          <p:cNvPr id="1186" name="Rectangle 3_6"/>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US" sz="2000" spc="-1" strike="noStrike">
                <a:solidFill>
                  <a:srgbClr val="000000"/>
                </a:solidFill>
                <a:latin typeface="Calibri"/>
              </a:rPr>
              <a:t>This chip is often referred to as a ROM-less 8051 since it has 0K bytes of on-chip ROM. </a:t>
            </a:r>
            <a:endParaRPr b="0" lang="en-US" sz="2000" spc="-1" strike="noStrike">
              <a:latin typeface="Arial"/>
            </a:endParaRPr>
          </a:p>
          <a:p>
            <a:pPr marL="228600" indent="-227880">
              <a:lnSpc>
                <a:spcPct val="90000"/>
              </a:lnSpc>
              <a:spcBef>
                <a:spcPts val="1001"/>
              </a:spcBef>
              <a:buClr>
                <a:srgbClr val="000000"/>
              </a:buClr>
              <a:buFont typeface="Arial"/>
              <a:buChar char="•"/>
            </a:pPr>
            <a:r>
              <a:rPr b="0" lang="en-US" sz="2000" spc="-1" strike="noStrike">
                <a:solidFill>
                  <a:srgbClr val="000000"/>
                </a:solidFill>
                <a:latin typeface="Calibri"/>
              </a:rPr>
              <a:t>To use this chip you must add external ROM to it. </a:t>
            </a:r>
            <a:endParaRPr b="0" lang="en-US" sz="2000" spc="-1" strike="noStrike">
              <a:latin typeface="Arial"/>
            </a:endParaRPr>
          </a:p>
          <a:p>
            <a:pPr marL="228600" indent="-227880">
              <a:lnSpc>
                <a:spcPct val="90000"/>
              </a:lnSpc>
              <a:spcBef>
                <a:spcPts val="1001"/>
              </a:spcBef>
              <a:buClr>
                <a:srgbClr val="000000"/>
              </a:buClr>
              <a:buFont typeface="Arial"/>
              <a:buChar char="•"/>
            </a:pPr>
            <a:r>
              <a:rPr b="0" lang="en-US" sz="2000" spc="-1" strike="noStrike">
                <a:solidFill>
                  <a:srgbClr val="000000"/>
                </a:solidFill>
                <a:latin typeface="Calibri"/>
              </a:rPr>
              <a:t>This external ROM must contain the program that the 8031 will fetch and execute.</a:t>
            </a:r>
            <a:endParaRPr b="0" lang="en-US" sz="2000" spc="-1" strike="noStrike">
              <a:latin typeface="Arial"/>
            </a:endParaRPr>
          </a:p>
          <a:p>
            <a:pPr marL="228600" indent="-227880">
              <a:lnSpc>
                <a:spcPct val="90000"/>
              </a:lnSpc>
              <a:spcBef>
                <a:spcPts val="1001"/>
              </a:spcBef>
              <a:buClr>
                <a:srgbClr val="000000"/>
              </a:buClr>
              <a:buFont typeface="Arial"/>
              <a:buChar char="•"/>
            </a:pPr>
            <a:r>
              <a:rPr b="0" lang="en-US" sz="2000" spc="-1" strike="noStrike">
                <a:solidFill>
                  <a:srgbClr val="000000"/>
                </a:solidFill>
                <a:latin typeface="Calibri"/>
              </a:rPr>
              <a:t>The ROM containing the program attached to the 8031 can be as large as 64K bytes. </a:t>
            </a:r>
            <a:endParaRPr b="0" lang="en-US" sz="2000" spc="-1" strike="noStrike">
              <a:latin typeface="Arial"/>
            </a:endParaRPr>
          </a:p>
          <a:p>
            <a:pPr marL="228600" indent="-227880">
              <a:lnSpc>
                <a:spcPct val="90000"/>
              </a:lnSpc>
              <a:spcBef>
                <a:spcPts val="1001"/>
              </a:spcBef>
              <a:buClr>
                <a:srgbClr val="000000"/>
              </a:buClr>
              <a:buFont typeface="Arial"/>
              <a:buChar char="•"/>
            </a:pPr>
            <a:r>
              <a:rPr b="0" lang="en-US" sz="2000" spc="-1" strike="noStrike">
                <a:solidFill>
                  <a:srgbClr val="000000"/>
                </a:solidFill>
                <a:latin typeface="Calibri"/>
              </a:rPr>
              <a:t>In the process of adding external ROM to the 8031, you lose two ports.</a:t>
            </a:r>
            <a:endParaRPr b="0" lang="en-US" sz="2000" spc="-1" strike="noStrike">
              <a:latin typeface="Arial"/>
            </a:endParaRPr>
          </a:p>
          <a:p>
            <a:pPr marL="228600" indent="-227880">
              <a:lnSpc>
                <a:spcPct val="90000"/>
              </a:lnSpc>
              <a:spcBef>
                <a:spcPts val="1001"/>
              </a:spcBef>
              <a:buClr>
                <a:srgbClr val="000000"/>
              </a:buClr>
              <a:buFont typeface="Arial"/>
              <a:buChar char="•"/>
            </a:pPr>
            <a:r>
              <a:rPr b="0" lang="en-US" sz="2000" spc="-1" strike="noStrike">
                <a:solidFill>
                  <a:srgbClr val="000000"/>
                </a:solidFill>
                <a:latin typeface="Calibri"/>
              </a:rPr>
              <a:t>To solve this problem, you can add external I/O to the 8031. Interfacing the 8031 with memory and I/O ports such as the 8255 chip is discussed in Chapter 15.</a:t>
            </a:r>
            <a:endParaRPr b="0" lang="en-US" sz="2000" spc="-1" strike="noStrike">
              <a:latin typeface="Arial"/>
            </a:endParaRPr>
          </a:p>
        </p:txBody>
      </p:sp>
      <p:sp>
        <p:nvSpPr>
          <p:cNvPr id="1187" name="Slide Number Placeholder 5_10"/>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92261B0-8F36-4390-BE68-42327684EFAC}" type="slidenum">
              <a:rPr b="0" lang="en-US" sz="1200" spc="-1" strike="noStrike">
                <a:solidFill>
                  <a:srgbClr val="8b8b8b"/>
                </a:solidFill>
                <a:latin typeface="Calibri"/>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8" name="AutoShape 2_1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3200" spc="-1" strike="noStrike">
                <a:solidFill>
                  <a:srgbClr val="000000"/>
                </a:solidFill>
                <a:latin typeface="Calibri Light"/>
              </a:rPr>
              <a:t>MICROCONTROLLERS AND EMBEDDED PROCESSORS</a:t>
            </a:r>
            <a:endParaRPr b="0" lang="en-US" sz="3200" spc="-1" strike="noStrike">
              <a:latin typeface="Arial"/>
            </a:endParaRPr>
          </a:p>
        </p:txBody>
      </p:sp>
      <p:pic>
        <p:nvPicPr>
          <p:cNvPr id="1189" name="Picture 4_6" descr="tab01_04"/>
          <p:cNvPicPr/>
          <p:nvPr/>
        </p:nvPicPr>
        <p:blipFill>
          <a:blip r:embed="rId1"/>
          <a:stretch/>
        </p:blipFill>
        <p:spPr>
          <a:xfrm>
            <a:off x="838080" y="2735280"/>
            <a:ext cx="10514880" cy="2531160"/>
          </a:xfrm>
          <a:prstGeom prst="rect">
            <a:avLst/>
          </a:prstGeom>
          <a:ln w="0">
            <a:noFill/>
          </a:ln>
        </p:spPr>
      </p:pic>
      <p:sp>
        <p:nvSpPr>
          <p:cNvPr id="1190" name="Slide Number Placeholder 5_1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55CCC30-3AF1-4324-B86C-C7C8AA4BC511}" type="slidenum">
              <a:rPr b="0" lang="en-US" sz="1200" spc="-1" strike="noStrike">
                <a:solidFill>
                  <a:srgbClr val="8b8b8b"/>
                </a:solidFill>
                <a:latin typeface="Calibri"/>
              </a:rPr>
              <a:t>&lt;number&gt;</a:t>
            </a:fld>
            <a:endParaRPr b="0" lang="en-US" sz="1200" spc="-1" strike="noStrike">
              <a:latin typeface="Arial"/>
            </a:endParaRPr>
          </a:p>
        </p:txBody>
      </p:sp>
      <p:sp>
        <p:nvSpPr>
          <p:cNvPr id="1191" name="Rectangle 5_7"/>
          <p:cNvSpPr/>
          <p:nvPr/>
        </p:nvSpPr>
        <p:spPr>
          <a:xfrm>
            <a:off x="3629520" y="5950080"/>
            <a:ext cx="5807520" cy="364320"/>
          </a:xfrm>
          <a:prstGeom prst="rect">
            <a:avLst/>
          </a:prstGeom>
          <a:noFill/>
          <a:ln w="9525">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44546a"/>
                </a:solidFill>
                <a:latin typeface="Calibri"/>
                <a:ea typeface="DejaVu Sans"/>
              </a:rPr>
              <a:t>Table 1–4</a:t>
            </a:r>
            <a:r>
              <a:rPr b="0" lang="en-US" sz="1800" spc="-1" strike="noStrike">
                <a:solidFill>
                  <a:srgbClr val="44546a"/>
                </a:solidFill>
                <a:latin typeface="Calibri"/>
                <a:ea typeface="DejaVu Sans"/>
              </a:rPr>
              <a:t>     Comparison of 8051 Family Members[1]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2" name="AutoShape 2_12"/>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000000"/>
                </a:solidFill>
                <a:latin typeface="Calibri Light"/>
              </a:rPr>
              <a:t>Various 8051 microcontrollers </a:t>
            </a:r>
            <a:endParaRPr b="0" lang="en-US" sz="4400" spc="-1" strike="noStrike">
              <a:latin typeface="Arial"/>
            </a:endParaRPr>
          </a:p>
        </p:txBody>
      </p:sp>
      <p:sp>
        <p:nvSpPr>
          <p:cNvPr id="1193" name="Rectangle 3_9"/>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US" sz="2000" spc="-1" strike="noStrike">
                <a:solidFill>
                  <a:srgbClr val="000000"/>
                </a:solidFill>
                <a:latin typeface="Calibri"/>
              </a:rPr>
              <a:t>The 8051 is available in different memory types, such as UV-EPROM, flash, and NV-RAM, all of'which have different part numbers. </a:t>
            </a:r>
            <a:endParaRPr b="0" lang="en-US" sz="2000" spc="-1" strike="noStrike">
              <a:latin typeface="Arial"/>
            </a:endParaRPr>
          </a:p>
          <a:p>
            <a:pPr marL="228600" indent="-227880">
              <a:lnSpc>
                <a:spcPct val="90000"/>
              </a:lnSpc>
              <a:spcBef>
                <a:spcPts val="1001"/>
              </a:spcBef>
              <a:buClr>
                <a:srgbClr val="000000"/>
              </a:buClr>
              <a:buFont typeface="Arial"/>
              <a:buChar char="•"/>
            </a:pPr>
            <a:r>
              <a:rPr b="0" lang="en-US" sz="2000" spc="-1" strike="noStrike">
                <a:solidFill>
                  <a:srgbClr val="000000"/>
                </a:solidFill>
                <a:latin typeface="Calibri"/>
              </a:rPr>
              <a:t>The UV-EPROM version of the 8051 is the 8751. </a:t>
            </a:r>
            <a:endParaRPr b="0" lang="en-US" sz="2000" spc="-1" strike="noStrike">
              <a:latin typeface="Arial"/>
            </a:endParaRPr>
          </a:p>
          <a:p>
            <a:pPr marL="228600" indent="-227880">
              <a:lnSpc>
                <a:spcPct val="90000"/>
              </a:lnSpc>
              <a:spcBef>
                <a:spcPts val="1001"/>
              </a:spcBef>
              <a:buClr>
                <a:srgbClr val="000000"/>
              </a:buClr>
              <a:buFont typeface="Arial"/>
              <a:buChar char="•"/>
            </a:pPr>
            <a:r>
              <a:rPr b="0" lang="en-US" sz="2000" spc="-1" strike="noStrike">
                <a:solidFill>
                  <a:srgbClr val="000000"/>
                </a:solidFill>
                <a:latin typeface="Calibri"/>
              </a:rPr>
              <a:t>The flash ROM version is marketed by many companies including Atmel Corp. and Dallas Semiconductor. </a:t>
            </a:r>
            <a:endParaRPr b="0" lang="en-US" sz="2000" spc="-1" strike="noStrike">
              <a:latin typeface="Arial"/>
            </a:endParaRPr>
          </a:p>
          <a:p>
            <a:pPr marL="228600" indent="-227880">
              <a:lnSpc>
                <a:spcPct val="90000"/>
              </a:lnSpc>
              <a:spcBef>
                <a:spcPts val="1001"/>
              </a:spcBef>
              <a:buClr>
                <a:srgbClr val="000000"/>
              </a:buClr>
              <a:buFont typeface="Arial"/>
              <a:buChar char="•"/>
            </a:pPr>
            <a:r>
              <a:rPr b="0" lang="en-US" sz="2000" spc="-1" strike="noStrike">
                <a:solidFill>
                  <a:srgbClr val="000000"/>
                </a:solidFill>
                <a:latin typeface="Calibri"/>
              </a:rPr>
              <a:t>The Atmel Flash 8051 is called AT89C51, while Dallas Semiconductor calls theirs DS89C4xO (DS89C420/430/440). </a:t>
            </a:r>
            <a:endParaRPr b="0" lang="en-US" sz="2000" spc="-1" strike="noStrike">
              <a:latin typeface="Arial"/>
            </a:endParaRPr>
          </a:p>
          <a:p>
            <a:pPr marL="228600" indent="-227880">
              <a:lnSpc>
                <a:spcPct val="90000"/>
              </a:lnSpc>
              <a:spcBef>
                <a:spcPts val="1001"/>
              </a:spcBef>
              <a:buClr>
                <a:srgbClr val="000000"/>
              </a:buClr>
              <a:buFont typeface="Arial"/>
              <a:buChar char="•"/>
            </a:pPr>
            <a:r>
              <a:rPr b="0" lang="en-US" sz="2000" spc="-1" strike="noStrike">
                <a:solidFill>
                  <a:srgbClr val="000000"/>
                </a:solidFill>
                <a:latin typeface="Calibri"/>
              </a:rPr>
              <a:t>The NV-RAM version of the 8051 made by Dallas Semiconductor is called DS5000. </a:t>
            </a:r>
            <a:endParaRPr b="0" lang="en-US" sz="2000" spc="-1" strike="noStrike">
              <a:latin typeface="Arial"/>
            </a:endParaRPr>
          </a:p>
          <a:p>
            <a:pPr marL="228600" indent="-227880">
              <a:lnSpc>
                <a:spcPct val="90000"/>
              </a:lnSpc>
              <a:spcBef>
                <a:spcPts val="1001"/>
              </a:spcBef>
              <a:buClr>
                <a:srgbClr val="000000"/>
              </a:buClr>
              <a:buFont typeface="Arial"/>
              <a:buChar char="•"/>
            </a:pPr>
            <a:r>
              <a:rPr b="0" lang="en-US" sz="2000" spc="-1" strike="noStrike">
                <a:solidFill>
                  <a:srgbClr val="000000"/>
                </a:solidFill>
                <a:latin typeface="Calibri"/>
              </a:rPr>
              <a:t>There is also an OTP (one-time programmable) version of the 8051 made by various manufacturers. </a:t>
            </a:r>
            <a:endParaRPr b="0" lang="en-US" sz="2000" spc="-1" strike="noStrike">
              <a:latin typeface="Arial"/>
            </a:endParaRPr>
          </a:p>
        </p:txBody>
      </p:sp>
      <p:sp>
        <p:nvSpPr>
          <p:cNvPr id="1194" name="Slide Number Placeholder 5_1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CE39DCF-AF7F-434A-84C0-F2D9026C706C}" type="slidenum">
              <a:rPr b="0" lang="en-US" sz="1200" spc="-1" strike="noStrike">
                <a:solidFill>
                  <a:srgbClr val="8b8b8b"/>
                </a:solidFill>
                <a:latin typeface="Calibri"/>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5" name="AutoShape 2_13"/>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i="1" lang="en-US" sz="3200" spc="-1" strike="noStrike">
                <a:solidFill>
                  <a:srgbClr val="000000"/>
                </a:solidFill>
                <a:latin typeface="Calibri Light"/>
              </a:rPr>
              <a:t>AT89S8253 from Atmel Corporation</a:t>
            </a:r>
            <a:r>
              <a:rPr b="0" lang="en-US" sz="3200" spc="-1" strike="noStrike">
                <a:solidFill>
                  <a:srgbClr val="000000"/>
                </a:solidFill>
                <a:latin typeface="Calibri Light"/>
              </a:rPr>
              <a:t> </a:t>
            </a:r>
            <a:endParaRPr b="0" lang="en-US" sz="3200" spc="-1" strike="noStrike">
              <a:latin typeface="Arial"/>
            </a:endParaRPr>
          </a:p>
        </p:txBody>
      </p:sp>
      <p:sp>
        <p:nvSpPr>
          <p:cNvPr id="1196" name="Rectangle 3_8"/>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We will be using this version of the 8051 in the lab. Each student will be given a chip to program.</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Look at the specs of this version at http://www.atmel.com/dyn/resources/prod_documents/doc3286.pdf</a:t>
            </a:r>
            <a:endParaRPr b="0" lang="en-US" sz="2800" spc="-1" strike="noStrike">
              <a:latin typeface="Arial"/>
            </a:endParaRPr>
          </a:p>
        </p:txBody>
      </p:sp>
      <p:sp>
        <p:nvSpPr>
          <p:cNvPr id="1197" name="Slide Number Placeholder 5_15"/>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EE180A5-BCB4-4112-A09A-5BFF06399C06}" type="slidenum">
              <a:rPr b="0" lang="en-US" sz="1200" spc="-1" strike="noStrike">
                <a:solidFill>
                  <a:srgbClr val="8b8b8b"/>
                </a:solidFill>
                <a:latin typeface="Calibri"/>
              </a:rPr>
              <a:t>&lt;number&gt;</a:t>
            </a:fld>
            <a:endParaRPr b="0" lang="en-US" sz="1200" spc="-1" strike="noStrike">
              <a:latin typeface="Arial"/>
            </a:endParaRPr>
          </a:p>
        </p:txBody>
      </p:sp>
      <p:pic>
        <p:nvPicPr>
          <p:cNvPr id="1198" name="Picture 4_9" descr=""/>
          <p:cNvPicPr/>
          <p:nvPr/>
        </p:nvPicPr>
        <p:blipFill>
          <a:blip r:embed="rId1"/>
          <a:stretch/>
        </p:blipFill>
        <p:spPr>
          <a:xfrm>
            <a:off x="2831760" y="5157720"/>
            <a:ext cx="3072600" cy="1347120"/>
          </a:xfrm>
          <a:prstGeom prst="rect">
            <a:avLst/>
          </a:prstGeom>
          <a:ln w="9525">
            <a:noFill/>
          </a:ln>
        </p:spPr>
      </p:pic>
      <p:pic>
        <p:nvPicPr>
          <p:cNvPr id="1199" name="Picture 5_1" descr=""/>
          <p:cNvPicPr/>
          <p:nvPr/>
        </p:nvPicPr>
        <p:blipFill>
          <a:blip r:embed="rId2"/>
          <a:stretch/>
        </p:blipFill>
        <p:spPr>
          <a:xfrm>
            <a:off x="7439760" y="4768920"/>
            <a:ext cx="2784600" cy="2088360"/>
          </a:xfrm>
          <a:prstGeom prst="rect">
            <a:avLst/>
          </a:prstGeom>
          <a:ln w="9525">
            <a:noFill/>
          </a:ln>
        </p:spPr>
      </p:pic>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0" name="AutoShape 2_14"/>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i="1" lang="en-US" sz="3200" spc="-1" strike="noStrike">
                <a:solidFill>
                  <a:srgbClr val="000000"/>
                </a:solidFill>
                <a:latin typeface="Calibri Light"/>
              </a:rPr>
              <a:t>AT89S8253 from Atmel Corporation[3]</a:t>
            </a:r>
            <a:endParaRPr b="0" lang="en-US" sz="3200" spc="-1" strike="noStrike">
              <a:latin typeface="Arial"/>
            </a:endParaRPr>
          </a:p>
        </p:txBody>
      </p:sp>
      <p:pic>
        <p:nvPicPr>
          <p:cNvPr id="1201" name="Picture 3_1" descr=""/>
          <p:cNvPicPr/>
          <p:nvPr/>
        </p:nvPicPr>
        <p:blipFill>
          <a:blip r:embed="rId1"/>
          <a:stretch/>
        </p:blipFill>
        <p:spPr>
          <a:xfrm>
            <a:off x="1082160" y="1825560"/>
            <a:ext cx="10026360" cy="4350600"/>
          </a:xfrm>
          <a:prstGeom prst="rect">
            <a:avLst/>
          </a:prstGeom>
          <a:ln w="0">
            <a:noFill/>
          </a:ln>
        </p:spPr>
      </p:pic>
      <p:sp>
        <p:nvSpPr>
          <p:cNvPr id="1202" name="Slide Number Placeholder 5_14"/>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E7F792E-13F8-4A77-A143-55A212753393}" type="slidenum">
              <a:rPr b="0" lang="en-US" sz="1200" spc="-1" strike="noStrike">
                <a:solidFill>
                  <a:srgbClr val="8b8b8b"/>
                </a:solidFill>
                <a:latin typeface="Calibri"/>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3" name=""/>
          <p:cNvSpPr/>
          <p:nvPr/>
        </p:nvSpPr>
        <p:spPr>
          <a:xfrm>
            <a:off x="812160" y="274320"/>
            <a:ext cx="10159920" cy="60912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br/>
            <a:br/>
            <a:r>
              <a:rPr b="0" lang="en-US" sz="3200" spc="-1" strike="noStrike">
                <a:solidFill>
                  <a:srgbClr val="000000"/>
                </a:solidFill>
                <a:latin typeface="Calibri"/>
                <a:ea typeface="SimSun"/>
              </a:rPr>
              <a:t>8051 features</a:t>
            </a:r>
            <a:br/>
            <a:r>
              <a:rPr b="0" lang="en-US" sz="3200" spc="-1" strike="noStrike">
                <a:solidFill>
                  <a:srgbClr val="000000"/>
                </a:solidFill>
                <a:latin typeface="Calibri"/>
                <a:ea typeface="SimSun"/>
              </a:rPr>
              <a:t> </a:t>
            </a:r>
            <a:br/>
            <a:endParaRPr b="0" lang="en-US" sz="3200" spc="-1" strike="noStrike">
              <a:latin typeface="Arial"/>
            </a:endParaRPr>
          </a:p>
        </p:txBody>
      </p:sp>
      <p:sp>
        <p:nvSpPr>
          <p:cNvPr id="1204" name=""/>
          <p:cNvSpPr/>
          <p:nvPr/>
        </p:nvSpPr>
        <p:spPr>
          <a:xfrm>
            <a:off x="609480" y="1447920"/>
            <a:ext cx="10972440" cy="4525560"/>
          </a:xfrm>
          <a:prstGeom prst="rect">
            <a:avLst/>
          </a:prstGeom>
          <a:noFill/>
          <a:ln w="0">
            <a:noFill/>
          </a:ln>
        </p:spPr>
        <p:style>
          <a:lnRef idx="0"/>
          <a:fillRef idx="0"/>
          <a:effectRef idx="0"/>
          <a:fontRef idx="minor"/>
        </p:style>
        <p:txBody>
          <a:bodyPr lIns="90000" rIns="90000" tIns="45000" bIns="45000">
            <a:normAutofit fontScale="83000"/>
          </a:bodyPr>
          <a:p>
            <a:pPr marL="228600" indent="-228240" algn="just">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ea typeface="SimSun"/>
              </a:rPr>
              <a:t>The Intel 8051 is a very popular general purpose microcontroller widely used for small scale embedded systems. Many vendors such as Atmel, Philips, and Texas Instruments produce MCS-51 family microcontroller chips. </a:t>
            </a:r>
            <a:endParaRPr b="0" lang="en-US" sz="2800" spc="-1" strike="noStrike">
              <a:latin typeface="Arial"/>
            </a:endParaRPr>
          </a:p>
          <a:p>
            <a:pPr marL="228600" indent="-228240" algn="just">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ea typeface="SimSun"/>
              </a:rPr>
              <a:t>The 8051 is an 8-bit microcontroller with 8 bit data bus and 16-bit address bus. The 16 bit address bus can address a 64K( 2</a:t>
            </a:r>
            <a:r>
              <a:rPr b="0" lang="en-US" sz="2800" spc="-1" strike="noStrike" baseline="30000">
                <a:solidFill>
                  <a:srgbClr val="000000"/>
                </a:solidFill>
                <a:latin typeface="Calibri"/>
                <a:ea typeface="SimSun"/>
              </a:rPr>
              <a:t>16</a:t>
            </a:r>
            <a:r>
              <a:rPr b="0" lang="en-US" sz="2800" spc="-1" strike="noStrike">
                <a:solidFill>
                  <a:srgbClr val="000000"/>
                </a:solidFill>
                <a:latin typeface="Calibri"/>
                <a:ea typeface="SimSun"/>
              </a:rPr>
              <a:t>) byte code memory space and a separate 64K byte of data memory space. The 8051 has 4K on-chip read only code memory and 128 bytes of internal Random Access Memory</a:t>
            </a:r>
            <a:r>
              <a:rPr b="0" i="1" lang="en-US" sz="2800" spc="-1" strike="noStrike">
                <a:solidFill>
                  <a:srgbClr val="000000"/>
                </a:solidFill>
                <a:latin typeface="Calibri"/>
                <a:ea typeface="SimSun"/>
              </a:rPr>
              <a:t> </a:t>
            </a:r>
            <a:r>
              <a:rPr b="0" lang="en-US" sz="2800" spc="-1" strike="noStrike">
                <a:solidFill>
                  <a:srgbClr val="000000"/>
                </a:solidFill>
                <a:latin typeface="Calibri"/>
                <a:ea typeface="SimSun"/>
              </a:rPr>
              <a:t>(RAM) </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5" name=""/>
          <p:cNvSpPr/>
          <p:nvPr/>
        </p:nvSpPr>
        <p:spPr>
          <a:xfrm>
            <a:off x="1320840" y="304920"/>
            <a:ext cx="10261080" cy="867960"/>
          </a:xfrm>
          <a:prstGeom prst="rect">
            <a:avLst/>
          </a:prstGeom>
          <a:noFill/>
          <a:ln w="0">
            <a:noFill/>
          </a:ln>
        </p:spPr>
        <p:style>
          <a:lnRef idx="0"/>
          <a:fillRef idx="0"/>
          <a:effectRef idx="0"/>
          <a:fontRef idx="minor"/>
        </p:style>
        <p:txBody>
          <a:bodyPr lIns="90000" rIns="90000" tIns="45000" bIns="45000" anchor="ctr">
            <a:noAutofit/>
          </a:bodyPr>
          <a:p>
            <a:pPr>
              <a:lnSpc>
                <a:spcPct val="9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000000"/>
                </a:solidFill>
                <a:latin typeface="Calibri"/>
                <a:ea typeface="SimSun"/>
              </a:rPr>
              <a:t>Features</a:t>
            </a:r>
            <a:endParaRPr b="0" lang="en-US" sz="3600" spc="-1" strike="noStrike">
              <a:latin typeface="Arial"/>
            </a:endParaRPr>
          </a:p>
        </p:txBody>
      </p:sp>
      <p:sp>
        <p:nvSpPr>
          <p:cNvPr id="1206" name=""/>
          <p:cNvSpPr/>
          <p:nvPr/>
        </p:nvSpPr>
        <p:spPr>
          <a:xfrm>
            <a:off x="507600" y="1295280"/>
            <a:ext cx="10972440" cy="4525560"/>
          </a:xfrm>
          <a:prstGeom prst="rect">
            <a:avLst/>
          </a:prstGeom>
          <a:noFill/>
          <a:ln w="0">
            <a:noFill/>
          </a:ln>
        </p:spPr>
        <p:style>
          <a:lnRef idx="0"/>
          <a:fillRef idx="0"/>
          <a:effectRef idx="0"/>
          <a:fontRef idx="minor"/>
        </p:style>
        <p:txBody>
          <a:bodyPr lIns="90000" rIns="90000" tIns="45000" bIns="45000">
            <a:normAutofit fontScale="64000"/>
          </a:bodyPr>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700" spc="-1" strike="noStrike">
                <a:solidFill>
                  <a:srgbClr val="000000"/>
                </a:solidFill>
                <a:latin typeface="Calibri"/>
                <a:ea typeface="SimSun"/>
              </a:rPr>
              <a:t>Besides internal RAM, the 8051 has various </a:t>
            </a:r>
            <a:r>
              <a:rPr b="0" i="1" lang="en-US" sz="2700" spc="-1" strike="noStrike">
                <a:solidFill>
                  <a:srgbClr val="000000"/>
                </a:solidFill>
                <a:latin typeface="Calibri"/>
                <a:ea typeface="SimSun"/>
              </a:rPr>
              <a:t>Special Function Registers </a:t>
            </a:r>
            <a:r>
              <a:rPr b="0" lang="en-US" sz="2700" spc="-1" strike="noStrike">
                <a:solidFill>
                  <a:srgbClr val="000000"/>
                </a:solidFill>
                <a:latin typeface="Calibri"/>
                <a:ea typeface="SimSun"/>
              </a:rPr>
              <a:t>(SFR) such as the Accumulator, the B register, and many other control registers. </a:t>
            </a:r>
            <a:endParaRPr b="0" lang="en-US" sz="2700" spc="-1" strike="noStrike">
              <a:latin typeface="Arial"/>
            </a:endParaRPr>
          </a:p>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700" spc="-1" strike="noStrike">
                <a:solidFill>
                  <a:srgbClr val="000000"/>
                </a:solidFill>
                <a:latin typeface="Calibri"/>
                <a:ea typeface="SimSun"/>
              </a:rPr>
              <a:t> </a:t>
            </a:r>
            <a:r>
              <a:rPr b="0" lang="en-US" sz="2700" spc="-1" strike="noStrike">
                <a:solidFill>
                  <a:srgbClr val="000000"/>
                </a:solidFill>
                <a:latin typeface="Calibri"/>
                <a:ea typeface="SimSun"/>
              </a:rPr>
              <a:t>34 8-bit general purpose registers in total.  </a:t>
            </a:r>
            <a:endParaRPr b="0" lang="en-US" sz="2700" spc="-1" strike="noStrike">
              <a:latin typeface="Arial"/>
            </a:endParaRPr>
          </a:p>
          <a:p>
            <a:pPr marL="228600" indent="-228240">
              <a:lnSpc>
                <a:spcPct val="100000"/>
              </a:lnSpc>
              <a:spcBef>
                <a:spcPts val="998"/>
              </a:spcBef>
              <a:tabLst>
                <a:tab algn="l" pos="0"/>
              </a:tabLst>
            </a:pPr>
            <a:r>
              <a:rPr b="0" lang="en-US" sz="2700" spc="-1" strike="noStrike">
                <a:solidFill>
                  <a:srgbClr val="000000"/>
                </a:solidFill>
                <a:latin typeface="Calibri"/>
                <a:ea typeface="SimSun"/>
              </a:rPr>
              <a:t>    </a:t>
            </a:r>
            <a:r>
              <a:rPr b="0" lang="en-US" sz="2700" spc="-1" strike="noStrike">
                <a:solidFill>
                  <a:srgbClr val="000000"/>
                </a:solidFill>
                <a:latin typeface="Calibri"/>
                <a:ea typeface="SimSun"/>
              </a:rPr>
              <a:t>The ALU performs one 8-bit operation at a time. </a:t>
            </a:r>
            <a:endParaRPr b="0" lang="en-US" sz="2700" spc="-1" strike="noStrike">
              <a:latin typeface="Arial"/>
            </a:endParaRPr>
          </a:p>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700" spc="-1" strike="noStrike">
                <a:solidFill>
                  <a:srgbClr val="000000"/>
                </a:solidFill>
                <a:latin typeface="Calibri"/>
                <a:ea typeface="SimSun"/>
              </a:rPr>
              <a:t> </a:t>
            </a:r>
            <a:r>
              <a:rPr b="0" lang="en-US" sz="2700" spc="-1" strike="noStrike">
                <a:solidFill>
                  <a:srgbClr val="000000"/>
                </a:solidFill>
                <a:latin typeface="Calibri"/>
                <a:ea typeface="SimSun"/>
              </a:rPr>
              <a:t>Two 16 bit /Counter timers</a:t>
            </a:r>
            <a:endParaRPr b="0" lang="en-US" sz="2700" spc="-1" strike="noStrike">
              <a:latin typeface="Arial"/>
            </a:endParaRPr>
          </a:p>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700" spc="-1" strike="noStrike">
                <a:solidFill>
                  <a:srgbClr val="000000"/>
                </a:solidFill>
                <a:latin typeface="Calibri"/>
                <a:ea typeface="SimSun"/>
              </a:rPr>
              <a:t> </a:t>
            </a:r>
            <a:r>
              <a:rPr b="0" lang="en-US" sz="2700" spc="-1" strike="noStrike">
                <a:solidFill>
                  <a:srgbClr val="000000"/>
                </a:solidFill>
                <a:latin typeface="Calibri"/>
                <a:ea typeface="SimSun"/>
              </a:rPr>
              <a:t>3 internal interrupts (one serial), 2 external interrupts. </a:t>
            </a:r>
            <a:endParaRPr b="0" lang="en-US" sz="2700" spc="-1" strike="noStrike">
              <a:latin typeface="Arial"/>
            </a:endParaRPr>
          </a:p>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700" spc="-1" strike="noStrike">
                <a:solidFill>
                  <a:srgbClr val="000000"/>
                </a:solidFill>
                <a:latin typeface="Calibri"/>
                <a:ea typeface="SimSun"/>
              </a:rPr>
              <a:t> </a:t>
            </a:r>
            <a:r>
              <a:rPr b="0" lang="en-US" sz="2700" spc="-1" strike="noStrike">
                <a:solidFill>
                  <a:srgbClr val="000000"/>
                </a:solidFill>
                <a:latin typeface="Calibri"/>
                <a:ea typeface="SimSun"/>
              </a:rPr>
              <a:t>4 8-bit I/O ports (3 of them are dual purposed). One of them used for serial port, </a:t>
            </a:r>
            <a:endParaRPr b="0" lang="en-US" sz="2700" spc="-1" strike="noStrike">
              <a:latin typeface="Arial"/>
            </a:endParaRPr>
          </a:p>
          <a:p>
            <a:pPr marL="228600" indent="-228240">
              <a:lnSpc>
                <a:spcPct val="100000"/>
              </a:lnSpc>
              <a:spcBef>
                <a:spcPts val="998"/>
              </a:spcBef>
              <a:tabLst>
                <a:tab algn="l" pos="0"/>
              </a:tabLst>
            </a:pPr>
            <a:r>
              <a:rPr b="0" lang="en-US" sz="2700" spc="-1" strike="noStrike">
                <a:solidFill>
                  <a:srgbClr val="000000"/>
                </a:solidFill>
                <a:latin typeface="Calibri"/>
                <a:ea typeface="SimSun"/>
              </a:rPr>
              <a:t>    </a:t>
            </a:r>
            <a:r>
              <a:rPr b="0" lang="en-US" sz="2700" spc="-1" strike="noStrike">
                <a:solidFill>
                  <a:srgbClr val="000000"/>
                </a:solidFill>
                <a:latin typeface="Calibri"/>
                <a:ea typeface="SimSun"/>
              </a:rPr>
              <a:t>Some 8051 chips come with UART for serial communication and ADC for analog to digital conversion.</a:t>
            </a:r>
            <a:endParaRPr b="0" lang="en-US" sz="2700" spc="-1" strike="noStrike">
              <a:latin typeface="Arial"/>
            </a:endParaRPr>
          </a:p>
          <a:p>
            <a:pPr marL="228600" indent="-228240">
              <a:lnSpc>
                <a:spcPct val="100000"/>
              </a:lnSpc>
              <a:spcBef>
                <a:spcPts val="998"/>
              </a:spcBef>
              <a:tabLst>
                <a:tab algn="l" pos="0"/>
              </a:tabLst>
            </a:pPr>
            <a:endParaRPr b="0" lang="en-US" sz="2700" spc="-1" strike="noStrike">
              <a:latin typeface="Arial"/>
            </a:endParaRPr>
          </a:p>
          <a:p>
            <a:pPr>
              <a:lnSpc>
                <a:spcPct val="100000"/>
              </a:lnSpc>
              <a:spcBef>
                <a:spcPts val="9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7" name=""/>
          <p:cNvSpPr/>
          <p:nvPr/>
        </p:nvSpPr>
        <p:spPr>
          <a:xfrm>
            <a:off x="1117080" y="0"/>
            <a:ext cx="9855000" cy="99036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br/>
            <a:br/>
            <a:r>
              <a:rPr b="0" lang="en-US" sz="3200" spc="-1" strike="noStrike">
                <a:solidFill>
                  <a:srgbClr val="000000"/>
                </a:solidFill>
                <a:latin typeface="Calibri"/>
                <a:ea typeface="SimSun"/>
              </a:rPr>
              <a:t>8051 Chip Pins </a:t>
            </a:r>
            <a:br/>
            <a:r>
              <a:rPr b="0" lang="en-US" sz="3200" spc="-1" strike="noStrike">
                <a:solidFill>
                  <a:srgbClr val="000000"/>
                </a:solidFill>
                <a:latin typeface="Calibri Light"/>
                <a:ea typeface="SimSun"/>
              </a:rPr>
              <a:t> </a:t>
            </a:r>
            <a:br/>
            <a:endParaRPr b="0" lang="en-US" sz="3200" spc="-1" strike="noStrike">
              <a:latin typeface="Arial"/>
            </a:endParaRPr>
          </a:p>
        </p:txBody>
      </p:sp>
      <p:sp>
        <p:nvSpPr>
          <p:cNvPr id="1208" name=""/>
          <p:cNvSpPr/>
          <p:nvPr/>
        </p:nvSpPr>
        <p:spPr>
          <a:xfrm>
            <a:off x="609480" y="1066680"/>
            <a:ext cx="10972440" cy="5486040"/>
          </a:xfrm>
          <a:prstGeom prst="rect">
            <a:avLst/>
          </a:prstGeom>
          <a:noFill/>
          <a:ln w="0">
            <a:noFill/>
          </a:ln>
        </p:spPr>
        <p:style>
          <a:lnRef idx="0"/>
          <a:fillRef idx="0"/>
          <a:effectRef idx="0"/>
          <a:fontRef idx="minor"/>
        </p:style>
        <p:txBody>
          <a:bodyPr lIns="90000" rIns="90000" tIns="45000" bIns="45000">
            <a:normAutofit fontScale="96000"/>
          </a:bodyPr>
          <a:p>
            <a:pPr marL="228600" indent="-228240" algn="ctr">
              <a:lnSpc>
                <a:spcPct val="80000"/>
              </a:lnSpc>
              <a:spcBef>
                <a:spcPts val="998"/>
              </a:spcBef>
              <a:tabLst>
                <a:tab algn="l" pos="0"/>
              </a:tabLst>
            </a:pPr>
            <a:r>
              <a:rPr b="0" lang="en-US" sz="2800" spc="-1" strike="noStrike">
                <a:solidFill>
                  <a:srgbClr val="000000"/>
                </a:solidFill>
                <a:latin typeface="Calibri"/>
                <a:ea typeface="SimSun"/>
              </a:rPr>
              <a:t>    </a:t>
            </a:r>
            <a:r>
              <a:rPr b="0" lang="en-US" sz="3600" spc="-1" strike="noStrike">
                <a:solidFill>
                  <a:srgbClr val="000000"/>
                </a:solidFill>
                <a:latin typeface="Calibri"/>
                <a:ea typeface="SimSun"/>
              </a:rPr>
              <a:t>40 pins on the 8051 chip. </a:t>
            </a:r>
            <a:endParaRPr b="0" lang="en-US" sz="3600" spc="-1" strike="noStrike">
              <a:latin typeface="Arial"/>
            </a:endParaRPr>
          </a:p>
          <a:p>
            <a:pPr marL="228600" indent="-228240">
              <a:lnSpc>
                <a:spcPct val="80000"/>
              </a:lnSpc>
              <a:spcBef>
                <a:spcPts val="998"/>
              </a:spcBef>
              <a:tabLst>
                <a:tab algn="l" pos="0"/>
              </a:tabLst>
            </a:pPr>
            <a:r>
              <a:rPr b="0" lang="en-US" sz="2800" spc="-1" strike="noStrike">
                <a:solidFill>
                  <a:srgbClr val="000000"/>
                </a:solidFill>
                <a:latin typeface="Calibri"/>
                <a:ea typeface="SimSun"/>
              </a:rPr>
              <a:t>    </a:t>
            </a:r>
            <a:endParaRPr b="0" lang="en-US" sz="2800" spc="-1" strike="noStrike">
              <a:latin typeface="Arial"/>
            </a:endParaRPr>
          </a:p>
          <a:p>
            <a:pPr marL="228600" indent="-228240">
              <a:lnSpc>
                <a:spcPct val="80000"/>
              </a:lnSpc>
              <a:spcBef>
                <a:spcPts val="998"/>
              </a:spcBef>
              <a:tabLst>
                <a:tab algn="l" pos="0"/>
              </a:tabLst>
            </a:pPr>
            <a:r>
              <a:rPr b="0" lang="en-US" sz="2800" spc="-1" strike="noStrike">
                <a:solidFill>
                  <a:srgbClr val="000000"/>
                </a:solidFill>
                <a:latin typeface="Calibri"/>
                <a:ea typeface="SimSun"/>
              </a:rPr>
              <a:t>Most of these pins are used to connect to I/O devices or external data and code memory. </a:t>
            </a:r>
            <a:endParaRPr b="0" lang="en-US" sz="2800" spc="-1" strike="noStrike">
              <a:latin typeface="Arial"/>
            </a:endParaRPr>
          </a:p>
          <a:p>
            <a:pPr marL="228600" indent="-22824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ea typeface="SimSun"/>
              </a:rPr>
              <a:t>    </a:t>
            </a:r>
            <a:r>
              <a:rPr b="0" lang="en-US" sz="2800" spc="-1" strike="noStrike">
                <a:solidFill>
                  <a:srgbClr val="000000"/>
                </a:solidFill>
                <a:latin typeface="Calibri"/>
                <a:ea typeface="SimSun"/>
              </a:rPr>
              <a:t>4 I/O port take 32 pins(4 x 8 bits) plus a pair of XTALS pins for crystal clock </a:t>
            </a:r>
            <a:endParaRPr b="0" lang="en-US" sz="2800" spc="-1" strike="noStrike">
              <a:latin typeface="Arial"/>
            </a:endParaRPr>
          </a:p>
          <a:p>
            <a:pPr marL="228600" indent="-22824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ea typeface="SimSun"/>
              </a:rPr>
              <a:t>    </a:t>
            </a:r>
            <a:r>
              <a:rPr b="0" lang="en-US" sz="2800" spc="-1" strike="noStrike">
                <a:solidFill>
                  <a:srgbClr val="000000"/>
                </a:solidFill>
                <a:latin typeface="Calibri"/>
                <a:ea typeface="SimSun"/>
              </a:rPr>
              <a:t>A pair of Vcc and GND pins for power supply (the 8051 chip needs +5V 500mA to function properly)</a:t>
            </a:r>
            <a:endParaRPr b="0" lang="en-US" sz="2800" spc="-1" strike="noStrike">
              <a:latin typeface="Arial"/>
            </a:endParaRPr>
          </a:p>
          <a:p>
            <a:pPr marL="228600" indent="-22824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ea typeface="SimSun"/>
              </a:rPr>
              <a:t>    </a:t>
            </a:r>
            <a:r>
              <a:rPr b="0" lang="en-US" sz="2800" spc="-1" strike="noStrike">
                <a:solidFill>
                  <a:srgbClr val="000000"/>
                </a:solidFill>
                <a:latin typeface="Calibri"/>
                <a:ea typeface="SimSun"/>
              </a:rPr>
              <a:t>A pair of timer pins for timing controls, a group of pins (EA, ALE, PSEN, WR, RD) for internal and external data and code memory access controls </a:t>
            </a:r>
            <a:endParaRPr b="0" lang="en-US" sz="2800" spc="-1" strike="noStrike">
              <a:latin typeface="Arial"/>
            </a:endParaRPr>
          </a:p>
          <a:p>
            <a:pPr marL="228600" indent="-22824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ea typeface="SimSun"/>
              </a:rPr>
              <a:t>    </a:t>
            </a:r>
            <a:r>
              <a:rPr b="0" lang="en-US" sz="2800" spc="-1" strike="noStrike">
                <a:solidFill>
                  <a:srgbClr val="000000"/>
                </a:solidFill>
                <a:latin typeface="Calibri"/>
                <a:ea typeface="SimSun"/>
              </a:rPr>
              <a:t>One Reset pin for reboot purpose</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Google Shape;218;p18"/>
          <p:cNvSpPr/>
          <p:nvPr/>
        </p:nvSpPr>
        <p:spPr>
          <a:xfrm>
            <a:off x="1523880" y="0"/>
            <a:ext cx="9143640" cy="6857640"/>
          </a:xfrm>
          <a:custGeom>
            <a:avLst/>
            <a:gdLst/>
            <a:ahLst/>
            <a:rect l="l" t="t" r="r" b="b"/>
            <a:pathLst>
              <a:path w="9144000" h="6858000">
                <a:moveTo>
                  <a:pt x="9144000" y="0"/>
                </a:moveTo>
                <a:lnTo>
                  <a:pt x="0" y="0"/>
                </a:lnTo>
                <a:lnTo>
                  <a:pt x="0" y="6858000"/>
                </a:lnTo>
                <a:lnTo>
                  <a:pt x="9144000" y="6858000"/>
                </a:lnTo>
                <a:lnTo>
                  <a:pt x="9144000" y="0"/>
                </a:lnTo>
                <a:close/>
              </a:path>
            </a:pathLst>
          </a:custGeom>
          <a:noFill/>
          <a:ln w="0">
            <a:noFill/>
          </a:ln>
        </p:spPr>
        <p:style>
          <a:lnRef idx="0"/>
          <a:fillRef idx="0"/>
          <a:effectRef idx="0"/>
          <a:fontRef idx="minor"/>
        </p:style>
      </p:sp>
      <p:sp>
        <p:nvSpPr>
          <p:cNvPr id="542" name="Google Shape;219;p18"/>
          <p:cNvSpPr txBox="1"/>
          <p:nvPr/>
        </p:nvSpPr>
        <p:spPr>
          <a:xfrm>
            <a:off x="2883960" y="77760"/>
            <a:ext cx="6423480" cy="1157040"/>
          </a:xfrm>
          <a:prstGeom prst="rect">
            <a:avLst/>
          </a:prstGeom>
          <a:noFill/>
          <a:ln w="0">
            <a:noFill/>
          </a:ln>
        </p:spPr>
        <p:txBody>
          <a:bodyPr lIns="0" rIns="0" tIns="11880" bIns="0" anchor="ctr">
            <a:noAutofit/>
          </a:bodyPr>
          <a:p>
            <a:pPr marL="12600">
              <a:lnSpc>
                <a:spcPct val="100000"/>
              </a:lnSpc>
              <a:tabLst>
                <a:tab algn="l" pos="0"/>
              </a:tabLst>
            </a:pPr>
            <a:r>
              <a:rPr b="1" lang="en-US" sz="4200" spc="-1" strike="noStrike">
                <a:solidFill>
                  <a:srgbClr val="ffffff"/>
                </a:solidFill>
                <a:latin typeface="Calibri"/>
                <a:ea typeface="Calibri"/>
              </a:rPr>
              <a:t>Definition (Contd.)</a:t>
            </a:r>
            <a:endParaRPr b="0" lang="en-US" sz="4200" spc="-1" strike="noStrike">
              <a:solidFill>
                <a:srgbClr val="000000"/>
              </a:solidFill>
              <a:latin typeface="Arial"/>
            </a:endParaRPr>
          </a:p>
        </p:txBody>
      </p:sp>
      <p:sp>
        <p:nvSpPr>
          <p:cNvPr id="543" name="Google Shape;220;p18"/>
          <p:cNvSpPr/>
          <p:nvPr/>
        </p:nvSpPr>
        <p:spPr>
          <a:xfrm>
            <a:off x="1143000" y="1981080"/>
            <a:ext cx="10210320" cy="3438360"/>
          </a:xfrm>
          <a:prstGeom prst="rect">
            <a:avLst/>
          </a:prstGeom>
          <a:noFill/>
          <a:ln w="0">
            <a:noFill/>
          </a:ln>
        </p:spPr>
        <p:style>
          <a:lnRef idx="0"/>
          <a:fillRef idx="0"/>
          <a:effectRef idx="0"/>
          <a:fontRef idx="minor"/>
        </p:style>
        <p:txBody>
          <a:bodyPr lIns="0" rIns="0" tIns="12600" bIns="0">
            <a:spAutoFit/>
          </a:bodyPr>
          <a:p>
            <a:pPr marL="298440" indent="-285480" algn="just">
              <a:lnSpc>
                <a:spcPct val="100000"/>
              </a:lnSpc>
              <a:buClr>
                <a:srgbClr val="953734"/>
              </a:buClr>
              <a:buFont typeface="Times New Roman"/>
              <a:buChar char="–"/>
            </a:pPr>
            <a:r>
              <a:rPr b="0" lang="en-US" sz="2800" spc="-1" strike="noStrike">
                <a:solidFill>
                  <a:srgbClr val="953734"/>
                </a:solidFill>
                <a:latin typeface="Times New Roman"/>
                <a:ea typeface="Times New Roman"/>
              </a:rPr>
              <a:t>provides results </a:t>
            </a:r>
            <a:r>
              <a:rPr b="0" lang="en-US" sz="2800" spc="-1" strike="noStrike">
                <a:solidFill>
                  <a:srgbClr val="ffffff"/>
                </a:solidFill>
                <a:latin typeface="Times New Roman"/>
                <a:ea typeface="Times New Roman"/>
              </a:rPr>
              <a:t>: For the user to see the result of the  execution of the program, the results must be  presented in a human readable form.</a:t>
            </a:r>
            <a:endParaRPr b="0" lang="en-US" sz="2800" spc="-1" strike="noStrike">
              <a:latin typeface="Arial"/>
            </a:endParaRPr>
          </a:p>
          <a:p>
            <a:pPr marL="12600" algn="just">
              <a:lnSpc>
                <a:spcPct val="100000"/>
              </a:lnSpc>
              <a:spcBef>
                <a:spcPts val="99"/>
              </a:spcBef>
              <a:tabLst>
                <a:tab algn="l" pos="0"/>
              </a:tabLst>
            </a:pPr>
            <a:endParaRPr b="0" lang="en-US" sz="2800" spc="-1" strike="noStrike">
              <a:latin typeface="Arial"/>
            </a:endParaRPr>
          </a:p>
          <a:p>
            <a:pPr lvl="1" marL="698400" indent="-228960" algn="just">
              <a:lnSpc>
                <a:spcPct val="100000"/>
              </a:lnSpc>
              <a:spcBef>
                <a:spcPts val="584"/>
              </a:spcBef>
              <a:buClr>
                <a:srgbClr val="ffffff"/>
              </a:buClr>
              <a:buFont typeface="Times New Roman"/>
              <a:buChar char="•"/>
              <a:tabLst>
                <a:tab algn="l" pos="0"/>
              </a:tabLst>
            </a:pPr>
            <a:r>
              <a:rPr b="0" lang="en-US" sz="2400" spc="-1" strike="noStrike">
                <a:solidFill>
                  <a:srgbClr val="ffffff"/>
                </a:solidFill>
                <a:latin typeface="Times New Roman"/>
                <a:ea typeface="Times New Roman"/>
              </a:rPr>
              <a:t>The results must be presented on an output device.</a:t>
            </a:r>
            <a:endParaRPr b="0" lang="en-US" sz="2400" spc="-1" strike="noStrike">
              <a:latin typeface="Arial"/>
            </a:endParaRPr>
          </a:p>
          <a:p>
            <a:pPr marL="457200">
              <a:lnSpc>
                <a:spcPct val="100000"/>
              </a:lnSpc>
              <a:spcBef>
                <a:spcPts val="11"/>
              </a:spcBef>
              <a:tabLst>
                <a:tab algn="l" pos="0"/>
              </a:tabLst>
            </a:pPr>
            <a:endParaRPr b="0" lang="en-US" sz="2400" spc="-1" strike="noStrike">
              <a:latin typeface="Arial"/>
            </a:endParaRPr>
          </a:p>
          <a:p>
            <a:pPr lvl="1" marL="698040" indent="-228240">
              <a:lnSpc>
                <a:spcPct val="100000"/>
              </a:lnSpc>
              <a:buClr>
                <a:srgbClr val="ffffff"/>
              </a:buClr>
              <a:buFont typeface="Times New Roman"/>
              <a:buChar char="•"/>
              <a:tabLst>
                <a:tab algn="l" pos="0"/>
              </a:tabLst>
            </a:pPr>
            <a:r>
              <a:rPr b="0" lang="en-US" sz="2400" spc="-1" strike="noStrike">
                <a:solidFill>
                  <a:srgbClr val="ffffff"/>
                </a:solidFill>
                <a:latin typeface="Times New Roman"/>
                <a:ea typeface="Times New Roman"/>
              </a:rPr>
              <a:t>This can be the monitor, a paper from the printer, a  simple LED or many other forms.</a:t>
            </a:r>
            <a:endParaRPr b="0" lang="en-US" sz="2400" spc="-1" strike="noStrike">
              <a:latin typeface="Arial"/>
            </a:endParaRPr>
          </a:p>
        </p:txBody>
      </p:sp>
      <p:sp>
        <p:nvSpPr>
          <p:cNvPr id="544" name="Google Shape;221;p18"/>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9" name="Slide Number Placeholder 3_4"/>
          <p:cNvSpPr/>
          <p:nvPr/>
        </p:nvSpPr>
        <p:spPr>
          <a:xfrm>
            <a:off x="8610840" y="6356520"/>
            <a:ext cx="2742480" cy="3646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ctr">
            <a:norm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F20A5A7B-90A6-4373-87BA-396822DA8020}" type="slidenum">
              <a:rPr b="0" lang="en-US" sz="1200" spc="-1" strike="noStrike">
                <a:solidFill>
                  <a:srgbClr val="898989"/>
                </a:solidFill>
                <a:latin typeface="Arial"/>
                <a:ea typeface="DejaVu Sans"/>
              </a:rPr>
              <a:t>&lt;number&gt;</a:t>
            </a:fld>
            <a:endParaRPr b="0" lang="en-US" sz="1200" spc="-1" strike="noStrike">
              <a:latin typeface="Arial"/>
            </a:endParaRPr>
          </a:p>
        </p:txBody>
      </p:sp>
      <p:pic>
        <p:nvPicPr>
          <p:cNvPr id="1210" name="Picture 2_1" descr=""/>
          <p:cNvPicPr/>
          <p:nvPr/>
        </p:nvPicPr>
        <p:blipFill>
          <a:blip r:embed="rId1"/>
          <a:stretch/>
        </p:blipFill>
        <p:spPr>
          <a:xfrm>
            <a:off x="2347200" y="762120"/>
            <a:ext cx="7497360" cy="5959080"/>
          </a:xfrm>
          <a:prstGeom prst="rect">
            <a:avLst/>
          </a:prstGeom>
          <a:ln w="0">
            <a:noFill/>
          </a:ln>
        </p:spPr>
      </p:pic>
      <p:sp>
        <p:nvSpPr>
          <p:cNvPr id="1211" name="TextBox 4_1"/>
          <p:cNvSpPr/>
          <p:nvPr/>
        </p:nvSpPr>
        <p:spPr>
          <a:xfrm>
            <a:off x="2401200" y="257040"/>
            <a:ext cx="2259720" cy="3679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Arial"/>
                <a:ea typeface="DejaVu Sans"/>
              </a:rPr>
              <a:t>Pin Diagram of 8051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2" name="Rectangle 5_6"/>
          <p:cNvSpPr/>
          <p:nvPr/>
        </p:nvSpPr>
        <p:spPr>
          <a:xfrm>
            <a:off x="0" y="1943280"/>
            <a:ext cx="12191760" cy="360"/>
          </a:xfrm>
          <a:prstGeom prst="rect">
            <a:avLst/>
          </a:prstGeom>
          <a:noFill/>
          <a:ln w="0">
            <a:noFill/>
          </a:ln>
        </p:spPr>
        <p:style>
          <a:lnRef idx="0"/>
          <a:fillRef idx="0"/>
          <a:effectRef idx="0"/>
          <a:fontRef idx="minor"/>
        </p:style>
      </p:sp>
      <p:graphicFrame>
        <p:nvGraphicFramePr>
          <p:cNvPr id="1213" name="Object 4_1"/>
          <p:cNvGraphicFramePr/>
          <p:nvPr/>
        </p:nvGraphicFramePr>
        <p:xfrm>
          <a:off x="2235240" y="380880"/>
          <a:ext cx="8737200" cy="5638680"/>
        </p:xfrm>
        <a:graphic>
          <a:graphicData uri="http://schemas.openxmlformats.org/presentationml/2006/ole">
            <p:oleObj r:id="rId1" spid="">
              <p:embed/>
              <p:pic>
                <p:nvPicPr>
                  <p:cNvPr id="1214" name="Object 4_1" descr=""/>
                  <p:cNvPicPr/>
                  <p:nvPr/>
                </p:nvPicPr>
                <p:blipFill>
                  <a:blip r:embed="rId2"/>
                  <a:stretch/>
                </p:blipFill>
                <p:spPr>
                  <a:xfrm>
                    <a:off x="2235240" y="380880"/>
                    <a:ext cx="8737200" cy="5638680"/>
                  </a:xfrm>
                  <a:prstGeom prst="rect">
                    <a:avLst/>
                  </a:prstGeom>
                  <a:ln w="0">
                    <a:noFill/>
                  </a:ln>
                </p:spPr>
              </p:pic>
            </p:oleObj>
          </a:graphicData>
        </a:graphic>
      </p:graphicFrame>
      <p:sp>
        <p:nvSpPr>
          <p:cNvPr id="1215" name="Text Box 6_1"/>
          <p:cNvSpPr/>
          <p:nvPr/>
        </p:nvSpPr>
        <p:spPr>
          <a:xfrm>
            <a:off x="2438280" y="5867280"/>
            <a:ext cx="8330760" cy="4597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spAutoFit/>
          </a:bodyPr>
          <a:p>
            <a:pPr algn="ctr">
              <a:lnSpc>
                <a:spcPct val="100000"/>
              </a:lnSpc>
              <a:spcBef>
                <a:spcPts val="1500"/>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The Pin Connection for External Code and Data Memory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6" name=""/>
          <p:cNvSpPr/>
          <p:nvPr/>
        </p:nvSpPr>
        <p:spPr>
          <a:xfrm>
            <a:off x="609120" y="380520"/>
            <a:ext cx="11175480" cy="6248160"/>
          </a:xfrm>
          <a:prstGeom prst="rect">
            <a:avLst/>
          </a:prstGeom>
          <a:noFill/>
          <a:ln w="0">
            <a:noFill/>
          </a:ln>
        </p:spPr>
        <p:style>
          <a:lnRef idx="0"/>
          <a:fillRef idx="0"/>
          <a:effectRef idx="0"/>
          <a:fontRef idx="minor"/>
        </p:style>
        <p:txBody>
          <a:bodyPr lIns="90000" rIns="90000" tIns="45000" bIns="45000">
            <a:normAutofit fontScale="91000"/>
          </a:bodyPr>
          <a:p>
            <a:pPr>
              <a:lnSpc>
                <a:spcPct val="80000"/>
              </a:lnSpc>
              <a:spcBef>
                <a:spcPts val="9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latin typeface="Arial"/>
            </a:endParaRPr>
          </a:p>
          <a:p>
            <a:pPr marL="228600" indent="-22824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The EA' (External Access) pin is used to control the internal or external memory access. </a:t>
            </a:r>
            <a:endParaRPr b="0" lang="en-US" sz="2400" spc="-1" strike="noStrike">
              <a:latin typeface="Arial"/>
            </a:endParaRPr>
          </a:p>
          <a:p>
            <a:pPr marL="228600" indent="-228240">
              <a:lnSpc>
                <a:spcPct val="80000"/>
              </a:lnSpc>
              <a:spcBef>
                <a:spcPts val="998"/>
              </a:spcBef>
              <a:tabLst>
                <a:tab algn="l" pos="0"/>
              </a:tabLst>
            </a:pPr>
            <a:r>
              <a:rPr b="0" lang="en-US" sz="2400" spc="-1" strike="noStrike">
                <a:solidFill>
                  <a:srgbClr val="000000"/>
                </a:solidFill>
                <a:latin typeface="Calibri"/>
                <a:ea typeface="SimSun"/>
              </a:rPr>
              <a:t>     </a:t>
            </a:r>
            <a:r>
              <a:rPr b="0" lang="en-US" sz="2400" spc="-1" strike="noStrike">
                <a:solidFill>
                  <a:srgbClr val="000000"/>
                </a:solidFill>
                <a:latin typeface="Calibri"/>
                <a:ea typeface="SimSun"/>
              </a:rPr>
              <a:t>The signal 0 is for external memory access and signal 1 for internal memory access. </a:t>
            </a:r>
            <a:endParaRPr b="0" lang="en-US" sz="2400" spc="-1" strike="noStrike">
              <a:latin typeface="Arial"/>
            </a:endParaRPr>
          </a:p>
          <a:p>
            <a:pPr marL="228600" indent="-22824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The PSEN' (Program Store Enable) is for reading external code memory when it is low (0) and EA is also 0.</a:t>
            </a:r>
            <a:endParaRPr b="0" lang="en-US" sz="2400" spc="-1" strike="noStrike">
              <a:latin typeface="Arial"/>
            </a:endParaRPr>
          </a:p>
          <a:p>
            <a:pPr marL="228600" indent="-22824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The ALE (Address Latch Enable) activates the port 0 joined with port 2 to provide 16 bit external address bus to access the external memory. The ALE multiplexes the P0: </a:t>
            </a:r>
            <a:endParaRPr b="0" lang="en-US" sz="2400" spc="-1" strike="noStrike">
              <a:latin typeface="Arial"/>
            </a:endParaRPr>
          </a:p>
          <a:p>
            <a:pPr marL="228600" indent="-228240">
              <a:lnSpc>
                <a:spcPct val="80000"/>
              </a:lnSpc>
              <a:spcBef>
                <a:spcPts val="998"/>
              </a:spcBef>
              <a:tabLst>
                <a:tab algn="l" pos="0"/>
              </a:tabLst>
            </a:pPr>
            <a:r>
              <a:rPr b="0" lang="en-US" sz="2400" spc="-1" strike="noStrike">
                <a:solidFill>
                  <a:srgbClr val="000000"/>
                </a:solidFill>
                <a:latin typeface="Calibri"/>
                <a:ea typeface="SimSun"/>
              </a:rPr>
              <a:t>     </a:t>
            </a:r>
            <a:r>
              <a:rPr b="0" lang="en-US" sz="2400" spc="-1" strike="noStrike">
                <a:solidFill>
                  <a:srgbClr val="000000"/>
                </a:solidFill>
                <a:latin typeface="Calibri"/>
                <a:ea typeface="SimSun"/>
              </a:rPr>
              <a:t>1 for latching address on P0 as A0-A7 in the 16 bit address buss, 0 for latching P0 as data I/O.</a:t>
            </a:r>
            <a:endParaRPr b="0" lang="en-US" sz="2400" spc="-1" strike="noStrike">
              <a:latin typeface="Arial"/>
            </a:endParaRPr>
          </a:p>
          <a:p>
            <a:pPr marL="228600" indent="-22824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P0.x is named ADx because P0 is multiplexed for Address bus and Data bus at different clock time. </a:t>
            </a:r>
            <a:endParaRPr b="0" lang="en-US" sz="2400" spc="-1" strike="noStrike">
              <a:latin typeface="Arial"/>
            </a:endParaRPr>
          </a:p>
          <a:p>
            <a:pPr marL="228600" indent="-228240">
              <a:lnSpc>
                <a:spcPct val="80000"/>
              </a:lnSpc>
              <a:spcBef>
                <a:spcPts val="998"/>
              </a:spcBef>
              <a:tabLst>
                <a:tab algn="l" pos="0"/>
              </a:tabLst>
            </a:pPr>
            <a:r>
              <a:rPr b="0" lang="en-US" sz="2400" spc="-1" strike="noStrike">
                <a:solidFill>
                  <a:srgbClr val="000000"/>
                </a:solidFill>
                <a:latin typeface="Calibri"/>
                <a:ea typeface="SimSun"/>
              </a:rPr>
              <a:t>     </a:t>
            </a:r>
            <a:r>
              <a:rPr b="0" lang="en-US" sz="2400" spc="-1" strike="noStrike">
                <a:solidFill>
                  <a:srgbClr val="000000"/>
                </a:solidFill>
                <a:latin typeface="Calibri"/>
                <a:ea typeface="SimSun"/>
              </a:rPr>
              <a:t>WR' only provides the signal to write external data memory </a:t>
            </a:r>
            <a:endParaRPr b="0" lang="en-US" sz="2400" spc="-1" strike="noStrike">
              <a:latin typeface="Arial"/>
            </a:endParaRPr>
          </a:p>
          <a:p>
            <a:pPr marL="228600" indent="-228240">
              <a:lnSpc>
                <a:spcPct val="80000"/>
              </a:lnSpc>
              <a:spcBef>
                <a:spcPts val="998"/>
              </a:spcBef>
              <a:tabLst>
                <a:tab algn="l" pos="0"/>
              </a:tabLst>
            </a:pPr>
            <a:r>
              <a:rPr b="0" lang="en-US" sz="2400" spc="-1" strike="noStrike">
                <a:solidFill>
                  <a:srgbClr val="000000"/>
                </a:solidFill>
                <a:latin typeface="Calibri"/>
                <a:ea typeface="SimSun"/>
              </a:rPr>
              <a:t>     </a:t>
            </a:r>
            <a:r>
              <a:rPr b="0" lang="en-US" sz="2400" spc="-1" strike="noStrike">
                <a:solidFill>
                  <a:srgbClr val="000000"/>
                </a:solidFill>
                <a:latin typeface="Calibri"/>
                <a:ea typeface="SimSun"/>
              </a:rPr>
              <a:t>RD' provides the signal to read external data and code memory.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7" name=""/>
          <p:cNvSpPr/>
          <p:nvPr/>
        </p:nvSpPr>
        <p:spPr>
          <a:xfrm>
            <a:off x="1015560" y="274320"/>
            <a:ext cx="9956160" cy="1020240"/>
          </a:xfrm>
          <a:prstGeom prst="rect">
            <a:avLst/>
          </a:prstGeom>
          <a:noFill/>
          <a:ln w="0">
            <a:noFill/>
          </a:ln>
        </p:spPr>
        <p:style>
          <a:lnRef idx="0"/>
          <a:fillRef idx="0"/>
          <a:effectRef idx="0"/>
          <a:fontRef idx="minor"/>
        </p:style>
        <p:txBody>
          <a:bodyPr lIns="90000" rIns="90000" tIns="45000" bIns="45000" anchor="ctr">
            <a:noAutofit/>
          </a:bodyPr>
          <a:p>
            <a:pPr>
              <a:lnSpc>
                <a:spcPct val="9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br/>
            <a:r>
              <a:rPr b="0" lang="en-US" sz="3600" spc="-1" strike="noStrike">
                <a:solidFill>
                  <a:srgbClr val="000000"/>
                </a:solidFill>
                <a:latin typeface="Calibri"/>
                <a:ea typeface="SimSun"/>
              </a:rPr>
              <a:t>System Clock and Oscillator Circuits  </a:t>
            </a:r>
            <a:br/>
            <a:endParaRPr b="0" lang="en-US" sz="3600" spc="-1" strike="noStrike">
              <a:latin typeface="Arial"/>
            </a:endParaRPr>
          </a:p>
        </p:txBody>
      </p:sp>
      <p:sp>
        <p:nvSpPr>
          <p:cNvPr id="1218" name=""/>
          <p:cNvSpPr/>
          <p:nvPr/>
        </p:nvSpPr>
        <p:spPr>
          <a:xfrm>
            <a:off x="609480" y="1600200"/>
            <a:ext cx="10362960" cy="4525560"/>
          </a:xfrm>
          <a:prstGeom prst="rect">
            <a:avLst/>
          </a:prstGeom>
          <a:noFill/>
          <a:ln w="0">
            <a:noFill/>
          </a:ln>
        </p:spPr>
        <p:style>
          <a:lnRef idx="0"/>
          <a:fillRef idx="0"/>
          <a:effectRef idx="0"/>
          <a:fontRef idx="minor"/>
        </p:style>
        <p:txBody>
          <a:bodyPr lIns="90000" rIns="90000" tIns="45000" bIns="45000">
            <a:normAutofit/>
          </a:bodyPr>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The 8051 requires an external oscillator circuit. The oscillator circuit usually runs around 12MHz. the crystal generates 12M pulses in one second. The pulse is used to synchronize the system operation in a controlled pace.. </a:t>
            </a:r>
            <a:endParaRPr b="0" lang="en-US" sz="2400" spc="-1" strike="noStrike">
              <a:latin typeface="Arial"/>
            </a:endParaRPr>
          </a:p>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A machine cycle is minimum amount time a simplest machine instruction must take </a:t>
            </a:r>
            <a:endParaRPr b="0" lang="en-US" sz="2400" spc="-1" strike="noStrike">
              <a:latin typeface="Arial"/>
            </a:endParaRPr>
          </a:p>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An 8051 machine cycle consists of 12 crystal pulses (clock cycle). </a:t>
            </a:r>
            <a:endParaRPr b="0" lang="en-US" sz="2400" spc="-1" strike="noStrike">
              <a:latin typeface="Arial"/>
            </a:endParaRPr>
          </a:p>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instruction with a memory operand so that it needs multiple memory accesses. </a:t>
            </a:r>
            <a:endParaRPr b="0" lang="en-US" sz="2400" spc="-1" strike="noStrike">
              <a:latin typeface="Arial"/>
            </a:endParaRPr>
          </a:p>
          <a:p>
            <a:pPr marL="228600" indent="-228240">
              <a:lnSpc>
                <a:spcPct val="100000"/>
              </a:lnSpc>
              <a:spcBef>
                <a:spcPts val="998"/>
              </a:spcBef>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9" name=""/>
          <p:cNvSpPr/>
          <p:nvPr/>
        </p:nvSpPr>
        <p:spPr>
          <a:xfrm>
            <a:off x="609480" y="0"/>
            <a:ext cx="10972440" cy="990360"/>
          </a:xfrm>
          <a:prstGeom prst="rect">
            <a:avLst/>
          </a:prstGeom>
          <a:noFill/>
          <a:ln w="0">
            <a:noFill/>
          </a:ln>
        </p:spPr>
        <p:style>
          <a:lnRef idx="0"/>
          <a:fillRef idx="0"/>
          <a:effectRef idx="0"/>
          <a:fontRef idx="minor"/>
        </p:style>
        <p:txBody>
          <a:bodyPr lIns="90000" rIns="90000" tIns="45000" bIns="45000" anchor="ctr">
            <a:noAutofit/>
          </a:bodyPr>
          <a:p>
            <a:pPr>
              <a:lnSpc>
                <a:spcPct val="9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br/>
            <a:r>
              <a:rPr b="0" lang="en-US" sz="3600" spc="-1" strike="noStrike">
                <a:solidFill>
                  <a:srgbClr val="000000"/>
                </a:solidFill>
                <a:latin typeface="Calibri"/>
                <a:ea typeface="SimSun"/>
              </a:rPr>
              <a:t>Contd.</a:t>
            </a:r>
            <a:endParaRPr b="0" lang="en-US" sz="3600" spc="-1" strike="noStrike">
              <a:latin typeface="Arial"/>
            </a:endParaRPr>
          </a:p>
        </p:txBody>
      </p:sp>
      <p:sp>
        <p:nvSpPr>
          <p:cNvPr id="1220" name=""/>
          <p:cNvSpPr/>
          <p:nvPr/>
        </p:nvSpPr>
        <p:spPr>
          <a:xfrm>
            <a:off x="609480" y="762120"/>
            <a:ext cx="10972440" cy="4830120"/>
          </a:xfrm>
          <a:prstGeom prst="rect">
            <a:avLst/>
          </a:prstGeom>
          <a:noFill/>
          <a:ln w="0">
            <a:noFill/>
          </a:ln>
        </p:spPr>
        <p:style>
          <a:lnRef idx="0"/>
          <a:fillRef idx="0"/>
          <a:effectRef idx="0"/>
          <a:fontRef idx="minor"/>
        </p:style>
        <p:txBody>
          <a:bodyPr lIns="90000" rIns="90000" tIns="45000" bIns="45000">
            <a:normAutofit/>
          </a:bodyPr>
          <a:p>
            <a:pPr marL="228600" indent="-228240">
              <a:lnSpc>
                <a:spcPct val="100000"/>
              </a:lnSpc>
              <a:tabLst>
                <a:tab algn="l" pos="0"/>
              </a:tabLst>
            </a:pPr>
            <a:r>
              <a:rPr b="0" lang="en-US" sz="2800" spc="-1" strike="noStrike">
                <a:solidFill>
                  <a:srgbClr val="000000"/>
                </a:solidFill>
                <a:latin typeface="Calibri"/>
                <a:ea typeface="SimSun"/>
              </a:rPr>
              <a:t>  </a:t>
            </a:r>
            <a:endParaRPr b="0" lang="en-US" sz="2800" spc="-1" strike="noStrike">
              <a:latin typeface="Arial"/>
            </a:endParaRPr>
          </a:p>
          <a:p>
            <a:pPr marL="228600" indent="-228240">
              <a:lnSpc>
                <a:spcPct val="100000"/>
              </a:lnSpc>
              <a:tabLst>
                <a:tab algn="l" pos="0"/>
              </a:tabLst>
            </a:pPr>
            <a:r>
              <a:rPr b="0" lang="en-US" sz="2800" spc="-1" strike="noStrike">
                <a:solidFill>
                  <a:srgbClr val="000000"/>
                </a:solidFill>
                <a:latin typeface="Calibri"/>
                <a:ea typeface="SimSun"/>
              </a:rPr>
              <a:t>    </a:t>
            </a:r>
            <a:r>
              <a:rPr b="0" lang="en-US" sz="2800" spc="-1" strike="noStrike">
                <a:solidFill>
                  <a:srgbClr val="000000"/>
                </a:solidFill>
                <a:latin typeface="Calibri"/>
                <a:ea typeface="SimSun"/>
              </a:rPr>
              <a:t>The first 6 crystal pulses (clock cycle) is used to fetch the opcode and the second 6 pulses are used to perform the operation on the operands in the ALU. This gives an effective machine cycle rate at 1MIPS (Million Instructions Per Second).</a:t>
            </a:r>
            <a:endParaRPr b="0" lang="en-US" sz="2800" spc="-1" strike="noStrike">
              <a:latin typeface="Arial"/>
            </a:endParaRPr>
          </a:p>
        </p:txBody>
      </p:sp>
      <p:sp>
        <p:nvSpPr>
          <p:cNvPr id="1221" name="Rectangle 5_8"/>
          <p:cNvSpPr/>
          <p:nvPr/>
        </p:nvSpPr>
        <p:spPr>
          <a:xfrm>
            <a:off x="0" y="2319480"/>
            <a:ext cx="12191760" cy="360"/>
          </a:xfrm>
          <a:prstGeom prst="rect">
            <a:avLst/>
          </a:prstGeom>
          <a:noFill/>
          <a:ln w="0">
            <a:noFill/>
          </a:ln>
        </p:spPr>
        <p:style>
          <a:lnRef idx="0"/>
          <a:fillRef idx="0"/>
          <a:effectRef idx="0"/>
          <a:fontRef idx="minor"/>
        </p:style>
      </p:sp>
      <p:graphicFrame>
        <p:nvGraphicFramePr>
          <p:cNvPr id="1222" name="Object 4_0"/>
          <p:cNvGraphicFramePr/>
          <p:nvPr/>
        </p:nvGraphicFramePr>
        <p:xfrm>
          <a:off x="4368960" y="3429000"/>
          <a:ext cx="3961800" cy="2742840"/>
        </p:xfrm>
        <a:graphic>
          <a:graphicData uri="http://schemas.openxmlformats.org/presentationml/2006/ole">
            <p:oleObj r:id="rId1" spid="">
              <p:embed/>
              <p:pic>
                <p:nvPicPr>
                  <p:cNvPr id="1223" name="Object 4_0" descr=""/>
                  <p:cNvPicPr/>
                  <p:nvPr/>
                </p:nvPicPr>
                <p:blipFill>
                  <a:blip r:embed="rId2"/>
                  <a:stretch/>
                </p:blipFill>
                <p:spPr>
                  <a:xfrm>
                    <a:off x="4368960" y="3429000"/>
                    <a:ext cx="3961800" cy="2742840"/>
                  </a:xfrm>
                  <a:prstGeom prst="rect">
                    <a:avLst/>
                  </a:prstGeom>
                  <a:ln w="0">
                    <a:noFill/>
                  </a:ln>
                </p:spPr>
              </p:pic>
            </p:oleObj>
          </a:graphicData>
        </a:graphic>
      </p:graphicFrame>
      <p:sp>
        <p:nvSpPr>
          <p:cNvPr id="1224" name="Text Box 6_0"/>
          <p:cNvSpPr/>
          <p:nvPr/>
        </p:nvSpPr>
        <p:spPr>
          <a:xfrm>
            <a:off x="3657600" y="6095880"/>
            <a:ext cx="5892480" cy="5814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spAutoFit/>
          </a:bodyPr>
          <a:p>
            <a:pPr algn="ctr">
              <a:lnSpc>
                <a:spcPct val="100000"/>
              </a:lnSpc>
              <a:spcBef>
                <a:spcPts val="199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000000"/>
                </a:solidFill>
                <a:latin typeface="Calibri"/>
                <a:ea typeface="SimSun"/>
              </a:rPr>
              <a:t>Crystal to 8051 XTAL 1/2</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5" name=""/>
          <p:cNvSpPr/>
          <p:nvPr/>
        </p:nvSpPr>
        <p:spPr>
          <a:xfrm>
            <a:off x="0" y="274320"/>
            <a:ext cx="10972440" cy="1142640"/>
          </a:xfrm>
          <a:prstGeom prst="rect">
            <a:avLst/>
          </a:prstGeom>
          <a:noFill/>
          <a:ln w="0">
            <a:noFill/>
          </a:ln>
        </p:spPr>
        <p:style>
          <a:lnRef idx="0"/>
          <a:fillRef idx="0"/>
          <a:effectRef idx="0"/>
          <a:fontRef idx="minor"/>
        </p:style>
        <p:txBody>
          <a:bodyPr lIns="90000" rIns="90000" tIns="45000" bIns="45000" anchor="ctr">
            <a:noAutofit/>
          </a:bodyPr>
          <a:p>
            <a:pPr>
              <a:lnSpc>
                <a:spcPct val="9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000000"/>
                </a:solidFill>
                <a:latin typeface="Calibri"/>
                <a:ea typeface="SimSun"/>
              </a:rPr>
              <a:t>The Port Alternate Functions</a:t>
            </a:r>
            <a:endParaRPr b="0" lang="en-US" sz="3600" spc="-1" strike="noStrike">
              <a:latin typeface="Arial"/>
            </a:endParaRPr>
          </a:p>
        </p:txBody>
      </p:sp>
      <p:sp>
        <p:nvSpPr>
          <p:cNvPr id="1226" name=""/>
          <p:cNvSpPr/>
          <p:nvPr/>
        </p:nvSpPr>
        <p:spPr>
          <a:xfrm>
            <a:off x="711000" y="1143000"/>
            <a:ext cx="11480400" cy="586692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9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latin typeface="Arial"/>
            </a:endParaRPr>
          </a:p>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000000"/>
                </a:solidFill>
                <a:latin typeface="Calibri"/>
                <a:ea typeface="SimSun"/>
              </a:rPr>
              <a:t>PORT P1 (Pins 1 to 8)</a:t>
            </a:r>
            <a:r>
              <a:rPr b="0" lang="en-US" sz="2400" spc="-1" strike="noStrike">
                <a:solidFill>
                  <a:srgbClr val="000000"/>
                </a:solidFill>
                <a:latin typeface="Calibri"/>
                <a:ea typeface="SimSun"/>
              </a:rPr>
              <a:t>: The port P1 is a port dedicated for general I/O purpose. The other ports P0, P2 and P3 have dual roles in addition to their basic I/O function. </a:t>
            </a:r>
            <a:endParaRPr b="0" lang="en-US" sz="2400" spc="-1" strike="noStrike">
              <a:latin typeface="Arial"/>
            </a:endParaRPr>
          </a:p>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000000"/>
                </a:solidFill>
                <a:latin typeface="Calibri"/>
                <a:ea typeface="SimSun"/>
              </a:rPr>
              <a:t>PORT P0 (pins 32 to 39):</a:t>
            </a:r>
            <a:r>
              <a:rPr b="0" lang="en-US" sz="2400" spc="-1" strike="noStrike">
                <a:solidFill>
                  <a:srgbClr val="000000"/>
                </a:solidFill>
                <a:latin typeface="Calibri"/>
                <a:ea typeface="SimSun"/>
              </a:rPr>
              <a:t> When the external memory access is required then Port P0 is  multiplexed for address bus and data bus that can be used to access external memory in conjunction with port P2. P0 acts as A0-A7 in address bus and D0-D7 for port data. It can be used for general purpose I/O if no external memory presents. </a:t>
            </a:r>
            <a:endParaRPr b="0" lang="en-US" sz="2400" spc="-1" strike="noStrike">
              <a:latin typeface="Arial"/>
            </a:endParaRPr>
          </a:p>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000000"/>
                </a:solidFill>
                <a:latin typeface="Calibri"/>
                <a:ea typeface="SimSun"/>
              </a:rPr>
              <a:t>PORT P2 (pins 21 to 28)</a:t>
            </a:r>
            <a:r>
              <a:rPr b="0" lang="en-US" sz="2400" spc="-1" strike="noStrike">
                <a:solidFill>
                  <a:srgbClr val="000000"/>
                </a:solidFill>
                <a:latin typeface="Calibri"/>
                <a:ea typeface="SimSun"/>
              </a:rPr>
              <a:t>: Similar to P0, the port P2 can also play a role (A8-A15) in the address bus in conjunction with PORT P0 to access external memory.</a:t>
            </a:r>
            <a:endParaRPr b="0" lang="en-US" sz="2400" spc="-1" strike="noStrike">
              <a:latin typeface="Arial"/>
            </a:endParaRPr>
          </a:p>
          <a:p>
            <a:pPr>
              <a:lnSpc>
                <a:spcPct val="100000"/>
              </a:lnSpc>
              <a:spcBef>
                <a:spcPts val="9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7" name=""/>
          <p:cNvSpPr/>
          <p:nvPr/>
        </p:nvSpPr>
        <p:spPr>
          <a:xfrm>
            <a:off x="1117080" y="304920"/>
            <a:ext cx="9855000" cy="456840"/>
          </a:xfrm>
          <a:prstGeom prst="rect">
            <a:avLst/>
          </a:prstGeom>
          <a:noFill/>
          <a:ln w="0">
            <a:noFill/>
          </a:ln>
        </p:spPr>
        <p:style>
          <a:lnRef idx="0"/>
          <a:fillRef idx="0"/>
          <a:effectRef idx="0"/>
          <a:fontRef idx="minor"/>
        </p:style>
        <p:txBody>
          <a:bodyPr lIns="90000" rIns="90000" tIns="45000" bIns="45000" anchor="ctr">
            <a:noAutofit/>
          </a:bodyPr>
          <a:p>
            <a:pPr marL="342720" indent="-342360">
              <a:lnSpc>
                <a:spcPct val="90000"/>
              </a:lnSpc>
              <a:tabLst>
                <a:tab algn="l" pos="0"/>
              </a:tabLst>
            </a:pPr>
            <a:r>
              <a:rPr b="0" lang="en-US" sz="3600" spc="-1" strike="noStrike">
                <a:solidFill>
                  <a:srgbClr val="000000"/>
                </a:solidFill>
                <a:latin typeface="Calibri"/>
                <a:ea typeface="SimSun"/>
              </a:rPr>
              <a:t>Contd.</a:t>
            </a:r>
            <a:endParaRPr b="0" lang="en-US" sz="3600" spc="-1" strike="noStrike">
              <a:latin typeface="Arial"/>
            </a:endParaRPr>
          </a:p>
        </p:txBody>
      </p:sp>
      <p:sp>
        <p:nvSpPr>
          <p:cNvPr id="1228" name=""/>
          <p:cNvSpPr/>
          <p:nvPr/>
        </p:nvSpPr>
        <p:spPr>
          <a:xfrm>
            <a:off x="304200" y="1143000"/>
            <a:ext cx="11277360" cy="5409720"/>
          </a:xfrm>
          <a:prstGeom prst="rect">
            <a:avLst/>
          </a:prstGeom>
          <a:noFill/>
          <a:ln w="0">
            <a:noFill/>
          </a:ln>
        </p:spPr>
        <p:style>
          <a:lnRef idx="0"/>
          <a:fillRef idx="0"/>
          <a:effectRef idx="0"/>
          <a:fontRef idx="minor"/>
        </p:style>
        <p:txBody>
          <a:bodyPr lIns="90000" rIns="90000" tIns="45000" bIns="45000">
            <a:normAutofit/>
          </a:bodyPr>
          <a:p>
            <a:pPr marL="514080" indent="-51372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000000"/>
                </a:solidFill>
                <a:latin typeface="Calibri"/>
                <a:ea typeface="SimSun"/>
              </a:rPr>
              <a:t>PORT P3 (Pins 10 to 17)</a:t>
            </a:r>
            <a:r>
              <a:rPr b="0" lang="en-US" sz="2400" spc="-1" strike="noStrike">
                <a:solidFill>
                  <a:srgbClr val="000000"/>
                </a:solidFill>
                <a:latin typeface="Calibri"/>
                <a:ea typeface="SimSun"/>
              </a:rPr>
              <a:t>:</a:t>
            </a:r>
            <a:r>
              <a:rPr b="0" lang="en-US" sz="2800" spc="-1" strike="noStrike">
                <a:solidFill>
                  <a:srgbClr val="000000"/>
                </a:solidFill>
                <a:latin typeface="Calibri"/>
                <a:ea typeface="SimSun"/>
              </a:rPr>
              <a:t> </a:t>
            </a:r>
            <a:endParaRPr b="0" lang="en-US" sz="2800" spc="-1" strike="noStrike">
              <a:latin typeface="Arial"/>
            </a:endParaRPr>
          </a:p>
          <a:p>
            <a:pPr marL="514080" indent="-513720">
              <a:lnSpc>
                <a:spcPct val="80000"/>
              </a:lnSpc>
              <a:spcBef>
                <a:spcPts val="998"/>
              </a:spcBef>
              <a:tabLst>
                <a:tab algn="l" pos="0"/>
              </a:tabLst>
            </a:pPr>
            <a:r>
              <a:rPr b="0" lang="en-US" sz="2800" spc="-1" strike="noStrike">
                <a:solidFill>
                  <a:srgbClr val="000000"/>
                </a:solidFill>
                <a:latin typeface="Calibri"/>
                <a:ea typeface="SimSun"/>
              </a:rPr>
              <a:t>     </a:t>
            </a:r>
            <a:r>
              <a:rPr b="0" lang="en-US" sz="2800" spc="-1" strike="noStrike">
                <a:solidFill>
                  <a:srgbClr val="000000"/>
                </a:solidFill>
                <a:latin typeface="Calibri"/>
                <a:ea typeface="SimSun"/>
              </a:rPr>
              <a:t>In addition to acting as a normal I/O port, </a:t>
            </a:r>
            <a:endParaRPr b="0" lang="en-US" sz="2800" spc="-1" strike="noStrike">
              <a:latin typeface="Arial"/>
            </a:endParaRPr>
          </a:p>
          <a:p>
            <a:pPr marL="514080" indent="-51372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ea typeface="SimSun"/>
              </a:rPr>
              <a:t>P3.0 can be used for serial receive input pin(RXD) </a:t>
            </a:r>
            <a:endParaRPr b="0" lang="en-US" sz="2800" spc="-1" strike="noStrike">
              <a:latin typeface="Arial"/>
            </a:endParaRPr>
          </a:p>
          <a:p>
            <a:pPr marL="514080" indent="-51372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ea typeface="SimSun"/>
              </a:rPr>
              <a:t> </a:t>
            </a:r>
            <a:r>
              <a:rPr b="0" lang="en-US" sz="2800" spc="-1" strike="noStrike">
                <a:solidFill>
                  <a:srgbClr val="000000"/>
                </a:solidFill>
                <a:latin typeface="Calibri"/>
                <a:ea typeface="SimSun"/>
              </a:rPr>
              <a:t>P3.1 can be used for serial transmit output pin(TXD) in a serial port, </a:t>
            </a:r>
            <a:endParaRPr b="0" lang="en-US" sz="2800" spc="-1" strike="noStrike">
              <a:latin typeface="Arial"/>
            </a:endParaRPr>
          </a:p>
          <a:p>
            <a:pPr marL="514080" indent="-51372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ea typeface="SimSun"/>
              </a:rPr>
              <a:t>P3.2 and P3.3 can be used as external interrupt pins(INT0’ and INT1’), </a:t>
            </a:r>
            <a:endParaRPr b="0" lang="en-US" sz="2800" spc="-1" strike="noStrike">
              <a:latin typeface="Arial"/>
            </a:endParaRPr>
          </a:p>
          <a:p>
            <a:pPr marL="514080" indent="-51372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ea typeface="SimSun"/>
              </a:rPr>
              <a:t>P3.4 and P3.5 are used for counter input pins(T0 and T1), </a:t>
            </a:r>
            <a:endParaRPr b="0" lang="en-US" sz="2800" spc="-1" strike="noStrike">
              <a:latin typeface="Arial"/>
            </a:endParaRPr>
          </a:p>
          <a:p>
            <a:pPr marL="514080" indent="-51372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ea typeface="SimSun"/>
              </a:rPr>
              <a:t>P3.6 and P3.7 can be used as external data memory write and read control signal pins(WR’ and RD’)read and write pins for memory access. </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9" name=""/>
          <p:cNvSpPr/>
          <p:nvPr/>
        </p:nvSpPr>
        <p:spPr>
          <a:xfrm>
            <a:off x="1218960" y="274680"/>
            <a:ext cx="9753480" cy="791640"/>
          </a:xfrm>
          <a:prstGeom prst="rect">
            <a:avLst/>
          </a:prstGeom>
          <a:noFill/>
          <a:ln w="0">
            <a:noFill/>
          </a:ln>
        </p:spPr>
        <p:style>
          <a:lnRef idx="0"/>
          <a:fillRef idx="0"/>
          <a:effectRef idx="0"/>
          <a:fontRef idx="minor"/>
        </p:style>
        <p:txBody>
          <a:bodyPr lIns="90000" rIns="90000" tIns="45000" bIns="45000" anchor="ctr">
            <a:noAutofit/>
          </a:bodyPr>
          <a:p>
            <a:pPr>
              <a:lnSpc>
                <a:spcPct val="9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000000"/>
                </a:solidFill>
                <a:latin typeface="Calibri"/>
                <a:ea typeface="SimSun"/>
              </a:rPr>
              <a:t>8051 Internal Architecture </a:t>
            </a:r>
            <a:endParaRPr b="0" lang="en-US" sz="3600" spc="-1" strike="noStrike">
              <a:latin typeface="Arial"/>
            </a:endParaRPr>
          </a:p>
        </p:txBody>
      </p:sp>
      <p:sp>
        <p:nvSpPr>
          <p:cNvPr id="1230" name=""/>
          <p:cNvSpPr/>
          <p:nvPr/>
        </p:nvSpPr>
        <p:spPr>
          <a:xfrm>
            <a:off x="304200" y="1294920"/>
            <a:ext cx="11175480" cy="5410080"/>
          </a:xfrm>
          <a:prstGeom prst="rect">
            <a:avLst/>
          </a:prstGeom>
          <a:noFill/>
          <a:ln w="0">
            <a:noFill/>
          </a:ln>
        </p:spPr>
        <p:style>
          <a:lnRef idx="0"/>
          <a:fillRef idx="0"/>
          <a:effectRef idx="0"/>
          <a:fontRef idx="minor"/>
        </p:style>
        <p:txBody>
          <a:bodyPr lIns="90000" rIns="90000" tIns="45000" bIns="45000">
            <a:normAutofit/>
          </a:bodyPr>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 </a:t>
            </a:r>
            <a:r>
              <a:rPr b="0" lang="en-US" sz="2400" spc="-1" strike="noStrike">
                <a:solidFill>
                  <a:srgbClr val="000000"/>
                </a:solidFill>
                <a:latin typeface="Calibri"/>
                <a:ea typeface="SimSun"/>
              </a:rPr>
              <a:t>The CPU is the heart of any computer which is in charge of computer operations. </a:t>
            </a:r>
            <a:endParaRPr b="0" lang="en-US" sz="2400" spc="-1" strike="noStrike">
              <a:latin typeface="Arial"/>
            </a:endParaRPr>
          </a:p>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The CPU has many important registers.</a:t>
            </a:r>
            <a:endParaRPr b="0" lang="en-US" sz="2400" spc="-1" strike="noStrike">
              <a:latin typeface="Arial"/>
            </a:endParaRPr>
          </a:p>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The Program Count (PC) always holds the code memory location of next instruction. </a:t>
            </a:r>
            <a:endParaRPr b="0" lang="en-US" sz="2400" spc="-1" strike="noStrike">
              <a:latin typeface="Arial"/>
            </a:endParaRPr>
          </a:p>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It fetches instructions from the code memory into the instruction Register (IR), analyzes the opcode of the instruction, updates the PC to the location of next instruction, fetches the operand from the data memory if necessary, and  finally performs the operation in the Arithmetic-Logic Unit (ALU) within the CPU.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1" name=""/>
          <p:cNvSpPr/>
          <p:nvPr/>
        </p:nvSpPr>
        <p:spPr>
          <a:xfrm>
            <a:off x="1117080" y="274320"/>
            <a:ext cx="9855000" cy="1142640"/>
          </a:xfrm>
          <a:prstGeom prst="rect">
            <a:avLst/>
          </a:prstGeom>
          <a:noFill/>
          <a:ln w="0">
            <a:noFill/>
          </a:ln>
        </p:spPr>
        <p:style>
          <a:lnRef idx="0"/>
          <a:fillRef idx="0"/>
          <a:effectRef idx="0"/>
          <a:fontRef idx="minor"/>
        </p:style>
        <p:txBody>
          <a:bodyPr lIns="90000" rIns="90000" tIns="45000" bIns="45000" anchor="ctr">
            <a:noAutofit/>
          </a:bodyPr>
          <a:p>
            <a:pPr marL="342720" indent="-342360">
              <a:lnSpc>
                <a:spcPct val="90000"/>
              </a:lnSpc>
              <a:tabLst>
                <a:tab algn="l" pos="0"/>
              </a:tabLst>
            </a:pPr>
            <a:r>
              <a:rPr b="0" lang="en-US" sz="3600" spc="-1" strike="noStrike">
                <a:solidFill>
                  <a:srgbClr val="000000"/>
                </a:solidFill>
                <a:latin typeface="Calibri"/>
                <a:ea typeface="SimSun"/>
              </a:rPr>
              <a:t>Contd.</a:t>
            </a:r>
            <a:endParaRPr b="0" lang="en-US" sz="3600" spc="-1" strike="noStrike">
              <a:latin typeface="Arial"/>
            </a:endParaRPr>
          </a:p>
        </p:txBody>
      </p:sp>
      <p:sp>
        <p:nvSpPr>
          <p:cNvPr id="1232" name=""/>
          <p:cNvSpPr/>
          <p:nvPr/>
        </p:nvSpPr>
        <p:spPr>
          <a:xfrm>
            <a:off x="507240" y="1600200"/>
            <a:ext cx="10769400" cy="4525560"/>
          </a:xfrm>
          <a:prstGeom prst="rect">
            <a:avLst/>
          </a:prstGeom>
          <a:noFill/>
          <a:ln w="0">
            <a:noFill/>
          </a:ln>
        </p:spPr>
        <p:style>
          <a:lnRef idx="0"/>
          <a:fillRef idx="0"/>
          <a:effectRef idx="0"/>
          <a:fontRef idx="minor"/>
        </p:style>
        <p:txBody>
          <a:bodyPr lIns="90000" rIns="90000" tIns="45000" bIns="45000">
            <a:normAutofit/>
          </a:bodyPr>
          <a:p>
            <a:pPr marL="514080" indent="-51372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ea typeface="SimSun"/>
              </a:rPr>
              <a:t>The B register is a register just for multiplication and division operation which requires more register spaces for the product of multiplication and the quotient and the remainder for the division. </a:t>
            </a:r>
            <a:endParaRPr b="0" lang="en-US" sz="2800" spc="-1" strike="noStrike">
              <a:latin typeface="Arial"/>
            </a:endParaRPr>
          </a:p>
          <a:p>
            <a:pPr marL="514080" indent="-51372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ea typeface="SimSun"/>
              </a:rPr>
              <a:t>The immediate result is stored in the accumulator register (Acc) for next operation </a:t>
            </a:r>
            <a:endParaRPr b="0" lang="en-US" sz="2800" spc="-1" strike="noStrike">
              <a:latin typeface="Arial"/>
            </a:endParaRPr>
          </a:p>
          <a:p>
            <a:pPr marL="514080" indent="-51372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ea typeface="SimSun"/>
              </a:rPr>
              <a:t>The Program Status Word (PSW) is updated depending on the status of the operation result.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3" name="Slide Number Placeholder 1"/>
          <p:cNvSpPr/>
          <p:nvPr/>
        </p:nvSpPr>
        <p:spPr>
          <a:xfrm>
            <a:off x="8610480" y="6356520"/>
            <a:ext cx="2742840" cy="3646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6A3EA038-98A3-4E24-8B68-6B5B5A21881D}" type="slidenum">
              <a:rPr b="0" lang="en-US" sz="1200" spc="-1" strike="noStrike">
                <a:solidFill>
                  <a:srgbClr val="898989"/>
                </a:solidFill>
                <a:latin typeface="Arial"/>
                <a:ea typeface="DejaVu Sans"/>
              </a:rPr>
              <a:t>&lt;number&gt;</a:t>
            </a:fld>
            <a:endParaRPr b="0" lang="en-US" sz="1200" spc="-1" strike="noStrike">
              <a:latin typeface="Arial"/>
            </a:endParaRPr>
          </a:p>
        </p:txBody>
      </p:sp>
      <p:pic>
        <p:nvPicPr>
          <p:cNvPr id="1234" name="Picture 2_0" descr=""/>
          <p:cNvPicPr/>
          <p:nvPr/>
        </p:nvPicPr>
        <p:blipFill>
          <a:blip r:embed="rId1"/>
          <a:stretch/>
        </p:blipFill>
        <p:spPr>
          <a:xfrm>
            <a:off x="838080" y="857160"/>
            <a:ext cx="10845720" cy="56196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Google Shape;226;p19"/>
          <p:cNvSpPr/>
          <p:nvPr/>
        </p:nvSpPr>
        <p:spPr>
          <a:xfrm>
            <a:off x="1523880" y="0"/>
            <a:ext cx="9143640" cy="6857640"/>
          </a:xfrm>
          <a:custGeom>
            <a:avLst/>
            <a:gdLst/>
            <a:ahLst/>
            <a:rect l="l" t="t" r="r" b="b"/>
            <a:pathLst>
              <a:path w="9144000" h="6858000">
                <a:moveTo>
                  <a:pt x="9144000" y="0"/>
                </a:moveTo>
                <a:lnTo>
                  <a:pt x="0" y="0"/>
                </a:lnTo>
                <a:lnTo>
                  <a:pt x="0" y="6858000"/>
                </a:lnTo>
                <a:lnTo>
                  <a:pt x="9144000" y="6858000"/>
                </a:lnTo>
                <a:lnTo>
                  <a:pt x="9144000" y="0"/>
                </a:lnTo>
                <a:close/>
              </a:path>
            </a:pathLst>
          </a:custGeom>
          <a:noFill/>
          <a:ln w="0">
            <a:noFill/>
          </a:ln>
        </p:spPr>
        <p:style>
          <a:lnRef idx="0"/>
          <a:fillRef idx="0"/>
          <a:effectRef idx="0"/>
          <a:fontRef idx="minor"/>
        </p:style>
      </p:sp>
      <p:sp>
        <p:nvSpPr>
          <p:cNvPr id="546" name="Google Shape;227;p19"/>
          <p:cNvSpPr/>
          <p:nvPr/>
        </p:nvSpPr>
        <p:spPr>
          <a:xfrm>
            <a:off x="5486400" y="4952880"/>
            <a:ext cx="1218960" cy="344520"/>
          </a:xfrm>
          <a:prstGeom prst="rect">
            <a:avLst/>
          </a:prstGeom>
          <a:solidFill>
            <a:srgbClr val="66ffff"/>
          </a:solidFill>
          <a:ln w="12700">
            <a:solidFill>
              <a:srgbClr val="000000"/>
            </a:solidFill>
            <a:round/>
          </a:ln>
        </p:spPr>
        <p:style>
          <a:lnRef idx="0"/>
          <a:fillRef idx="0"/>
          <a:effectRef idx="0"/>
          <a:fontRef idx="minor"/>
        </p:style>
        <p:txBody>
          <a:bodyPr lIns="0" rIns="0" tIns="100800" bIns="0">
            <a:spAutoFit/>
          </a:bodyPr>
          <a:p>
            <a:pPr marL="243360">
              <a:lnSpc>
                <a:spcPct val="100000"/>
              </a:lnSpc>
              <a:tabLst>
                <a:tab algn="l" pos="0"/>
              </a:tabLst>
            </a:pPr>
            <a:r>
              <a:rPr b="0" lang="en-US" sz="1600" spc="-1" strike="noStrike">
                <a:solidFill>
                  <a:srgbClr val="ffffff"/>
                </a:solidFill>
                <a:latin typeface="Arial"/>
                <a:ea typeface="Arial"/>
              </a:rPr>
              <a:t>Memory</a:t>
            </a:r>
            <a:endParaRPr b="0" lang="en-US" sz="1600" spc="-1" strike="noStrike">
              <a:latin typeface="Arial"/>
            </a:endParaRPr>
          </a:p>
        </p:txBody>
      </p:sp>
      <p:grpSp>
        <p:nvGrpSpPr>
          <p:cNvPr id="547" name="Google Shape;228;p19"/>
          <p:cNvGrpSpPr/>
          <p:nvPr/>
        </p:nvGrpSpPr>
        <p:grpSpPr>
          <a:xfrm>
            <a:off x="5562720" y="2819520"/>
            <a:ext cx="1066320" cy="1599840"/>
            <a:chOff x="5562720" y="2819520"/>
            <a:chExt cx="1066320" cy="1599840"/>
          </a:xfrm>
        </p:grpSpPr>
        <p:sp>
          <p:nvSpPr>
            <p:cNvPr id="548" name="Google Shape;229;p19"/>
            <p:cNvSpPr/>
            <p:nvPr/>
          </p:nvSpPr>
          <p:spPr>
            <a:xfrm>
              <a:off x="5562720" y="2819520"/>
              <a:ext cx="1066320" cy="1599840"/>
            </a:xfrm>
            <a:custGeom>
              <a:avLst/>
              <a:gdLst/>
              <a:ahLst/>
              <a:rect l="l" t="t" r="r" b="b"/>
              <a:pathLst>
                <a:path w="1066800" h="1600200">
                  <a:moveTo>
                    <a:pt x="1066800" y="0"/>
                  </a:moveTo>
                  <a:lnTo>
                    <a:pt x="0" y="0"/>
                  </a:lnTo>
                  <a:lnTo>
                    <a:pt x="0" y="1600200"/>
                  </a:lnTo>
                  <a:lnTo>
                    <a:pt x="1066800" y="1600200"/>
                  </a:lnTo>
                  <a:lnTo>
                    <a:pt x="1066800" y="0"/>
                  </a:lnTo>
                  <a:close/>
                </a:path>
              </a:pathLst>
            </a:custGeom>
            <a:solidFill>
              <a:srgbClr val="99ff99"/>
            </a:solidFill>
            <a:ln w="0">
              <a:noFill/>
            </a:ln>
          </p:spPr>
          <p:style>
            <a:lnRef idx="0"/>
            <a:fillRef idx="0"/>
            <a:effectRef idx="0"/>
            <a:fontRef idx="minor"/>
          </p:style>
        </p:sp>
        <p:sp>
          <p:nvSpPr>
            <p:cNvPr id="549" name="Google Shape;230;p19"/>
            <p:cNvSpPr/>
            <p:nvPr/>
          </p:nvSpPr>
          <p:spPr>
            <a:xfrm>
              <a:off x="5562720" y="2819520"/>
              <a:ext cx="1066320" cy="1599840"/>
            </a:xfrm>
            <a:custGeom>
              <a:avLst/>
              <a:gdLst/>
              <a:ahLst/>
              <a:rect l="l" t="t" r="r" b="b"/>
              <a:pathLst>
                <a:path w="1066800" h="1600200">
                  <a:moveTo>
                    <a:pt x="0" y="0"/>
                  </a:moveTo>
                  <a:lnTo>
                    <a:pt x="1066800" y="0"/>
                  </a:lnTo>
                  <a:lnTo>
                    <a:pt x="1066800" y="1600200"/>
                  </a:lnTo>
                  <a:lnTo>
                    <a:pt x="0" y="1600200"/>
                  </a:lnTo>
                  <a:lnTo>
                    <a:pt x="0" y="0"/>
                  </a:lnTo>
                  <a:close/>
                </a:path>
              </a:pathLst>
            </a:custGeom>
            <a:noFill/>
            <a:ln w="12700">
              <a:solidFill>
                <a:srgbClr val="000000"/>
              </a:solidFill>
              <a:round/>
            </a:ln>
          </p:spPr>
          <p:style>
            <a:lnRef idx="0"/>
            <a:fillRef idx="0"/>
            <a:effectRef idx="0"/>
            <a:fontRef idx="minor"/>
          </p:style>
        </p:sp>
      </p:grpSp>
      <p:sp>
        <p:nvSpPr>
          <p:cNvPr id="550" name="Google Shape;231;p19"/>
          <p:cNvSpPr/>
          <p:nvPr/>
        </p:nvSpPr>
        <p:spPr>
          <a:xfrm>
            <a:off x="7315200" y="3352680"/>
            <a:ext cx="1142640" cy="344520"/>
          </a:xfrm>
          <a:prstGeom prst="rect">
            <a:avLst/>
          </a:prstGeom>
          <a:solidFill>
            <a:srgbClr val="ffff99"/>
          </a:solidFill>
          <a:ln w="12700">
            <a:solidFill>
              <a:srgbClr val="000000"/>
            </a:solidFill>
            <a:round/>
          </a:ln>
        </p:spPr>
        <p:style>
          <a:lnRef idx="0"/>
          <a:fillRef idx="0"/>
          <a:effectRef idx="0"/>
          <a:fontRef idx="minor"/>
        </p:style>
        <p:txBody>
          <a:bodyPr lIns="0" rIns="0" tIns="100800" bIns="0">
            <a:spAutoFit/>
          </a:bodyPr>
          <a:p>
            <a:pPr marL="267480">
              <a:lnSpc>
                <a:spcPct val="100000"/>
              </a:lnSpc>
              <a:tabLst>
                <a:tab algn="l" pos="0"/>
              </a:tabLst>
            </a:pPr>
            <a:r>
              <a:rPr b="0" lang="en-US" sz="1600" spc="-1" strike="noStrike">
                <a:solidFill>
                  <a:srgbClr val="ffffff"/>
                </a:solidFill>
                <a:latin typeface="Arial"/>
                <a:ea typeface="Arial"/>
              </a:rPr>
              <a:t>Output</a:t>
            </a:r>
            <a:endParaRPr b="0" lang="en-US" sz="1600" spc="-1" strike="noStrike">
              <a:latin typeface="Arial"/>
            </a:endParaRPr>
          </a:p>
        </p:txBody>
      </p:sp>
      <p:sp>
        <p:nvSpPr>
          <p:cNvPr id="551" name="Google Shape;232;p19"/>
          <p:cNvSpPr/>
          <p:nvPr/>
        </p:nvSpPr>
        <p:spPr>
          <a:xfrm>
            <a:off x="3732120" y="3354480"/>
            <a:ext cx="1142640" cy="344520"/>
          </a:xfrm>
          <a:prstGeom prst="rect">
            <a:avLst/>
          </a:prstGeom>
          <a:solidFill>
            <a:srgbClr val="ffff99"/>
          </a:solidFill>
          <a:ln w="12700">
            <a:solidFill>
              <a:srgbClr val="000000"/>
            </a:solidFill>
            <a:round/>
          </a:ln>
        </p:spPr>
        <p:style>
          <a:lnRef idx="0"/>
          <a:fillRef idx="0"/>
          <a:effectRef idx="0"/>
          <a:fontRef idx="minor"/>
        </p:style>
        <p:txBody>
          <a:bodyPr lIns="0" rIns="0" tIns="100800" bIns="0">
            <a:spAutoFit/>
          </a:bodyPr>
          <a:p>
            <a:pPr marL="345960">
              <a:lnSpc>
                <a:spcPct val="100000"/>
              </a:lnSpc>
              <a:tabLst>
                <a:tab algn="l" pos="0"/>
              </a:tabLst>
            </a:pPr>
            <a:r>
              <a:rPr b="0" lang="en-US" sz="1600" spc="-1" strike="noStrike">
                <a:solidFill>
                  <a:srgbClr val="ffffff"/>
                </a:solidFill>
                <a:latin typeface="Arial"/>
                <a:ea typeface="Arial"/>
              </a:rPr>
              <a:t>Input</a:t>
            </a:r>
            <a:endParaRPr b="0" lang="en-US" sz="1600" spc="-1" strike="noStrike">
              <a:latin typeface="Arial"/>
            </a:endParaRPr>
          </a:p>
        </p:txBody>
      </p:sp>
      <p:sp>
        <p:nvSpPr>
          <p:cNvPr id="552" name="Google Shape;233;p19"/>
          <p:cNvSpPr txBox="1"/>
          <p:nvPr/>
        </p:nvSpPr>
        <p:spPr>
          <a:xfrm>
            <a:off x="2883960" y="40680"/>
            <a:ext cx="6423480" cy="1231200"/>
          </a:xfrm>
          <a:prstGeom prst="rect">
            <a:avLst/>
          </a:prstGeom>
          <a:noFill/>
          <a:ln w="0">
            <a:noFill/>
          </a:ln>
        </p:spPr>
        <p:txBody>
          <a:bodyPr lIns="0" rIns="0" tIns="11880" bIns="0" anchor="ctr">
            <a:noAutofit/>
          </a:bodyPr>
          <a:p>
            <a:pPr marL="12600">
              <a:lnSpc>
                <a:spcPct val="100000"/>
              </a:lnSpc>
              <a:tabLst>
                <a:tab algn="l" pos="0"/>
              </a:tabLst>
            </a:pPr>
            <a:r>
              <a:rPr b="1" lang="en-US" sz="4000" spc="-1" strike="noStrike">
                <a:solidFill>
                  <a:srgbClr val="ffffff"/>
                </a:solidFill>
                <a:latin typeface="Calibri"/>
                <a:ea typeface="Calibri"/>
              </a:rPr>
              <a:t>A Microprocessor-based system</a:t>
            </a:r>
            <a:endParaRPr b="0" lang="en-US" sz="4000" spc="-1" strike="noStrike">
              <a:solidFill>
                <a:srgbClr val="000000"/>
              </a:solidFill>
              <a:latin typeface="Arial"/>
            </a:endParaRPr>
          </a:p>
        </p:txBody>
      </p:sp>
      <p:sp>
        <p:nvSpPr>
          <p:cNvPr id="553" name="Google Shape;234;p19"/>
          <p:cNvSpPr/>
          <p:nvPr/>
        </p:nvSpPr>
        <p:spPr>
          <a:xfrm>
            <a:off x="1523880" y="1162440"/>
            <a:ext cx="9295920" cy="1474560"/>
          </a:xfrm>
          <a:prstGeom prst="rect">
            <a:avLst/>
          </a:prstGeom>
          <a:noFill/>
          <a:ln w="0">
            <a:noFill/>
          </a:ln>
        </p:spPr>
        <p:style>
          <a:lnRef idx="0"/>
          <a:fillRef idx="0"/>
          <a:effectRef idx="0"/>
          <a:fontRef idx="minor"/>
        </p:style>
        <p:txBody>
          <a:bodyPr lIns="0" rIns="0" tIns="11880" bIns="0">
            <a:spAutoFit/>
          </a:bodyPr>
          <a:p>
            <a:pPr marL="12600">
              <a:lnSpc>
                <a:spcPct val="100000"/>
              </a:lnSpc>
              <a:tabLst>
                <a:tab algn="l" pos="0"/>
              </a:tabLst>
            </a:pPr>
            <a:r>
              <a:rPr b="0" lang="en-US" sz="3200" spc="-1" strike="noStrike">
                <a:solidFill>
                  <a:srgbClr val="ffffff"/>
                </a:solidFill>
                <a:latin typeface="Times New Roman"/>
                <a:ea typeface="Times New Roman"/>
              </a:rPr>
              <a:t>From the above description, we can draw the  following block diagram to represent a  microprocessor-based system:</a:t>
            </a:r>
            <a:endParaRPr b="0" lang="en-US" sz="3200" spc="-1" strike="noStrike">
              <a:latin typeface="Arial"/>
            </a:endParaRPr>
          </a:p>
        </p:txBody>
      </p:sp>
      <p:grpSp>
        <p:nvGrpSpPr>
          <p:cNvPr id="554" name="Google Shape;235;p19"/>
          <p:cNvGrpSpPr/>
          <p:nvPr/>
        </p:nvGrpSpPr>
        <p:grpSpPr>
          <a:xfrm>
            <a:off x="4876920" y="2978280"/>
            <a:ext cx="2437920" cy="1974600"/>
            <a:chOff x="4876920" y="2978280"/>
            <a:chExt cx="2437920" cy="1974600"/>
          </a:xfrm>
        </p:grpSpPr>
        <p:sp>
          <p:nvSpPr>
            <p:cNvPr id="555" name="Google Shape;236;p19"/>
            <p:cNvSpPr/>
            <p:nvPr/>
          </p:nvSpPr>
          <p:spPr>
            <a:xfrm>
              <a:off x="5753520" y="2978280"/>
              <a:ext cx="690480" cy="1282320"/>
            </a:xfrm>
            <a:custGeom>
              <a:avLst/>
              <a:gdLst/>
              <a:ahLst/>
              <a:rect l="l" t="t" r="r" b="b"/>
              <a:pathLst>
                <a:path w="690879" h="1282700">
                  <a:moveTo>
                    <a:pt x="12103" y="1206500"/>
                  </a:moveTo>
                  <a:lnTo>
                    <a:pt x="0" y="1231900"/>
                  </a:lnTo>
                  <a:lnTo>
                    <a:pt x="132346" y="1282700"/>
                  </a:lnTo>
                  <a:lnTo>
                    <a:pt x="140093" y="1270000"/>
                  </a:lnTo>
                  <a:lnTo>
                    <a:pt x="27431" y="1219200"/>
                  </a:lnTo>
                  <a:lnTo>
                    <a:pt x="120192" y="1219200"/>
                  </a:lnTo>
                  <a:lnTo>
                    <a:pt x="12103" y="1206500"/>
                  </a:lnTo>
                  <a:close/>
                  <a:moveTo>
                    <a:pt x="58000" y="1104900"/>
                  </a:moveTo>
                  <a:lnTo>
                    <a:pt x="47180" y="1130300"/>
                  </a:lnTo>
                  <a:lnTo>
                    <a:pt x="124713" y="1193800"/>
                  </a:lnTo>
                  <a:lnTo>
                    <a:pt x="132575" y="1206500"/>
                  </a:lnTo>
                  <a:lnTo>
                    <a:pt x="138569" y="1206500"/>
                  </a:lnTo>
                  <a:lnTo>
                    <a:pt x="142697" y="1219200"/>
                  </a:lnTo>
                  <a:lnTo>
                    <a:pt x="27431" y="1219200"/>
                  </a:lnTo>
                  <a:lnTo>
                    <a:pt x="157683" y="1231900"/>
                  </a:lnTo>
                  <a:lnTo>
                    <a:pt x="164934" y="1219200"/>
                  </a:lnTo>
                  <a:lnTo>
                    <a:pt x="71818" y="1130300"/>
                  </a:lnTo>
                  <a:lnTo>
                    <a:pt x="110939" y="1130300"/>
                  </a:lnTo>
                  <a:lnTo>
                    <a:pt x="58000" y="1104900"/>
                  </a:lnTo>
                  <a:close/>
                  <a:moveTo>
                    <a:pt x="110939" y="1130300"/>
                  </a:moveTo>
                  <a:lnTo>
                    <a:pt x="71818" y="1130300"/>
                  </a:lnTo>
                  <a:lnTo>
                    <a:pt x="182587" y="1181100"/>
                  </a:lnTo>
                  <a:lnTo>
                    <a:pt x="190347" y="1168400"/>
                  </a:lnTo>
                  <a:lnTo>
                    <a:pt x="110939" y="1130300"/>
                  </a:lnTo>
                  <a:close/>
                  <a:moveTo>
                    <a:pt x="113868" y="1079500"/>
                  </a:moveTo>
                  <a:lnTo>
                    <a:pt x="106400" y="1092200"/>
                  </a:lnTo>
                  <a:lnTo>
                    <a:pt x="202272" y="1143000"/>
                  </a:lnTo>
                  <a:lnTo>
                    <a:pt x="209740" y="1117600"/>
                  </a:lnTo>
                  <a:lnTo>
                    <a:pt x="113868" y="1079500"/>
                  </a:lnTo>
                  <a:close/>
                  <a:moveTo>
                    <a:pt x="213512" y="1079500"/>
                  </a:moveTo>
                  <a:lnTo>
                    <a:pt x="182794" y="1079500"/>
                  </a:lnTo>
                  <a:lnTo>
                    <a:pt x="193738" y="1092200"/>
                  </a:lnTo>
                  <a:lnTo>
                    <a:pt x="203977" y="1092200"/>
                  </a:lnTo>
                  <a:lnTo>
                    <a:pt x="213512" y="1079500"/>
                  </a:lnTo>
                  <a:close/>
                  <a:moveTo>
                    <a:pt x="77393" y="1054100"/>
                  </a:moveTo>
                  <a:lnTo>
                    <a:pt x="69926" y="1079500"/>
                  </a:lnTo>
                  <a:lnTo>
                    <a:pt x="88620" y="1079500"/>
                  </a:lnTo>
                  <a:lnTo>
                    <a:pt x="96075" y="1066800"/>
                  </a:lnTo>
                  <a:lnTo>
                    <a:pt x="77393" y="1054100"/>
                  </a:lnTo>
                  <a:close/>
                  <a:moveTo>
                    <a:pt x="245222" y="1041400"/>
                  </a:moveTo>
                  <a:lnTo>
                    <a:pt x="230390" y="1041400"/>
                  </a:lnTo>
                  <a:lnTo>
                    <a:pt x="223812" y="1054100"/>
                  </a:lnTo>
                  <a:lnTo>
                    <a:pt x="217944" y="1066800"/>
                  </a:lnTo>
                  <a:lnTo>
                    <a:pt x="157175" y="1066800"/>
                  </a:lnTo>
                  <a:lnTo>
                    <a:pt x="163770" y="1079500"/>
                  </a:lnTo>
                  <a:lnTo>
                    <a:pt x="229542" y="1079500"/>
                  </a:lnTo>
                  <a:lnTo>
                    <a:pt x="235808" y="1066800"/>
                  </a:lnTo>
                  <a:lnTo>
                    <a:pt x="240906" y="1054100"/>
                  </a:lnTo>
                  <a:lnTo>
                    <a:pt x="243790" y="1054100"/>
                  </a:lnTo>
                  <a:lnTo>
                    <a:pt x="245222" y="1041400"/>
                  </a:lnTo>
                  <a:close/>
                  <a:moveTo>
                    <a:pt x="169695" y="1054100"/>
                  </a:moveTo>
                  <a:lnTo>
                    <a:pt x="142207" y="1054100"/>
                  </a:lnTo>
                  <a:lnTo>
                    <a:pt x="146329" y="1066800"/>
                  </a:lnTo>
                  <a:lnTo>
                    <a:pt x="178358" y="1066800"/>
                  </a:lnTo>
                  <a:lnTo>
                    <a:pt x="169695" y="1054100"/>
                  </a:lnTo>
                  <a:close/>
                  <a:moveTo>
                    <a:pt x="157536" y="1041400"/>
                  </a:moveTo>
                  <a:lnTo>
                    <a:pt x="137069" y="1041400"/>
                  </a:lnTo>
                  <a:lnTo>
                    <a:pt x="139120" y="1054100"/>
                  </a:lnTo>
                  <a:lnTo>
                    <a:pt x="162755" y="1054100"/>
                  </a:lnTo>
                  <a:lnTo>
                    <a:pt x="157536" y="1041400"/>
                  </a:lnTo>
                  <a:close/>
                  <a:moveTo>
                    <a:pt x="150507" y="1028700"/>
                  </a:moveTo>
                  <a:lnTo>
                    <a:pt x="135976" y="1028700"/>
                  </a:lnTo>
                  <a:lnTo>
                    <a:pt x="136055" y="1041400"/>
                  </a:lnTo>
                  <a:lnTo>
                    <a:pt x="154038" y="1041400"/>
                  </a:lnTo>
                  <a:lnTo>
                    <a:pt x="150507" y="1028700"/>
                  </a:lnTo>
                  <a:close/>
                  <a:moveTo>
                    <a:pt x="240856" y="1016000"/>
                  </a:moveTo>
                  <a:lnTo>
                    <a:pt x="222211" y="1016000"/>
                  </a:lnTo>
                  <a:lnTo>
                    <a:pt x="226987" y="1028700"/>
                  </a:lnTo>
                  <a:lnTo>
                    <a:pt x="230885" y="1041400"/>
                  </a:lnTo>
                  <a:lnTo>
                    <a:pt x="245205" y="1041400"/>
                  </a:lnTo>
                  <a:lnTo>
                    <a:pt x="243738" y="1028700"/>
                  </a:lnTo>
                  <a:lnTo>
                    <a:pt x="240856" y="1016000"/>
                  </a:lnTo>
                  <a:close/>
                  <a:moveTo>
                    <a:pt x="160629" y="1003300"/>
                  </a:moveTo>
                  <a:lnTo>
                    <a:pt x="144655" y="1003300"/>
                  </a:lnTo>
                  <a:lnTo>
                    <a:pt x="140741" y="1016000"/>
                  </a:lnTo>
                  <a:lnTo>
                    <a:pt x="138319" y="1016000"/>
                  </a:lnTo>
                  <a:lnTo>
                    <a:pt x="136731" y="1028700"/>
                  </a:lnTo>
                  <a:lnTo>
                    <a:pt x="150634" y="1028700"/>
                  </a:lnTo>
                  <a:lnTo>
                    <a:pt x="156883" y="1016000"/>
                  </a:lnTo>
                  <a:lnTo>
                    <a:pt x="160629" y="1003300"/>
                  </a:lnTo>
                  <a:close/>
                  <a:moveTo>
                    <a:pt x="231002" y="1003300"/>
                  </a:moveTo>
                  <a:lnTo>
                    <a:pt x="224027" y="1003300"/>
                  </a:lnTo>
                  <a:lnTo>
                    <a:pt x="214604" y="1016000"/>
                  </a:lnTo>
                  <a:lnTo>
                    <a:pt x="236612" y="1016000"/>
                  </a:lnTo>
                  <a:lnTo>
                    <a:pt x="231002" y="1003300"/>
                  </a:lnTo>
                  <a:close/>
                  <a:moveTo>
                    <a:pt x="188658" y="990600"/>
                  </a:moveTo>
                  <a:lnTo>
                    <a:pt x="154475" y="990600"/>
                  </a:lnTo>
                  <a:lnTo>
                    <a:pt x="149234" y="1003300"/>
                  </a:lnTo>
                  <a:lnTo>
                    <a:pt x="183832" y="1003300"/>
                  </a:lnTo>
                  <a:lnTo>
                    <a:pt x="188658" y="990600"/>
                  </a:lnTo>
                  <a:close/>
                  <a:moveTo>
                    <a:pt x="174370" y="939800"/>
                  </a:moveTo>
                  <a:lnTo>
                    <a:pt x="167652" y="965200"/>
                  </a:lnTo>
                  <a:lnTo>
                    <a:pt x="263524" y="1003300"/>
                  </a:lnTo>
                  <a:lnTo>
                    <a:pt x="270992" y="990600"/>
                  </a:lnTo>
                  <a:lnTo>
                    <a:pt x="213931" y="965200"/>
                  </a:lnTo>
                  <a:lnTo>
                    <a:pt x="208025" y="952500"/>
                  </a:lnTo>
                  <a:lnTo>
                    <a:pt x="188899" y="952500"/>
                  </a:lnTo>
                  <a:lnTo>
                    <a:pt x="174370" y="939800"/>
                  </a:lnTo>
                  <a:close/>
                  <a:moveTo>
                    <a:pt x="196126" y="939800"/>
                  </a:moveTo>
                  <a:lnTo>
                    <a:pt x="183819" y="939800"/>
                  </a:lnTo>
                  <a:lnTo>
                    <a:pt x="188899" y="952500"/>
                  </a:lnTo>
                  <a:lnTo>
                    <a:pt x="197802" y="952500"/>
                  </a:lnTo>
                  <a:lnTo>
                    <a:pt x="196126" y="939800"/>
                  </a:lnTo>
                  <a:close/>
                  <a:moveTo>
                    <a:pt x="199974" y="927100"/>
                  </a:moveTo>
                  <a:lnTo>
                    <a:pt x="179476" y="927100"/>
                  </a:lnTo>
                  <a:lnTo>
                    <a:pt x="180911" y="939800"/>
                  </a:lnTo>
                  <a:lnTo>
                    <a:pt x="196519" y="939800"/>
                  </a:lnTo>
                  <a:lnTo>
                    <a:pt x="199974" y="927100"/>
                  </a:lnTo>
                  <a:close/>
                  <a:moveTo>
                    <a:pt x="194640" y="914400"/>
                  </a:moveTo>
                  <a:lnTo>
                    <a:pt x="184251" y="914400"/>
                  </a:lnTo>
                  <a:lnTo>
                    <a:pt x="179997" y="927100"/>
                  </a:lnTo>
                  <a:lnTo>
                    <a:pt x="207149" y="927100"/>
                  </a:lnTo>
                  <a:lnTo>
                    <a:pt x="194640" y="914400"/>
                  </a:lnTo>
                  <a:close/>
                  <a:moveTo>
                    <a:pt x="300356" y="914400"/>
                  </a:moveTo>
                  <a:lnTo>
                    <a:pt x="229170" y="914400"/>
                  </a:lnTo>
                  <a:lnTo>
                    <a:pt x="241198" y="927100"/>
                  </a:lnTo>
                  <a:lnTo>
                    <a:pt x="292806" y="927100"/>
                  </a:lnTo>
                  <a:lnTo>
                    <a:pt x="300356" y="914400"/>
                  </a:lnTo>
                  <a:close/>
                  <a:moveTo>
                    <a:pt x="228545" y="889000"/>
                  </a:moveTo>
                  <a:lnTo>
                    <a:pt x="208546" y="889000"/>
                  </a:lnTo>
                  <a:lnTo>
                    <a:pt x="212844" y="901700"/>
                  </a:lnTo>
                  <a:lnTo>
                    <a:pt x="219719" y="914400"/>
                  </a:lnTo>
                  <a:lnTo>
                    <a:pt x="248869" y="914400"/>
                  </a:lnTo>
                  <a:lnTo>
                    <a:pt x="240470" y="901700"/>
                  </a:lnTo>
                  <a:lnTo>
                    <a:pt x="233695" y="901700"/>
                  </a:lnTo>
                  <a:lnTo>
                    <a:pt x="228545" y="889000"/>
                  </a:lnTo>
                  <a:close/>
                  <a:moveTo>
                    <a:pt x="311950" y="901700"/>
                  </a:moveTo>
                  <a:lnTo>
                    <a:pt x="294855" y="901700"/>
                  </a:lnTo>
                  <a:lnTo>
                    <a:pt x="288709" y="914400"/>
                  </a:lnTo>
                  <a:lnTo>
                    <a:pt x="306737" y="914400"/>
                  </a:lnTo>
                  <a:lnTo>
                    <a:pt x="311950" y="901700"/>
                  </a:lnTo>
                  <a:close/>
                  <a:moveTo>
                    <a:pt x="316017" y="889000"/>
                  </a:moveTo>
                  <a:lnTo>
                    <a:pt x="300670" y="889000"/>
                  </a:lnTo>
                  <a:lnTo>
                    <a:pt x="298589" y="901700"/>
                  </a:lnTo>
                  <a:lnTo>
                    <a:pt x="314405" y="901700"/>
                  </a:lnTo>
                  <a:lnTo>
                    <a:pt x="316017" y="889000"/>
                  </a:lnTo>
                  <a:close/>
                  <a:moveTo>
                    <a:pt x="223079" y="863600"/>
                  </a:moveTo>
                  <a:lnTo>
                    <a:pt x="208471" y="863600"/>
                  </a:lnTo>
                  <a:lnTo>
                    <a:pt x="206854" y="876300"/>
                  </a:lnTo>
                  <a:lnTo>
                    <a:pt x="206880" y="889000"/>
                  </a:lnTo>
                  <a:lnTo>
                    <a:pt x="225018" y="889000"/>
                  </a:lnTo>
                  <a:lnTo>
                    <a:pt x="222994" y="876300"/>
                  </a:lnTo>
                  <a:lnTo>
                    <a:pt x="222348" y="876300"/>
                  </a:lnTo>
                  <a:lnTo>
                    <a:pt x="223079" y="863600"/>
                  </a:lnTo>
                  <a:close/>
                  <a:moveTo>
                    <a:pt x="316052" y="863600"/>
                  </a:moveTo>
                  <a:lnTo>
                    <a:pt x="295026" y="863600"/>
                  </a:lnTo>
                  <a:lnTo>
                    <a:pt x="298615" y="876300"/>
                  </a:lnTo>
                  <a:lnTo>
                    <a:pt x="300684" y="876300"/>
                  </a:lnTo>
                  <a:lnTo>
                    <a:pt x="301369" y="889000"/>
                  </a:lnTo>
                  <a:lnTo>
                    <a:pt x="316786" y="889000"/>
                  </a:lnTo>
                  <a:lnTo>
                    <a:pt x="316712" y="876300"/>
                  </a:lnTo>
                  <a:lnTo>
                    <a:pt x="316052" y="863600"/>
                  </a:lnTo>
                  <a:close/>
                  <a:moveTo>
                    <a:pt x="296987" y="838200"/>
                  </a:moveTo>
                  <a:lnTo>
                    <a:pt x="223224" y="838200"/>
                  </a:lnTo>
                  <a:lnTo>
                    <a:pt x="216878" y="850900"/>
                  </a:lnTo>
                  <a:lnTo>
                    <a:pt x="211734" y="863600"/>
                  </a:lnTo>
                  <a:lnTo>
                    <a:pt x="225183" y="863600"/>
                  </a:lnTo>
                  <a:lnTo>
                    <a:pt x="228866" y="850900"/>
                  </a:lnTo>
                  <a:lnTo>
                    <a:pt x="302975" y="850900"/>
                  </a:lnTo>
                  <a:lnTo>
                    <a:pt x="296987" y="838200"/>
                  </a:lnTo>
                  <a:close/>
                  <a:moveTo>
                    <a:pt x="307657" y="850900"/>
                  </a:moveTo>
                  <a:lnTo>
                    <a:pt x="282834" y="850900"/>
                  </a:lnTo>
                  <a:lnTo>
                    <a:pt x="289766" y="863600"/>
                  </a:lnTo>
                  <a:lnTo>
                    <a:pt x="313029" y="863600"/>
                  </a:lnTo>
                  <a:lnTo>
                    <a:pt x="307657" y="850900"/>
                  </a:lnTo>
                  <a:close/>
                  <a:moveTo>
                    <a:pt x="249897" y="774700"/>
                  </a:moveTo>
                  <a:lnTo>
                    <a:pt x="243103" y="800100"/>
                  </a:lnTo>
                  <a:lnTo>
                    <a:pt x="375716" y="850900"/>
                  </a:lnTo>
                  <a:lnTo>
                    <a:pt x="383184" y="838200"/>
                  </a:lnTo>
                  <a:lnTo>
                    <a:pt x="336511" y="812800"/>
                  </a:lnTo>
                  <a:lnTo>
                    <a:pt x="315291" y="812800"/>
                  </a:lnTo>
                  <a:lnTo>
                    <a:pt x="307203" y="800100"/>
                  </a:lnTo>
                  <a:lnTo>
                    <a:pt x="289863" y="800100"/>
                  </a:lnTo>
                  <a:lnTo>
                    <a:pt x="282946" y="787400"/>
                  </a:lnTo>
                  <a:lnTo>
                    <a:pt x="262356" y="787400"/>
                  </a:lnTo>
                  <a:lnTo>
                    <a:pt x="249897" y="774700"/>
                  </a:lnTo>
                  <a:close/>
                  <a:moveTo>
                    <a:pt x="269925" y="825500"/>
                  </a:moveTo>
                  <a:lnTo>
                    <a:pt x="239534" y="825500"/>
                  </a:lnTo>
                  <a:lnTo>
                    <a:pt x="230776" y="838200"/>
                  </a:lnTo>
                  <a:lnTo>
                    <a:pt x="281089" y="838200"/>
                  </a:lnTo>
                  <a:lnTo>
                    <a:pt x="269925" y="825500"/>
                  </a:lnTo>
                  <a:close/>
                  <a:moveTo>
                    <a:pt x="362311" y="762000"/>
                  </a:moveTo>
                  <a:lnTo>
                    <a:pt x="342008" y="762000"/>
                  </a:lnTo>
                  <a:lnTo>
                    <a:pt x="345668" y="774700"/>
                  </a:lnTo>
                  <a:lnTo>
                    <a:pt x="349415" y="774700"/>
                  </a:lnTo>
                  <a:lnTo>
                    <a:pt x="349630" y="787400"/>
                  </a:lnTo>
                  <a:lnTo>
                    <a:pt x="343052" y="800100"/>
                  </a:lnTo>
                  <a:lnTo>
                    <a:pt x="337324" y="800100"/>
                  </a:lnTo>
                  <a:lnTo>
                    <a:pt x="329133" y="812800"/>
                  </a:lnTo>
                  <a:lnTo>
                    <a:pt x="354304" y="812800"/>
                  </a:lnTo>
                  <a:lnTo>
                    <a:pt x="357682" y="800100"/>
                  </a:lnTo>
                  <a:lnTo>
                    <a:pt x="363575" y="787400"/>
                  </a:lnTo>
                  <a:lnTo>
                    <a:pt x="364718" y="787400"/>
                  </a:lnTo>
                  <a:lnTo>
                    <a:pt x="363613" y="774700"/>
                  </a:lnTo>
                  <a:lnTo>
                    <a:pt x="362311" y="762000"/>
                  </a:lnTo>
                  <a:close/>
                  <a:moveTo>
                    <a:pt x="314820" y="723900"/>
                  </a:moveTo>
                  <a:lnTo>
                    <a:pt x="283857" y="723900"/>
                  </a:lnTo>
                  <a:lnTo>
                    <a:pt x="269684" y="736600"/>
                  </a:lnTo>
                  <a:lnTo>
                    <a:pt x="264261" y="749300"/>
                  </a:lnTo>
                  <a:lnTo>
                    <a:pt x="257619" y="762000"/>
                  </a:lnTo>
                  <a:lnTo>
                    <a:pt x="256400" y="762000"/>
                  </a:lnTo>
                  <a:lnTo>
                    <a:pt x="257238" y="774700"/>
                  </a:lnTo>
                  <a:lnTo>
                    <a:pt x="259079" y="774700"/>
                  </a:lnTo>
                  <a:lnTo>
                    <a:pt x="262356" y="787400"/>
                  </a:lnTo>
                  <a:lnTo>
                    <a:pt x="273786" y="787400"/>
                  </a:lnTo>
                  <a:lnTo>
                    <a:pt x="269773" y="774700"/>
                  </a:lnTo>
                  <a:lnTo>
                    <a:pt x="269341" y="762000"/>
                  </a:lnTo>
                  <a:lnTo>
                    <a:pt x="275729" y="749300"/>
                  </a:lnTo>
                  <a:lnTo>
                    <a:pt x="347597" y="749300"/>
                  </a:lnTo>
                  <a:lnTo>
                    <a:pt x="341914" y="736600"/>
                  </a:lnTo>
                  <a:lnTo>
                    <a:pt x="321678" y="736600"/>
                  </a:lnTo>
                  <a:lnTo>
                    <a:pt x="314820" y="723900"/>
                  </a:lnTo>
                  <a:close/>
                  <a:moveTo>
                    <a:pt x="352615" y="749300"/>
                  </a:moveTo>
                  <a:lnTo>
                    <a:pt x="329582" y="749300"/>
                  </a:lnTo>
                  <a:lnTo>
                    <a:pt x="336646" y="762000"/>
                  </a:lnTo>
                  <a:lnTo>
                    <a:pt x="356811" y="762000"/>
                  </a:lnTo>
                  <a:lnTo>
                    <a:pt x="352615" y="749300"/>
                  </a:lnTo>
                  <a:close/>
                  <a:moveTo>
                    <a:pt x="296798" y="673100"/>
                  </a:moveTo>
                  <a:lnTo>
                    <a:pt x="290080" y="698500"/>
                  </a:lnTo>
                  <a:lnTo>
                    <a:pt x="385952" y="736600"/>
                  </a:lnTo>
                  <a:lnTo>
                    <a:pt x="393420" y="723900"/>
                  </a:lnTo>
                  <a:lnTo>
                    <a:pt x="336359" y="698500"/>
                  </a:lnTo>
                  <a:lnTo>
                    <a:pt x="330453" y="685800"/>
                  </a:lnTo>
                  <a:lnTo>
                    <a:pt x="311327" y="685800"/>
                  </a:lnTo>
                  <a:lnTo>
                    <a:pt x="296798" y="673100"/>
                  </a:lnTo>
                  <a:close/>
                  <a:moveTo>
                    <a:pt x="318554" y="673100"/>
                  </a:moveTo>
                  <a:lnTo>
                    <a:pt x="306247" y="673100"/>
                  </a:lnTo>
                  <a:lnTo>
                    <a:pt x="311327" y="685800"/>
                  </a:lnTo>
                  <a:lnTo>
                    <a:pt x="320230" y="685800"/>
                  </a:lnTo>
                  <a:lnTo>
                    <a:pt x="318554" y="673100"/>
                  </a:lnTo>
                  <a:close/>
                  <a:moveTo>
                    <a:pt x="322402" y="660400"/>
                  </a:moveTo>
                  <a:lnTo>
                    <a:pt x="301904" y="660400"/>
                  </a:lnTo>
                  <a:lnTo>
                    <a:pt x="303339" y="673100"/>
                  </a:lnTo>
                  <a:lnTo>
                    <a:pt x="318947" y="673100"/>
                  </a:lnTo>
                  <a:lnTo>
                    <a:pt x="322402" y="660400"/>
                  </a:lnTo>
                  <a:close/>
                  <a:moveTo>
                    <a:pt x="317068" y="647700"/>
                  </a:moveTo>
                  <a:lnTo>
                    <a:pt x="306679" y="647700"/>
                  </a:lnTo>
                  <a:lnTo>
                    <a:pt x="302425" y="660400"/>
                  </a:lnTo>
                  <a:lnTo>
                    <a:pt x="329577" y="660400"/>
                  </a:lnTo>
                  <a:lnTo>
                    <a:pt x="317068" y="647700"/>
                  </a:lnTo>
                  <a:close/>
                  <a:moveTo>
                    <a:pt x="422784" y="647700"/>
                  </a:moveTo>
                  <a:lnTo>
                    <a:pt x="351598" y="647700"/>
                  </a:lnTo>
                  <a:lnTo>
                    <a:pt x="363626" y="660400"/>
                  </a:lnTo>
                  <a:lnTo>
                    <a:pt x="415234" y="660400"/>
                  </a:lnTo>
                  <a:lnTo>
                    <a:pt x="422784" y="647700"/>
                  </a:lnTo>
                  <a:close/>
                  <a:moveTo>
                    <a:pt x="350973" y="622300"/>
                  </a:moveTo>
                  <a:lnTo>
                    <a:pt x="330974" y="622300"/>
                  </a:lnTo>
                  <a:lnTo>
                    <a:pt x="335272" y="635000"/>
                  </a:lnTo>
                  <a:lnTo>
                    <a:pt x="342147" y="647700"/>
                  </a:lnTo>
                  <a:lnTo>
                    <a:pt x="371297" y="647700"/>
                  </a:lnTo>
                  <a:lnTo>
                    <a:pt x="362898" y="635000"/>
                  </a:lnTo>
                  <a:lnTo>
                    <a:pt x="356123" y="635000"/>
                  </a:lnTo>
                  <a:lnTo>
                    <a:pt x="350973" y="622300"/>
                  </a:lnTo>
                  <a:close/>
                  <a:moveTo>
                    <a:pt x="434378" y="635000"/>
                  </a:moveTo>
                  <a:lnTo>
                    <a:pt x="417283" y="635000"/>
                  </a:lnTo>
                  <a:lnTo>
                    <a:pt x="411137" y="647700"/>
                  </a:lnTo>
                  <a:lnTo>
                    <a:pt x="429165" y="647700"/>
                  </a:lnTo>
                  <a:lnTo>
                    <a:pt x="434378" y="635000"/>
                  </a:lnTo>
                  <a:close/>
                  <a:moveTo>
                    <a:pt x="438445" y="622300"/>
                  </a:moveTo>
                  <a:lnTo>
                    <a:pt x="423098" y="622300"/>
                  </a:lnTo>
                  <a:lnTo>
                    <a:pt x="421017" y="635000"/>
                  </a:lnTo>
                  <a:lnTo>
                    <a:pt x="436833" y="635000"/>
                  </a:lnTo>
                  <a:lnTo>
                    <a:pt x="438445" y="622300"/>
                  </a:lnTo>
                  <a:close/>
                  <a:moveTo>
                    <a:pt x="419415" y="571500"/>
                  </a:moveTo>
                  <a:lnTo>
                    <a:pt x="345652" y="571500"/>
                  </a:lnTo>
                  <a:lnTo>
                    <a:pt x="339306" y="584200"/>
                  </a:lnTo>
                  <a:lnTo>
                    <a:pt x="334162" y="596900"/>
                  </a:lnTo>
                  <a:lnTo>
                    <a:pt x="330899" y="596900"/>
                  </a:lnTo>
                  <a:lnTo>
                    <a:pt x="329282" y="609600"/>
                  </a:lnTo>
                  <a:lnTo>
                    <a:pt x="329308" y="622300"/>
                  </a:lnTo>
                  <a:lnTo>
                    <a:pt x="347446" y="622300"/>
                  </a:lnTo>
                  <a:lnTo>
                    <a:pt x="345422" y="609600"/>
                  </a:lnTo>
                  <a:lnTo>
                    <a:pt x="347611" y="596900"/>
                  </a:lnTo>
                  <a:lnTo>
                    <a:pt x="351294" y="584200"/>
                  </a:lnTo>
                  <a:lnTo>
                    <a:pt x="425403" y="584200"/>
                  </a:lnTo>
                  <a:lnTo>
                    <a:pt x="419415" y="571500"/>
                  </a:lnTo>
                  <a:close/>
                  <a:moveTo>
                    <a:pt x="439140" y="609600"/>
                  </a:moveTo>
                  <a:lnTo>
                    <a:pt x="423117" y="609600"/>
                  </a:lnTo>
                  <a:lnTo>
                    <a:pt x="423798" y="622300"/>
                  </a:lnTo>
                  <a:lnTo>
                    <a:pt x="439214" y="622300"/>
                  </a:lnTo>
                  <a:lnTo>
                    <a:pt x="439140" y="609600"/>
                  </a:lnTo>
                  <a:close/>
                  <a:moveTo>
                    <a:pt x="436379" y="596900"/>
                  </a:moveTo>
                  <a:lnTo>
                    <a:pt x="417459" y="596900"/>
                  </a:lnTo>
                  <a:lnTo>
                    <a:pt x="421055" y="609600"/>
                  </a:lnTo>
                  <a:lnTo>
                    <a:pt x="438202" y="609600"/>
                  </a:lnTo>
                  <a:lnTo>
                    <a:pt x="436379" y="596900"/>
                  </a:lnTo>
                  <a:close/>
                  <a:moveTo>
                    <a:pt x="430085" y="584200"/>
                  </a:moveTo>
                  <a:lnTo>
                    <a:pt x="405262" y="584200"/>
                  </a:lnTo>
                  <a:lnTo>
                    <a:pt x="412195" y="596900"/>
                  </a:lnTo>
                  <a:lnTo>
                    <a:pt x="433673" y="596900"/>
                  </a:lnTo>
                  <a:lnTo>
                    <a:pt x="430085" y="584200"/>
                  </a:lnTo>
                  <a:close/>
                  <a:moveTo>
                    <a:pt x="392353" y="558800"/>
                  </a:moveTo>
                  <a:lnTo>
                    <a:pt x="361962" y="558800"/>
                  </a:lnTo>
                  <a:lnTo>
                    <a:pt x="353204" y="571500"/>
                  </a:lnTo>
                  <a:lnTo>
                    <a:pt x="403517" y="571500"/>
                  </a:lnTo>
                  <a:lnTo>
                    <a:pt x="392353" y="558800"/>
                  </a:lnTo>
                  <a:close/>
                  <a:moveTo>
                    <a:pt x="469944" y="546100"/>
                  </a:moveTo>
                  <a:lnTo>
                    <a:pt x="404171" y="546100"/>
                  </a:lnTo>
                  <a:lnTo>
                    <a:pt x="411543" y="558800"/>
                  </a:lnTo>
                  <a:lnTo>
                    <a:pt x="462514" y="558800"/>
                  </a:lnTo>
                  <a:lnTo>
                    <a:pt x="469944" y="546100"/>
                  </a:lnTo>
                  <a:close/>
                  <a:moveTo>
                    <a:pt x="418769" y="533400"/>
                  </a:moveTo>
                  <a:lnTo>
                    <a:pt x="386740" y="533400"/>
                  </a:lnTo>
                  <a:lnTo>
                    <a:pt x="391769" y="546100"/>
                  </a:lnTo>
                  <a:lnTo>
                    <a:pt x="427980" y="546100"/>
                  </a:lnTo>
                  <a:lnTo>
                    <a:pt x="418769" y="533400"/>
                  </a:lnTo>
                  <a:close/>
                  <a:moveTo>
                    <a:pt x="484193" y="520700"/>
                  </a:moveTo>
                  <a:lnTo>
                    <a:pt x="470801" y="520700"/>
                  </a:lnTo>
                  <a:lnTo>
                    <a:pt x="464223" y="533400"/>
                  </a:lnTo>
                  <a:lnTo>
                    <a:pt x="458342" y="546100"/>
                  </a:lnTo>
                  <a:lnTo>
                    <a:pt x="476211" y="546100"/>
                  </a:lnTo>
                  <a:lnTo>
                    <a:pt x="481317" y="533400"/>
                  </a:lnTo>
                  <a:lnTo>
                    <a:pt x="484193" y="520700"/>
                  </a:lnTo>
                  <a:close/>
                  <a:moveTo>
                    <a:pt x="397936" y="520700"/>
                  </a:moveTo>
                  <a:lnTo>
                    <a:pt x="379525" y="520700"/>
                  </a:lnTo>
                  <a:lnTo>
                    <a:pt x="382613" y="533400"/>
                  </a:lnTo>
                  <a:lnTo>
                    <a:pt x="403159" y="533400"/>
                  </a:lnTo>
                  <a:lnTo>
                    <a:pt x="397936" y="520700"/>
                  </a:lnTo>
                  <a:close/>
                  <a:moveTo>
                    <a:pt x="390918" y="508000"/>
                  </a:moveTo>
                  <a:lnTo>
                    <a:pt x="376453" y="508000"/>
                  </a:lnTo>
                  <a:lnTo>
                    <a:pt x="377473" y="520700"/>
                  </a:lnTo>
                  <a:lnTo>
                    <a:pt x="394436" y="520700"/>
                  </a:lnTo>
                  <a:lnTo>
                    <a:pt x="390918" y="508000"/>
                  </a:lnTo>
                  <a:close/>
                  <a:moveTo>
                    <a:pt x="481260" y="495300"/>
                  </a:moveTo>
                  <a:lnTo>
                    <a:pt x="462610" y="495300"/>
                  </a:lnTo>
                  <a:lnTo>
                    <a:pt x="467385" y="508000"/>
                  </a:lnTo>
                  <a:lnTo>
                    <a:pt x="471284" y="520700"/>
                  </a:lnTo>
                  <a:lnTo>
                    <a:pt x="485622" y="520700"/>
                  </a:lnTo>
                  <a:lnTo>
                    <a:pt x="485603" y="508000"/>
                  </a:lnTo>
                  <a:lnTo>
                    <a:pt x="484136" y="508000"/>
                  </a:lnTo>
                  <a:lnTo>
                    <a:pt x="481260" y="495300"/>
                  </a:lnTo>
                  <a:close/>
                  <a:moveTo>
                    <a:pt x="397281" y="482600"/>
                  </a:moveTo>
                  <a:lnTo>
                    <a:pt x="381139" y="482600"/>
                  </a:lnTo>
                  <a:lnTo>
                    <a:pt x="378717" y="495300"/>
                  </a:lnTo>
                  <a:lnTo>
                    <a:pt x="377129" y="495300"/>
                  </a:lnTo>
                  <a:lnTo>
                    <a:pt x="376374" y="508000"/>
                  </a:lnTo>
                  <a:lnTo>
                    <a:pt x="391032" y="508000"/>
                  </a:lnTo>
                  <a:lnTo>
                    <a:pt x="397281" y="482600"/>
                  </a:lnTo>
                  <a:close/>
                  <a:moveTo>
                    <a:pt x="471402" y="482600"/>
                  </a:moveTo>
                  <a:lnTo>
                    <a:pt x="464426" y="482600"/>
                  </a:lnTo>
                  <a:lnTo>
                    <a:pt x="455015" y="495300"/>
                  </a:lnTo>
                  <a:lnTo>
                    <a:pt x="477015" y="495300"/>
                  </a:lnTo>
                  <a:lnTo>
                    <a:pt x="471402" y="482600"/>
                  </a:lnTo>
                  <a:close/>
                  <a:moveTo>
                    <a:pt x="421358" y="457200"/>
                  </a:moveTo>
                  <a:lnTo>
                    <a:pt x="414077" y="457200"/>
                  </a:lnTo>
                  <a:lnTo>
                    <a:pt x="407214" y="469900"/>
                  </a:lnTo>
                  <a:lnTo>
                    <a:pt x="389637" y="469900"/>
                  </a:lnTo>
                  <a:lnTo>
                    <a:pt x="385059" y="482600"/>
                  </a:lnTo>
                  <a:lnTo>
                    <a:pt x="424243" y="482600"/>
                  </a:lnTo>
                  <a:lnTo>
                    <a:pt x="429056" y="469900"/>
                  </a:lnTo>
                  <a:lnTo>
                    <a:pt x="421358" y="457200"/>
                  </a:lnTo>
                  <a:close/>
                  <a:moveTo>
                    <a:pt x="519286" y="444500"/>
                  </a:moveTo>
                  <a:lnTo>
                    <a:pt x="493750" y="444500"/>
                  </a:lnTo>
                  <a:lnTo>
                    <a:pt x="487452" y="457200"/>
                  </a:lnTo>
                  <a:lnTo>
                    <a:pt x="454405" y="457200"/>
                  </a:lnTo>
                  <a:lnTo>
                    <a:pt x="465795" y="469900"/>
                  </a:lnTo>
                  <a:lnTo>
                    <a:pt x="505145" y="469900"/>
                  </a:lnTo>
                  <a:lnTo>
                    <a:pt x="512776" y="457200"/>
                  </a:lnTo>
                  <a:lnTo>
                    <a:pt x="519286" y="444500"/>
                  </a:lnTo>
                  <a:close/>
                  <a:moveTo>
                    <a:pt x="473303" y="444500"/>
                  </a:moveTo>
                  <a:lnTo>
                    <a:pt x="434347" y="444500"/>
                  </a:lnTo>
                  <a:lnTo>
                    <a:pt x="443342" y="457200"/>
                  </a:lnTo>
                  <a:lnTo>
                    <a:pt x="480636" y="457200"/>
                  </a:lnTo>
                  <a:lnTo>
                    <a:pt x="473303" y="444500"/>
                  </a:lnTo>
                  <a:close/>
                  <a:moveTo>
                    <a:pt x="456120" y="381000"/>
                  </a:moveTo>
                  <a:lnTo>
                    <a:pt x="429079" y="381000"/>
                  </a:lnTo>
                  <a:lnTo>
                    <a:pt x="424052" y="393700"/>
                  </a:lnTo>
                  <a:lnTo>
                    <a:pt x="420538" y="406400"/>
                  </a:lnTo>
                  <a:lnTo>
                    <a:pt x="419119" y="419100"/>
                  </a:lnTo>
                  <a:lnTo>
                    <a:pt x="419795" y="419100"/>
                  </a:lnTo>
                  <a:lnTo>
                    <a:pt x="422567" y="431800"/>
                  </a:lnTo>
                  <a:lnTo>
                    <a:pt x="427422" y="444500"/>
                  </a:lnTo>
                  <a:lnTo>
                    <a:pt x="452500" y="444500"/>
                  </a:lnTo>
                  <a:lnTo>
                    <a:pt x="444385" y="431800"/>
                  </a:lnTo>
                  <a:lnTo>
                    <a:pt x="439000" y="431800"/>
                  </a:lnTo>
                  <a:lnTo>
                    <a:pt x="433679" y="419100"/>
                  </a:lnTo>
                  <a:lnTo>
                    <a:pt x="434060" y="406400"/>
                  </a:lnTo>
                  <a:lnTo>
                    <a:pt x="441274" y="393700"/>
                  </a:lnTo>
                  <a:lnTo>
                    <a:pt x="447484" y="393700"/>
                  </a:lnTo>
                  <a:lnTo>
                    <a:pt x="456120" y="381000"/>
                  </a:lnTo>
                  <a:close/>
                  <a:moveTo>
                    <a:pt x="498284" y="381000"/>
                  </a:moveTo>
                  <a:lnTo>
                    <a:pt x="468693" y="381000"/>
                  </a:lnTo>
                  <a:lnTo>
                    <a:pt x="477088" y="393700"/>
                  </a:lnTo>
                  <a:lnTo>
                    <a:pt x="452500" y="444500"/>
                  </a:lnTo>
                  <a:lnTo>
                    <a:pt x="465454" y="444500"/>
                  </a:lnTo>
                  <a:lnTo>
                    <a:pt x="498284" y="381000"/>
                  </a:lnTo>
                  <a:close/>
                  <a:moveTo>
                    <a:pt x="529145" y="406400"/>
                  </a:moveTo>
                  <a:lnTo>
                    <a:pt x="512470" y="406400"/>
                  </a:lnTo>
                  <a:lnTo>
                    <a:pt x="514857" y="419100"/>
                  </a:lnTo>
                  <a:lnTo>
                    <a:pt x="514083" y="431800"/>
                  </a:lnTo>
                  <a:lnTo>
                    <a:pt x="507669" y="444500"/>
                  </a:lnTo>
                  <a:lnTo>
                    <a:pt x="524675" y="444500"/>
                  </a:lnTo>
                  <a:lnTo>
                    <a:pt x="527827" y="431800"/>
                  </a:lnTo>
                  <a:lnTo>
                    <a:pt x="529624" y="419100"/>
                  </a:lnTo>
                  <a:lnTo>
                    <a:pt x="530065" y="419100"/>
                  </a:lnTo>
                  <a:lnTo>
                    <a:pt x="529145" y="406400"/>
                  </a:lnTo>
                  <a:close/>
                  <a:moveTo>
                    <a:pt x="513067" y="381000"/>
                  </a:moveTo>
                  <a:lnTo>
                    <a:pt x="503275" y="393700"/>
                  </a:lnTo>
                  <a:lnTo>
                    <a:pt x="509003" y="406400"/>
                  </a:lnTo>
                  <a:lnTo>
                    <a:pt x="526947" y="406400"/>
                  </a:lnTo>
                  <a:lnTo>
                    <a:pt x="523535" y="393700"/>
                  </a:lnTo>
                  <a:lnTo>
                    <a:pt x="518908" y="393700"/>
                  </a:lnTo>
                  <a:lnTo>
                    <a:pt x="513067" y="381000"/>
                  </a:lnTo>
                  <a:close/>
                  <a:moveTo>
                    <a:pt x="493991" y="368300"/>
                  </a:moveTo>
                  <a:lnTo>
                    <a:pt x="442833" y="368300"/>
                  </a:lnTo>
                  <a:lnTo>
                    <a:pt x="435340" y="381000"/>
                  </a:lnTo>
                  <a:lnTo>
                    <a:pt x="494957" y="381000"/>
                  </a:lnTo>
                  <a:lnTo>
                    <a:pt x="493991" y="368300"/>
                  </a:lnTo>
                  <a:close/>
                  <a:moveTo>
                    <a:pt x="559579" y="355600"/>
                  </a:moveTo>
                  <a:lnTo>
                    <a:pt x="524332" y="355600"/>
                  </a:lnTo>
                  <a:lnTo>
                    <a:pt x="519468" y="368300"/>
                  </a:lnTo>
                  <a:lnTo>
                    <a:pt x="554136" y="368300"/>
                  </a:lnTo>
                  <a:lnTo>
                    <a:pt x="559579" y="355600"/>
                  </a:lnTo>
                  <a:close/>
                  <a:moveTo>
                    <a:pt x="503034" y="342900"/>
                  </a:moveTo>
                  <a:lnTo>
                    <a:pt x="474649" y="342900"/>
                  </a:lnTo>
                  <a:lnTo>
                    <a:pt x="483615" y="355600"/>
                  </a:lnTo>
                  <a:lnTo>
                    <a:pt x="498398" y="355600"/>
                  </a:lnTo>
                  <a:lnTo>
                    <a:pt x="503034" y="342900"/>
                  </a:lnTo>
                  <a:close/>
                  <a:moveTo>
                    <a:pt x="572541" y="330200"/>
                  </a:moveTo>
                  <a:lnTo>
                    <a:pt x="559104" y="330200"/>
                  </a:lnTo>
                  <a:lnTo>
                    <a:pt x="552284" y="342900"/>
                  </a:lnTo>
                  <a:lnTo>
                    <a:pt x="547916" y="355600"/>
                  </a:lnTo>
                  <a:lnTo>
                    <a:pt x="564562" y="355600"/>
                  </a:lnTo>
                  <a:lnTo>
                    <a:pt x="569086" y="342900"/>
                  </a:lnTo>
                  <a:lnTo>
                    <a:pt x="572541" y="330200"/>
                  </a:lnTo>
                  <a:close/>
                  <a:moveTo>
                    <a:pt x="537210" y="304800"/>
                  </a:moveTo>
                  <a:lnTo>
                    <a:pt x="514630" y="304800"/>
                  </a:lnTo>
                  <a:lnTo>
                    <a:pt x="502958" y="317500"/>
                  </a:lnTo>
                  <a:lnTo>
                    <a:pt x="499376" y="330200"/>
                  </a:lnTo>
                  <a:lnTo>
                    <a:pt x="463854" y="330200"/>
                  </a:lnTo>
                  <a:lnTo>
                    <a:pt x="465645" y="342900"/>
                  </a:lnTo>
                  <a:lnTo>
                    <a:pt x="515380" y="342900"/>
                  </a:lnTo>
                  <a:lnTo>
                    <a:pt x="520570" y="330200"/>
                  </a:lnTo>
                  <a:lnTo>
                    <a:pt x="526541" y="317500"/>
                  </a:lnTo>
                  <a:lnTo>
                    <a:pt x="532828" y="317500"/>
                  </a:lnTo>
                  <a:lnTo>
                    <a:pt x="537210" y="304800"/>
                  </a:lnTo>
                  <a:close/>
                  <a:moveTo>
                    <a:pt x="487933" y="292100"/>
                  </a:moveTo>
                  <a:lnTo>
                    <a:pt x="470954" y="292100"/>
                  </a:lnTo>
                  <a:lnTo>
                    <a:pt x="465213" y="304800"/>
                  </a:lnTo>
                  <a:lnTo>
                    <a:pt x="463702" y="304800"/>
                  </a:lnTo>
                  <a:lnTo>
                    <a:pt x="462292" y="317500"/>
                  </a:lnTo>
                  <a:lnTo>
                    <a:pt x="462279" y="330200"/>
                  </a:lnTo>
                  <a:lnTo>
                    <a:pt x="478764" y="330200"/>
                  </a:lnTo>
                  <a:lnTo>
                    <a:pt x="476770" y="317500"/>
                  </a:lnTo>
                  <a:lnTo>
                    <a:pt x="477977" y="317500"/>
                  </a:lnTo>
                  <a:lnTo>
                    <a:pt x="484301" y="304800"/>
                  </a:lnTo>
                  <a:lnTo>
                    <a:pt x="487933" y="292100"/>
                  </a:lnTo>
                  <a:close/>
                  <a:moveTo>
                    <a:pt x="566280" y="292100"/>
                  </a:moveTo>
                  <a:lnTo>
                    <a:pt x="527367" y="292100"/>
                  </a:lnTo>
                  <a:lnTo>
                    <a:pt x="523926" y="304800"/>
                  </a:lnTo>
                  <a:lnTo>
                    <a:pt x="554634" y="304800"/>
                  </a:lnTo>
                  <a:lnTo>
                    <a:pt x="557364" y="317500"/>
                  </a:lnTo>
                  <a:lnTo>
                    <a:pt x="560133" y="330200"/>
                  </a:lnTo>
                  <a:lnTo>
                    <a:pt x="574319" y="330200"/>
                  </a:lnTo>
                  <a:lnTo>
                    <a:pt x="574560" y="317500"/>
                  </a:lnTo>
                  <a:lnTo>
                    <a:pt x="572947" y="304800"/>
                  </a:lnTo>
                  <a:lnTo>
                    <a:pt x="566280" y="292100"/>
                  </a:lnTo>
                  <a:close/>
                  <a:moveTo>
                    <a:pt x="511860" y="279400"/>
                  </a:moveTo>
                  <a:lnTo>
                    <a:pt x="484631" y="279400"/>
                  </a:lnTo>
                  <a:lnTo>
                    <a:pt x="475068" y="292100"/>
                  </a:lnTo>
                  <a:lnTo>
                    <a:pt x="506729" y="292100"/>
                  </a:lnTo>
                  <a:lnTo>
                    <a:pt x="511860" y="279400"/>
                  </a:lnTo>
                  <a:close/>
                  <a:moveTo>
                    <a:pt x="499389" y="266700"/>
                  </a:moveTo>
                  <a:lnTo>
                    <a:pt x="489496" y="279400"/>
                  </a:lnTo>
                  <a:lnTo>
                    <a:pt x="505193" y="279400"/>
                  </a:lnTo>
                  <a:lnTo>
                    <a:pt x="499389" y="266700"/>
                  </a:lnTo>
                  <a:close/>
                  <a:moveTo>
                    <a:pt x="596750" y="266700"/>
                  </a:moveTo>
                  <a:lnTo>
                    <a:pt x="566940" y="266700"/>
                  </a:lnTo>
                  <a:lnTo>
                    <a:pt x="562089" y="279400"/>
                  </a:lnTo>
                  <a:lnTo>
                    <a:pt x="590854" y="279400"/>
                  </a:lnTo>
                  <a:lnTo>
                    <a:pt x="596750" y="266700"/>
                  </a:lnTo>
                  <a:close/>
                  <a:moveTo>
                    <a:pt x="607171" y="254000"/>
                  </a:moveTo>
                  <a:lnTo>
                    <a:pt x="590524" y="254000"/>
                  </a:lnTo>
                  <a:lnTo>
                    <a:pt x="579881" y="266700"/>
                  </a:lnTo>
                  <a:lnTo>
                    <a:pt x="602189" y="266700"/>
                  </a:lnTo>
                  <a:lnTo>
                    <a:pt x="607171" y="254000"/>
                  </a:lnTo>
                  <a:close/>
                  <a:moveTo>
                    <a:pt x="557988" y="241300"/>
                  </a:moveTo>
                  <a:lnTo>
                    <a:pt x="508266" y="241300"/>
                  </a:lnTo>
                  <a:lnTo>
                    <a:pt x="513753" y="254000"/>
                  </a:lnTo>
                  <a:lnTo>
                    <a:pt x="553582" y="254000"/>
                  </a:lnTo>
                  <a:lnTo>
                    <a:pt x="557988" y="241300"/>
                  </a:lnTo>
                  <a:close/>
                  <a:moveTo>
                    <a:pt x="617169" y="215900"/>
                  </a:moveTo>
                  <a:lnTo>
                    <a:pt x="599973" y="215900"/>
                  </a:lnTo>
                  <a:lnTo>
                    <a:pt x="602741" y="228600"/>
                  </a:lnTo>
                  <a:lnTo>
                    <a:pt x="601713" y="241300"/>
                  </a:lnTo>
                  <a:lnTo>
                    <a:pt x="594893" y="254000"/>
                  </a:lnTo>
                  <a:lnTo>
                    <a:pt x="611695" y="254000"/>
                  </a:lnTo>
                  <a:lnTo>
                    <a:pt x="615149" y="241300"/>
                  </a:lnTo>
                  <a:lnTo>
                    <a:pt x="616927" y="241300"/>
                  </a:lnTo>
                  <a:lnTo>
                    <a:pt x="617169" y="215900"/>
                  </a:lnTo>
                  <a:close/>
                  <a:moveTo>
                    <a:pt x="554469" y="177800"/>
                  </a:moveTo>
                  <a:lnTo>
                    <a:pt x="532104" y="177800"/>
                  </a:lnTo>
                  <a:lnTo>
                    <a:pt x="527240" y="190500"/>
                  </a:lnTo>
                  <a:lnTo>
                    <a:pt x="517690" y="190500"/>
                  </a:lnTo>
                  <a:lnTo>
                    <a:pt x="513575" y="203200"/>
                  </a:lnTo>
                  <a:lnTo>
                    <a:pt x="507822" y="215900"/>
                  </a:lnTo>
                  <a:lnTo>
                    <a:pt x="506323" y="215900"/>
                  </a:lnTo>
                  <a:lnTo>
                    <a:pt x="504901" y="228600"/>
                  </a:lnTo>
                  <a:lnTo>
                    <a:pt x="505599" y="241300"/>
                  </a:lnTo>
                  <a:lnTo>
                    <a:pt x="523532" y="241300"/>
                  </a:lnTo>
                  <a:lnTo>
                    <a:pt x="521385" y="228600"/>
                  </a:lnTo>
                  <a:lnTo>
                    <a:pt x="519379" y="228600"/>
                  </a:lnTo>
                  <a:lnTo>
                    <a:pt x="520585" y="215900"/>
                  </a:lnTo>
                  <a:lnTo>
                    <a:pt x="526922" y="203200"/>
                  </a:lnTo>
                  <a:lnTo>
                    <a:pt x="549338" y="203200"/>
                  </a:lnTo>
                  <a:lnTo>
                    <a:pt x="554469" y="177800"/>
                  </a:lnTo>
                  <a:close/>
                  <a:moveTo>
                    <a:pt x="569150" y="228600"/>
                  </a:moveTo>
                  <a:lnTo>
                    <a:pt x="541985" y="228600"/>
                  </a:lnTo>
                  <a:lnTo>
                    <a:pt x="540638" y="241300"/>
                  </a:lnTo>
                  <a:lnTo>
                    <a:pt x="563178" y="241300"/>
                  </a:lnTo>
                  <a:lnTo>
                    <a:pt x="569150" y="228600"/>
                  </a:lnTo>
                  <a:close/>
                  <a:moveTo>
                    <a:pt x="579818" y="215900"/>
                  </a:moveTo>
                  <a:lnTo>
                    <a:pt x="557244" y="215900"/>
                  </a:lnTo>
                  <a:lnTo>
                    <a:pt x="551383" y="228600"/>
                  </a:lnTo>
                  <a:lnTo>
                    <a:pt x="575436" y="228600"/>
                  </a:lnTo>
                  <a:lnTo>
                    <a:pt x="579818" y="215900"/>
                  </a:lnTo>
                  <a:close/>
                  <a:moveTo>
                    <a:pt x="608888" y="203200"/>
                  </a:moveTo>
                  <a:lnTo>
                    <a:pt x="566536" y="203200"/>
                  </a:lnTo>
                  <a:lnTo>
                    <a:pt x="562294" y="215900"/>
                  </a:lnTo>
                  <a:lnTo>
                    <a:pt x="615556" y="215900"/>
                  </a:lnTo>
                  <a:lnTo>
                    <a:pt x="608888" y="203200"/>
                  </a:lnTo>
                  <a:close/>
                  <a:moveTo>
                    <a:pt x="593559" y="190500"/>
                  </a:moveTo>
                  <a:lnTo>
                    <a:pt x="578497" y="190500"/>
                  </a:lnTo>
                  <a:lnTo>
                    <a:pt x="574014" y="203200"/>
                  </a:lnTo>
                  <a:lnTo>
                    <a:pt x="604519" y="203200"/>
                  </a:lnTo>
                  <a:lnTo>
                    <a:pt x="593559" y="190500"/>
                  </a:lnTo>
                  <a:close/>
                  <a:moveTo>
                    <a:pt x="644753" y="165100"/>
                  </a:moveTo>
                  <a:lnTo>
                    <a:pt x="573556" y="165100"/>
                  </a:lnTo>
                  <a:lnTo>
                    <a:pt x="585584" y="177800"/>
                  </a:lnTo>
                  <a:lnTo>
                    <a:pt x="637205" y="177800"/>
                  </a:lnTo>
                  <a:lnTo>
                    <a:pt x="644753" y="165100"/>
                  </a:lnTo>
                  <a:close/>
                  <a:moveTo>
                    <a:pt x="572931" y="139700"/>
                  </a:moveTo>
                  <a:lnTo>
                    <a:pt x="552932" y="139700"/>
                  </a:lnTo>
                  <a:lnTo>
                    <a:pt x="557230" y="152400"/>
                  </a:lnTo>
                  <a:lnTo>
                    <a:pt x="564105" y="165100"/>
                  </a:lnTo>
                  <a:lnTo>
                    <a:pt x="593255" y="165100"/>
                  </a:lnTo>
                  <a:lnTo>
                    <a:pt x="584856" y="152400"/>
                  </a:lnTo>
                  <a:lnTo>
                    <a:pt x="578081" y="152400"/>
                  </a:lnTo>
                  <a:lnTo>
                    <a:pt x="572931" y="139700"/>
                  </a:lnTo>
                  <a:close/>
                  <a:moveTo>
                    <a:pt x="656335" y="152400"/>
                  </a:moveTo>
                  <a:lnTo>
                    <a:pt x="639241" y="152400"/>
                  </a:lnTo>
                  <a:lnTo>
                    <a:pt x="633094" y="165100"/>
                  </a:lnTo>
                  <a:lnTo>
                    <a:pt x="651130" y="165100"/>
                  </a:lnTo>
                  <a:lnTo>
                    <a:pt x="656335" y="152400"/>
                  </a:lnTo>
                  <a:close/>
                  <a:moveTo>
                    <a:pt x="660407" y="139700"/>
                  </a:moveTo>
                  <a:lnTo>
                    <a:pt x="645056" y="139700"/>
                  </a:lnTo>
                  <a:lnTo>
                    <a:pt x="642975" y="152400"/>
                  </a:lnTo>
                  <a:lnTo>
                    <a:pt x="658792" y="152400"/>
                  </a:lnTo>
                  <a:lnTo>
                    <a:pt x="660407" y="139700"/>
                  </a:lnTo>
                  <a:close/>
                  <a:moveTo>
                    <a:pt x="573252" y="101600"/>
                  </a:moveTo>
                  <a:lnTo>
                    <a:pt x="556120" y="101600"/>
                  </a:lnTo>
                  <a:lnTo>
                    <a:pt x="552862" y="114300"/>
                  </a:lnTo>
                  <a:lnTo>
                    <a:pt x="551245" y="127000"/>
                  </a:lnTo>
                  <a:lnTo>
                    <a:pt x="551267" y="139700"/>
                  </a:lnTo>
                  <a:lnTo>
                    <a:pt x="569404" y="139700"/>
                  </a:lnTo>
                  <a:lnTo>
                    <a:pt x="567380" y="127000"/>
                  </a:lnTo>
                  <a:lnTo>
                    <a:pt x="566735" y="127000"/>
                  </a:lnTo>
                  <a:lnTo>
                    <a:pt x="567470" y="114300"/>
                  </a:lnTo>
                  <a:lnTo>
                    <a:pt x="569582" y="114300"/>
                  </a:lnTo>
                  <a:lnTo>
                    <a:pt x="573252" y="101600"/>
                  </a:lnTo>
                  <a:close/>
                  <a:moveTo>
                    <a:pt x="661098" y="127000"/>
                  </a:moveTo>
                  <a:lnTo>
                    <a:pt x="645075" y="127000"/>
                  </a:lnTo>
                  <a:lnTo>
                    <a:pt x="645756" y="139700"/>
                  </a:lnTo>
                  <a:lnTo>
                    <a:pt x="661177" y="139700"/>
                  </a:lnTo>
                  <a:lnTo>
                    <a:pt x="661098" y="127000"/>
                  </a:lnTo>
                  <a:close/>
                  <a:moveTo>
                    <a:pt x="658337" y="114300"/>
                  </a:moveTo>
                  <a:lnTo>
                    <a:pt x="639418" y="114300"/>
                  </a:lnTo>
                  <a:lnTo>
                    <a:pt x="643013" y="127000"/>
                  </a:lnTo>
                  <a:lnTo>
                    <a:pt x="660160" y="127000"/>
                  </a:lnTo>
                  <a:lnTo>
                    <a:pt x="658337" y="114300"/>
                  </a:lnTo>
                  <a:close/>
                  <a:moveTo>
                    <a:pt x="652043" y="101600"/>
                  </a:moveTo>
                  <a:lnTo>
                    <a:pt x="627226" y="101600"/>
                  </a:lnTo>
                  <a:lnTo>
                    <a:pt x="634155" y="114300"/>
                  </a:lnTo>
                  <a:lnTo>
                    <a:pt x="655631" y="114300"/>
                  </a:lnTo>
                  <a:lnTo>
                    <a:pt x="652043" y="101600"/>
                  </a:lnTo>
                  <a:close/>
                  <a:moveTo>
                    <a:pt x="641373" y="88900"/>
                  </a:moveTo>
                  <a:lnTo>
                    <a:pt x="567615" y="88900"/>
                  </a:lnTo>
                  <a:lnTo>
                    <a:pt x="561265" y="101600"/>
                  </a:lnTo>
                  <a:lnTo>
                    <a:pt x="647361" y="101600"/>
                  </a:lnTo>
                  <a:lnTo>
                    <a:pt x="641373" y="88900"/>
                  </a:lnTo>
                  <a:close/>
                  <a:moveTo>
                    <a:pt x="614313" y="76200"/>
                  </a:moveTo>
                  <a:lnTo>
                    <a:pt x="583920" y="76200"/>
                  </a:lnTo>
                  <a:lnTo>
                    <a:pt x="575167" y="88900"/>
                  </a:lnTo>
                  <a:lnTo>
                    <a:pt x="625474" y="88900"/>
                  </a:lnTo>
                  <a:lnTo>
                    <a:pt x="614313" y="76200"/>
                  </a:lnTo>
                  <a:close/>
                  <a:moveTo>
                    <a:pt x="594118" y="25400"/>
                  </a:moveTo>
                  <a:lnTo>
                    <a:pt x="587400" y="50800"/>
                  </a:lnTo>
                  <a:lnTo>
                    <a:pt x="683285" y="88900"/>
                  </a:lnTo>
                  <a:lnTo>
                    <a:pt x="690740" y="76200"/>
                  </a:lnTo>
                  <a:lnTo>
                    <a:pt x="633691" y="50800"/>
                  </a:lnTo>
                  <a:lnTo>
                    <a:pt x="627786" y="38100"/>
                  </a:lnTo>
                  <a:lnTo>
                    <a:pt x="608660" y="38100"/>
                  </a:lnTo>
                  <a:lnTo>
                    <a:pt x="594118" y="25400"/>
                  </a:lnTo>
                  <a:close/>
                  <a:moveTo>
                    <a:pt x="615886" y="25400"/>
                  </a:moveTo>
                  <a:lnTo>
                    <a:pt x="603567" y="25400"/>
                  </a:lnTo>
                  <a:lnTo>
                    <a:pt x="608660" y="38100"/>
                  </a:lnTo>
                  <a:lnTo>
                    <a:pt x="617550" y="38100"/>
                  </a:lnTo>
                  <a:lnTo>
                    <a:pt x="615886" y="25400"/>
                  </a:lnTo>
                  <a:close/>
                  <a:moveTo>
                    <a:pt x="619734" y="12700"/>
                  </a:moveTo>
                  <a:lnTo>
                    <a:pt x="599236" y="12700"/>
                  </a:lnTo>
                  <a:lnTo>
                    <a:pt x="600671" y="25400"/>
                  </a:lnTo>
                  <a:lnTo>
                    <a:pt x="616280" y="25400"/>
                  </a:lnTo>
                  <a:lnTo>
                    <a:pt x="619734" y="12700"/>
                  </a:lnTo>
                  <a:close/>
                  <a:moveTo>
                    <a:pt x="614400" y="0"/>
                  </a:moveTo>
                  <a:lnTo>
                    <a:pt x="603999" y="0"/>
                  </a:lnTo>
                  <a:lnTo>
                    <a:pt x="599744" y="12700"/>
                  </a:lnTo>
                  <a:lnTo>
                    <a:pt x="626897" y="12700"/>
                  </a:lnTo>
                  <a:lnTo>
                    <a:pt x="614400" y="0"/>
                  </a:lnTo>
                  <a:close/>
                </a:path>
              </a:pathLst>
            </a:custGeom>
            <a:solidFill>
              <a:srgbClr val="000000"/>
            </a:solidFill>
            <a:ln w="0">
              <a:noFill/>
            </a:ln>
          </p:spPr>
          <p:style>
            <a:lnRef idx="0"/>
            <a:fillRef idx="0"/>
            <a:effectRef idx="0"/>
            <a:fontRef idx="minor"/>
          </p:style>
        </p:sp>
        <p:sp>
          <p:nvSpPr>
            <p:cNvPr id="556" name="Google Shape;237;p19"/>
            <p:cNvSpPr/>
            <p:nvPr/>
          </p:nvSpPr>
          <p:spPr>
            <a:xfrm>
              <a:off x="5791320" y="4419720"/>
              <a:ext cx="360" cy="469440"/>
            </a:xfrm>
            <a:custGeom>
              <a:avLst/>
              <a:gdLst/>
              <a:ahLst/>
              <a:rect l="l" t="t" r="r" b="b"/>
              <a:pathLst>
                <a:path w="120000" h="469900">
                  <a:moveTo>
                    <a:pt x="0" y="0"/>
                  </a:moveTo>
                  <a:lnTo>
                    <a:pt x="0" y="469900"/>
                  </a:lnTo>
                </a:path>
              </a:pathLst>
            </a:custGeom>
            <a:noFill/>
            <a:ln w="12700">
              <a:solidFill>
                <a:srgbClr val="000000"/>
              </a:solidFill>
              <a:round/>
            </a:ln>
          </p:spPr>
          <p:style>
            <a:lnRef idx="0"/>
            <a:fillRef idx="0"/>
            <a:effectRef idx="0"/>
            <a:fontRef idx="minor"/>
          </p:style>
        </p:sp>
        <p:sp>
          <p:nvSpPr>
            <p:cNvPr id="557" name="Google Shape;238;p19"/>
            <p:cNvSpPr/>
            <p:nvPr/>
          </p:nvSpPr>
          <p:spPr>
            <a:xfrm>
              <a:off x="5753160" y="4876920"/>
              <a:ext cx="75960" cy="75960"/>
            </a:xfrm>
            <a:custGeom>
              <a:avLst/>
              <a:gdLst/>
              <a:ahLst/>
              <a:rect l="l" t="t" r="r" b="b"/>
              <a:pathLst>
                <a:path w="76200" h="76200">
                  <a:moveTo>
                    <a:pt x="76200" y="0"/>
                  </a:moveTo>
                  <a:lnTo>
                    <a:pt x="0" y="0"/>
                  </a:lnTo>
                  <a:lnTo>
                    <a:pt x="38100" y="76200"/>
                  </a:lnTo>
                  <a:lnTo>
                    <a:pt x="76200" y="0"/>
                  </a:lnTo>
                  <a:close/>
                </a:path>
              </a:pathLst>
            </a:custGeom>
            <a:solidFill>
              <a:srgbClr val="000000"/>
            </a:solidFill>
            <a:ln w="0">
              <a:noFill/>
            </a:ln>
          </p:spPr>
          <p:style>
            <a:lnRef idx="0"/>
            <a:fillRef idx="0"/>
            <a:effectRef idx="0"/>
            <a:fontRef idx="minor"/>
          </p:style>
        </p:sp>
        <p:sp>
          <p:nvSpPr>
            <p:cNvPr id="558" name="Google Shape;239;p19"/>
            <p:cNvSpPr/>
            <p:nvPr/>
          </p:nvSpPr>
          <p:spPr>
            <a:xfrm>
              <a:off x="6400800" y="4483080"/>
              <a:ext cx="360" cy="469440"/>
            </a:xfrm>
            <a:custGeom>
              <a:avLst/>
              <a:gdLst/>
              <a:ahLst/>
              <a:rect l="l" t="t" r="r" b="b"/>
              <a:pathLst>
                <a:path w="120000" h="469900">
                  <a:moveTo>
                    <a:pt x="0" y="469900"/>
                  </a:moveTo>
                  <a:lnTo>
                    <a:pt x="0" y="0"/>
                  </a:lnTo>
                </a:path>
              </a:pathLst>
            </a:custGeom>
            <a:noFill/>
            <a:ln w="12700">
              <a:solidFill>
                <a:srgbClr val="000000"/>
              </a:solidFill>
              <a:round/>
            </a:ln>
          </p:spPr>
          <p:style>
            <a:lnRef idx="0"/>
            <a:fillRef idx="0"/>
            <a:effectRef idx="0"/>
            <a:fontRef idx="minor"/>
          </p:style>
        </p:sp>
        <p:sp>
          <p:nvSpPr>
            <p:cNvPr id="559" name="Google Shape;240;p19"/>
            <p:cNvSpPr/>
            <p:nvPr/>
          </p:nvSpPr>
          <p:spPr>
            <a:xfrm>
              <a:off x="6362640" y="4419720"/>
              <a:ext cx="75960" cy="75960"/>
            </a:xfrm>
            <a:custGeom>
              <a:avLst/>
              <a:gdLst/>
              <a:ahLst/>
              <a:rect l="l" t="t" r="r" b="b"/>
              <a:pathLst>
                <a:path w="76200" h="76200">
                  <a:moveTo>
                    <a:pt x="38087" y="0"/>
                  </a:moveTo>
                  <a:lnTo>
                    <a:pt x="0" y="76200"/>
                  </a:lnTo>
                  <a:lnTo>
                    <a:pt x="76200" y="76187"/>
                  </a:lnTo>
                  <a:lnTo>
                    <a:pt x="38087" y="0"/>
                  </a:lnTo>
                  <a:close/>
                </a:path>
              </a:pathLst>
            </a:custGeom>
            <a:solidFill>
              <a:srgbClr val="000000"/>
            </a:solidFill>
            <a:ln w="0">
              <a:noFill/>
            </a:ln>
          </p:spPr>
          <p:style>
            <a:lnRef idx="0"/>
            <a:fillRef idx="0"/>
            <a:effectRef idx="0"/>
            <a:fontRef idx="minor"/>
          </p:style>
        </p:sp>
        <p:sp>
          <p:nvSpPr>
            <p:cNvPr id="560" name="Google Shape;241;p19"/>
            <p:cNvSpPr/>
            <p:nvPr/>
          </p:nvSpPr>
          <p:spPr>
            <a:xfrm>
              <a:off x="4876920" y="3581280"/>
              <a:ext cx="622080" cy="360"/>
            </a:xfrm>
            <a:custGeom>
              <a:avLst/>
              <a:gdLst/>
              <a:ahLst/>
              <a:rect l="l" t="t" r="r" b="b"/>
              <a:pathLst>
                <a:path w="622300" h="120000">
                  <a:moveTo>
                    <a:pt x="0" y="0"/>
                  </a:moveTo>
                  <a:lnTo>
                    <a:pt x="622300" y="0"/>
                  </a:lnTo>
                </a:path>
              </a:pathLst>
            </a:custGeom>
            <a:noFill/>
            <a:ln w="12700">
              <a:solidFill>
                <a:srgbClr val="000000"/>
              </a:solidFill>
              <a:round/>
            </a:ln>
          </p:spPr>
          <p:style>
            <a:lnRef idx="0"/>
            <a:fillRef idx="0"/>
            <a:effectRef idx="0"/>
            <a:fontRef idx="minor"/>
          </p:style>
        </p:sp>
        <p:sp>
          <p:nvSpPr>
            <p:cNvPr id="561" name="Google Shape;242;p19"/>
            <p:cNvSpPr/>
            <p:nvPr/>
          </p:nvSpPr>
          <p:spPr>
            <a:xfrm>
              <a:off x="5486400" y="3543120"/>
              <a:ext cx="75960" cy="75960"/>
            </a:xfrm>
            <a:custGeom>
              <a:avLst/>
              <a:gdLst/>
              <a:ahLst/>
              <a:rect l="l" t="t" r="r" b="b"/>
              <a:pathLst>
                <a:path w="76200" h="76200">
                  <a:moveTo>
                    <a:pt x="0" y="0"/>
                  </a:moveTo>
                  <a:lnTo>
                    <a:pt x="0" y="76200"/>
                  </a:lnTo>
                  <a:lnTo>
                    <a:pt x="76200" y="38100"/>
                  </a:lnTo>
                  <a:lnTo>
                    <a:pt x="0" y="0"/>
                  </a:lnTo>
                  <a:close/>
                </a:path>
              </a:pathLst>
            </a:custGeom>
            <a:solidFill>
              <a:srgbClr val="000000"/>
            </a:solidFill>
            <a:ln w="0">
              <a:noFill/>
            </a:ln>
          </p:spPr>
          <p:style>
            <a:lnRef idx="0"/>
            <a:fillRef idx="0"/>
            <a:effectRef idx="0"/>
            <a:fontRef idx="minor"/>
          </p:style>
        </p:sp>
        <p:sp>
          <p:nvSpPr>
            <p:cNvPr id="562" name="Google Shape;243;p19"/>
            <p:cNvSpPr/>
            <p:nvPr/>
          </p:nvSpPr>
          <p:spPr>
            <a:xfrm>
              <a:off x="6629400" y="3581280"/>
              <a:ext cx="622080" cy="360"/>
            </a:xfrm>
            <a:custGeom>
              <a:avLst/>
              <a:gdLst/>
              <a:ahLst/>
              <a:rect l="l" t="t" r="r" b="b"/>
              <a:pathLst>
                <a:path w="622300" h="120000">
                  <a:moveTo>
                    <a:pt x="0" y="0"/>
                  </a:moveTo>
                  <a:lnTo>
                    <a:pt x="622300" y="0"/>
                  </a:lnTo>
                </a:path>
              </a:pathLst>
            </a:custGeom>
            <a:noFill/>
            <a:ln w="12700">
              <a:solidFill>
                <a:srgbClr val="000000"/>
              </a:solidFill>
              <a:round/>
            </a:ln>
          </p:spPr>
          <p:style>
            <a:lnRef idx="0"/>
            <a:fillRef idx="0"/>
            <a:effectRef idx="0"/>
            <a:fontRef idx="minor"/>
          </p:style>
        </p:sp>
        <p:sp>
          <p:nvSpPr>
            <p:cNvPr id="563" name="Google Shape;244;p19"/>
            <p:cNvSpPr/>
            <p:nvPr/>
          </p:nvSpPr>
          <p:spPr>
            <a:xfrm>
              <a:off x="7238880" y="3543120"/>
              <a:ext cx="75960" cy="75960"/>
            </a:xfrm>
            <a:custGeom>
              <a:avLst/>
              <a:gdLst/>
              <a:ahLst/>
              <a:rect l="l" t="t" r="r" b="b"/>
              <a:pathLst>
                <a:path w="76200" h="76200">
                  <a:moveTo>
                    <a:pt x="0" y="0"/>
                  </a:moveTo>
                  <a:lnTo>
                    <a:pt x="0" y="76200"/>
                  </a:lnTo>
                  <a:lnTo>
                    <a:pt x="76200" y="38100"/>
                  </a:lnTo>
                  <a:lnTo>
                    <a:pt x="0" y="0"/>
                  </a:lnTo>
                  <a:close/>
                </a:path>
              </a:pathLst>
            </a:custGeom>
            <a:solidFill>
              <a:srgbClr val="000000"/>
            </a:solidFill>
            <a:ln w="0">
              <a:noFill/>
            </a:ln>
          </p:spPr>
          <p:style>
            <a:lnRef idx="0"/>
            <a:fillRef idx="0"/>
            <a:effectRef idx="0"/>
            <a:fontRef idx="minor"/>
          </p:style>
        </p:sp>
      </p:grpSp>
      <p:sp>
        <p:nvSpPr>
          <p:cNvPr id="564" name="Google Shape;245;p19"/>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5" name="Rectangle 5_9"/>
          <p:cNvSpPr/>
          <p:nvPr/>
        </p:nvSpPr>
        <p:spPr>
          <a:xfrm>
            <a:off x="0" y="0"/>
            <a:ext cx="12191760" cy="360"/>
          </a:xfrm>
          <a:prstGeom prst="rect">
            <a:avLst/>
          </a:prstGeom>
          <a:noFill/>
          <a:ln w="0">
            <a:noFill/>
          </a:ln>
        </p:spPr>
        <p:style>
          <a:lnRef idx="0"/>
          <a:fillRef idx="0"/>
          <a:effectRef idx="0"/>
          <a:fontRef idx="minor"/>
        </p:style>
      </p:sp>
      <p:graphicFrame>
        <p:nvGraphicFramePr>
          <p:cNvPr id="1236" name="Object 4_3"/>
          <p:cNvGraphicFramePr/>
          <p:nvPr/>
        </p:nvGraphicFramePr>
        <p:xfrm>
          <a:off x="2641320" y="0"/>
          <a:ext cx="7213680" cy="6705360"/>
        </p:xfrm>
        <a:graphic>
          <a:graphicData uri="http://schemas.openxmlformats.org/presentationml/2006/ole">
            <p:oleObj r:id="rId1" spid="">
              <p:embed/>
              <p:pic>
                <p:nvPicPr>
                  <p:cNvPr id="1237" name="Object 4_3" descr=""/>
                  <p:cNvPicPr/>
                  <p:nvPr/>
                </p:nvPicPr>
                <p:blipFill>
                  <a:blip r:embed="rId2"/>
                  <a:stretch/>
                </p:blipFill>
                <p:spPr>
                  <a:xfrm>
                    <a:off x="2641320" y="0"/>
                    <a:ext cx="7213680" cy="6705360"/>
                  </a:xfrm>
                  <a:prstGeom prst="rect">
                    <a:avLst/>
                  </a:prstGeom>
                  <a:ln w="0">
                    <a:noFill/>
                  </a:ln>
                </p:spPr>
              </p:pic>
            </p:oleObj>
          </a:graphicData>
        </a:graphic>
      </p:graphicFrame>
      <p:sp>
        <p:nvSpPr>
          <p:cNvPr id="1238" name="Text Box 6_3"/>
          <p:cNvSpPr/>
          <p:nvPr/>
        </p:nvSpPr>
        <p:spPr>
          <a:xfrm>
            <a:off x="4064040" y="0"/>
            <a:ext cx="3961800" cy="3682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spAutoFit/>
          </a:bodyPr>
          <a:p>
            <a:pPr algn="ctr">
              <a:lnSpc>
                <a:spcPct val="100000"/>
              </a:lnSpc>
              <a:spcBef>
                <a:spcPts val="1123"/>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Calibri"/>
                <a:ea typeface="SimSun"/>
              </a:rPr>
              <a:t>8051 Internal Architecture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9" name=""/>
          <p:cNvSpPr/>
          <p:nvPr/>
        </p:nvSpPr>
        <p:spPr>
          <a:xfrm>
            <a:off x="1472400" y="91800"/>
            <a:ext cx="10159920" cy="1142640"/>
          </a:xfrm>
          <a:prstGeom prst="rect">
            <a:avLst/>
          </a:prstGeom>
          <a:noFill/>
          <a:ln w="0">
            <a:noFill/>
          </a:ln>
        </p:spPr>
        <p:style>
          <a:lnRef idx="0"/>
          <a:fillRef idx="0"/>
          <a:effectRef idx="0"/>
          <a:fontRef idx="minor"/>
        </p:style>
        <p:txBody>
          <a:bodyPr lIns="90000" rIns="90000" tIns="45000" bIns="45000" anchor="ctr">
            <a:noAutofit/>
          </a:bodyPr>
          <a:p>
            <a:pPr marL="342720" indent="-342360" algn="ctr">
              <a:lnSpc>
                <a:spcPct val="90000"/>
              </a:lnSpc>
              <a:tabLst>
                <a:tab algn="l" pos="0"/>
              </a:tabLst>
            </a:pPr>
            <a:r>
              <a:rPr b="0" lang="en-US" sz="3600" spc="-1" strike="noStrike">
                <a:solidFill>
                  <a:srgbClr val="000000"/>
                </a:solidFill>
                <a:latin typeface="Calibri"/>
                <a:ea typeface="SimSun"/>
              </a:rPr>
              <a:t>Ports</a:t>
            </a:r>
            <a:br/>
            <a:r>
              <a:rPr b="0" lang="en-US" sz="3600" spc="-1" strike="noStrike">
                <a:solidFill>
                  <a:srgbClr val="000000"/>
                </a:solidFill>
                <a:latin typeface="Calibri"/>
                <a:ea typeface="SimSun"/>
              </a:rPr>
              <a:t>Port Reading and Writing</a:t>
            </a:r>
            <a:endParaRPr b="0" lang="en-US" sz="3600" spc="-1" strike="noStrike">
              <a:latin typeface="Arial"/>
            </a:endParaRPr>
          </a:p>
        </p:txBody>
      </p:sp>
      <p:sp>
        <p:nvSpPr>
          <p:cNvPr id="1240" name=""/>
          <p:cNvSpPr/>
          <p:nvPr/>
        </p:nvSpPr>
        <p:spPr>
          <a:xfrm>
            <a:off x="812160" y="1447560"/>
            <a:ext cx="10820160" cy="4677840"/>
          </a:xfrm>
          <a:prstGeom prst="rect">
            <a:avLst/>
          </a:prstGeom>
          <a:noFill/>
          <a:ln w="0">
            <a:noFill/>
          </a:ln>
        </p:spPr>
        <p:style>
          <a:lnRef idx="0"/>
          <a:fillRef idx="0"/>
          <a:effectRef idx="0"/>
          <a:fontRef idx="minor"/>
        </p:style>
        <p:txBody>
          <a:bodyPr lIns="90000" rIns="90000" tIns="45000" bIns="45000">
            <a:normAutofit/>
          </a:bodyPr>
          <a:p>
            <a:pPr marL="514080" indent="-513720">
              <a:lnSpc>
                <a:spcPct val="100000"/>
              </a:lnSpc>
              <a:spcBef>
                <a:spcPts val="998"/>
              </a:spcBef>
              <a:tabLst>
                <a:tab algn="l" pos="0"/>
              </a:tabLst>
            </a:pPr>
            <a:r>
              <a:rPr b="0" lang="en-US" sz="2800" spc="-1" strike="noStrike">
                <a:solidFill>
                  <a:srgbClr val="000000"/>
                </a:solidFill>
                <a:latin typeface="Calibri"/>
                <a:ea typeface="SimSun"/>
              </a:rPr>
              <a:t>     </a:t>
            </a:r>
            <a:r>
              <a:rPr b="0" lang="en-US" sz="2400" spc="-1" strike="noStrike">
                <a:solidFill>
                  <a:srgbClr val="000000"/>
                </a:solidFill>
                <a:latin typeface="Calibri"/>
                <a:ea typeface="SimSun"/>
              </a:rPr>
              <a:t>There are 4 8-bit ports: P0, P1, P2 and P3. All of them are dual purpose ports except P1 which is only used for I/O. The following diagram shows a single bit in an 8051 I/O port.</a:t>
            </a:r>
            <a:endParaRPr b="0" lang="en-US" sz="2400" spc="-1" strike="noStrike">
              <a:latin typeface="Arial"/>
            </a:endParaRPr>
          </a:p>
        </p:txBody>
      </p:sp>
      <p:sp>
        <p:nvSpPr>
          <p:cNvPr id="1241" name="Rectangle 5_10"/>
          <p:cNvSpPr/>
          <p:nvPr/>
        </p:nvSpPr>
        <p:spPr>
          <a:xfrm>
            <a:off x="0" y="0"/>
            <a:ext cx="12191760" cy="360"/>
          </a:xfrm>
          <a:prstGeom prst="rect">
            <a:avLst/>
          </a:prstGeom>
          <a:noFill/>
          <a:ln w="0">
            <a:noFill/>
          </a:ln>
        </p:spPr>
        <p:style>
          <a:lnRef idx="0"/>
          <a:fillRef idx="0"/>
          <a:effectRef idx="0"/>
          <a:fontRef idx="minor"/>
        </p:style>
      </p:sp>
      <p:graphicFrame>
        <p:nvGraphicFramePr>
          <p:cNvPr id="1242" name="Object 4_2"/>
          <p:cNvGraphicFramePr/>
          <p:nvPr/>
        </p:nvGraphicFramePr>
        <p:xfrm>
          <a:off x="2743200" y="2743200"/>
          <a:ext cx="7009920" cy="3504960"/>
        </p:xfrm>
        <a:graphic>
          <a:graphicData uri="http://schemas.openxmlformats.org/presentationml/2006/ole">
            <p:oleObj r:id="rId1" spid="">
              <p:embed/>
              <p:pic>
                <p:nvPicPr>
                  <p:cNvPr id="1243" name="Object 4_2" descr=""/>
                  <p:cNvPicPr/>
                  <p:nvPr/>
                </p:nvPicPr>
                <p:blipFill>
                  <a:blip r:embed="rId2"/>
                  <a:stretch/>
                </p:blipFill>
                <p:spPr>
                  <a:xfrm>
                    <a:off x="2743200" y="2743200"/>
                    <a:ext cx="7009920" cy="3504960"/>
                  </a:xfrm>
                  <a:prstGeom prst="rect">
                    <a:avLst/>
                  </a:prstGeom>
                  <a:ln w="0">
                    <a:noFill/>
                  </a:ln>
                </p:spPr>
              </p:pic>
            </p:oleObj>
          </a:graphicData>
        </a:graphic>
      </p:graphicFrame>
      <p:sp>
        <p:nvSpPr>
          <p:cNvPr id="1244" name="Text Box 6_2"/>
          <p:cNvSpPr/>
          <p:nvPr/>
        </p:nvSpPr>
        <p:spPr>
          <a:xfrm>
            <a:off x="4572000" y="6461280"/>
            <a:ext cx="3961800" cy="3679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spAutoFit/>
          </a:bodyPr>
          <a:p>
            <a:pPr algn="ctr">
              <a:lnSpc>
                <a:spcPct val="100000"/>
              </a:lnSpc>
              <a:spcBef>
                <a:spcPts val="1123"/>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Arial"/>
                <a:ea typeface="SimSun"/>
              </a:rPr>
              <a:t>Single Bit In I/O Port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5" name=""/>
          <p:cNvSpPr/>
          <p:nvPr/>
        </p:nvSpPr>
        <p:spPr>
          <a:xfrm>
            <a:off x="914040" y="228240"/>
            <a:ext cx="10362960" cy="1218960"/>
          </a:xfrm>
          <a:prstGeom prst="rect">
            <a:avLst/>
          </a:prstGeom>
          <a:noFill/>
          <a:ln w="0">
            <a:noFill/>
          </a:ln>
        </p:spPr>
        <p:style>
          <a:lnRef idx="0"/>
          <a:fillRef idx="0"/>
          <a:effectRef idx="0"/>
          <a:fontRef idx="minor"/>
        </p:style>
        <p:txBody>
          <a:bodyPr lIns="90000" rIns="90000" tIns="45000" bIns="45000" anchor="ctr">
            <a:noAutofit/>
          </a:bodyPr>
          <a:p>
            <a:pPr marL="342720" indent="-342360">
              <a:lnSpc>
                <a:spcPct val="90000"/>
              </a:lnSpc>
              <a:tabLst>
                <a:tab algn="l" pos="0"/>
              </a:tabLst>
            </a:pPr>
            <a:r>
              <a:rPr b="0" lang="en-US" sz="3600" spc="-1" strike="noStrike">
                <a:solidFill>
                  <a:srgbClr val="000000"/>
                </a:solidFill>
                <a:latin typeface="Calibri"/>
                <a:ea typeface="SimSun"/>
              </a:rPr>
              <a:t>Contd.</a:t>
            </a:r>
            <a:endParaRPr b="0" lang="en-US" sz="3600" spc="-1" strike="noStrike">
              <a:latin typeface="Arial"/>
            </a:endParaRPr>
          </a:p>
        </p:txBody>
      </p:sp>
      <p:sp>
        <p:nvSpPr>
          <p:cNvPr id="1246" name=""/>
          <p:cNvSpPr/>
          <p:nvPr/>
        </p:nvSpPr>
        <p:spPr>
          <a:xfrm>
            <a:off x="507600" y="1600200"/>
            <a:ext cx="10464840" cy="4525560"/>
          </a:xfrm>
          <a:prstGeom prst="rect">
            <a:avLst/>
          </a:prstGeom>
          <a:noFill/>
          <a:ln w="0">
            <a:noFill/>
          </a:ln>
        </p:spPr>
        <p:style>
          <a:lnRef idx="0"/>
          <a:fillRef idx="0"/>
          <a:effectRef idx="0"/>
          <a:fontRef idx="minor"/>
        </p:style>
        <p:txBody>
          <a:bodyPr lIns="90000" rIns="90000" tIns="45000" bIns="45000">
            <a:normAutofit/>
          </a:bodyPr>
          <a:p>
            <a:pPr marL="514080" indent="-51372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When a C program writes a one byte value to a port or a single bit value to a bit of a port, just simply assign the value to the port as follows:</a:t>
            </a:r>
            <a:endParaRPr b="0" lang="en-US" sz="2800" spc="-1" strike="noStrike">
              <a:latin typeface="Arial"/>
            </a:endParaRPr>
          </a:p>
          <a:p>
            <a:pPr marL="514080" indent="-513720">
              <a:lnSpc>
                <a:spcPct val="100000"/>
              </a:lnSpc>
              <a:spcBef>
                <a:spcPts val="998"/>
              </a:spcBef>
              <a:tabLst>
                <a:tab algn="l" pos="0"/>
              </a:tabLst>
            </a:pPr>
            <a:r>
              <a:rPr b="0" lang="en-US" sz="2800" spc="-1" strike="noStrike">
                <a:solidFill>
                  <a:srgbClr val="000000"/>
                </a:solidFill>
                <a:latin typeface="Calibri"/>
              </a:rPr>
              <a:t>     </a:t>
            </a:r>
            <a:r>
              <a:rPr b="0" lang="en-US" sz="2800" spc="-1" strike="noStrike">
                <a:solidFill>
                  <a:srgbClr val="000000"/>
                </a:solidFill>
                <a:latin typeface="Calibri"/>
              </a:rPr>
              <a:t>P1 ; or P1.2=1;</a:t>
            </a:r>
            <a:endParaRPr b="0" lang="en-US" sz="2800" spc="-1" strike="noStrike">
              <a:latin typeface="Arial"/>
            </a:endParaRPr>
          </a:p>
          <a:p>
            <a:pPr marL="514080" indent="-513720">
              <a:lnSpc>
                <a:spcPct val="100000"/>
              </a:lnSpc>
              <a:spcBef>
                <a:spcPts val="998"/>
              </a:spcBef>
              <a:tabLst>
                <a:tab algn="l" pos="0"/>
              </a:tabLst>
            </a:pPr>
            <a:endParaRPr b="0" lang="en-US" sz="2800" spc="-1" strike="noStrike">
              <a:latin typeface="Arial"/>
            </a:endParaRPr>
          </a:p>
          <a:p>
            <a:pPr marL="514080" indent="-51372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 </a:t>
            </a:r>
            <a:r>
              <a:rPr b="0" lang="en-US" sz="2800" spc="-1" strike="noStrike">
                <a:solidFill>
                  <a:srgbClr val="000000"/>
                </a:solidFill>
                <a:latin typeface="Calibri"/>
              </a:rPr>
              <a:t>P1 represents the 8 bits of  port 1 and P1.2 is the pin #2 of the port 1 of 8051 defined in the reg51.h of C51, a C dedicated for 8051 family.</a:t>
            </a:r>
            <a:endParaRPr b="0" lang="en-US" sz="2800" spc="-1" strike="noStrike">
              <a:latin typeface="Arial"/>
            </a:endParaRPr>
          </a:p>
          <a:p>
            <a:pPr marL="514080" indent="-513720">
              <a:lnSpc>
                <a:spcPct val="100000"/>
              </a:lnSpc>
              <a:spcBef>
                <a:spcPts val="998"/>
              </a:spcBef>
              <a:tabLst>
                <a:tab algn="l" pos="0"/>
              </a:tabLst>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7" name=""/>
          <p:cNvSpPr/>
          <p:nvPr/>
        </p:nvSpPr>
        <p:spPr>
          <a:xfrm>
            <a:off x="837720" y="365040"/>
            <a:ext cx="10515600" cy="132516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000000"/>
                </a:solidFill>
                <a:latin typeface="Calibri Light"/>
              </a:rPr>
              <a:t>Port 0</a:t>
            </a:r>
            <a:endParaRPr b="0" lang="en-US" sz="4400" spc="-1" strike="noStrike">
              <a:latin typeface="Arial"/>
            </a:endParaRPr>
          </a:p>
        </p:txBody>
      </p:sp>
      <p:sp>
        <p:nvSpPr>
          <p:cNvPr id="1248" name=""/>
          <p:cNvSpPr/>
          <p:nvPr/>
        </p:nvSpPr>
        <p:spPr>
          <a:xfrm>
            <a:off x="837720" y="1464840"/>
            <a:ext cx="10515600" cy="1450800"/>
          </a:xfrm>
          <a:prstGeom prst="rect">
            <a:avLst/>
          </a:prstGeom>
          <a:noFill/>
          <a:ln w="0">
            <a:noFill/>
          </a:ln>
        </p:spPr>
        <p:style>
          <a:lnRef idx="0"/>
          <a:fillRef idx="0"/>
          <a:effectRef idx="0"/>
          <a:fontRef idx="minor"/>
        </p:style>
        <p:txBody>
          <a:bodyPr lIns="90000" rIns="90000" tIns="45000" bIns="45000">
            <a:normAutofit/>
          </a:bodyPr>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Can be used as input or output.</a:t>
            </a:r>
            <a:endParaRPr b="0" lang="en-US" sz="2800" spc="-1" strike="noStrike">
              <a:latin typeface="Arial"/>
            </a:endParaRPr>
          </a:p>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Each pin must be connected to a 10 K-ohm pull up resistor.</a:t>
            </a:r>
            <a:endParaRPr b="0" lang="en-US" sz="2800" spc="-1" strike="noStrike">
              <a:latin typeface="Arial"/>
            </a:endParaRPr>
          </a:p>
          <a:p>
            <a:pPr>
              <a:lnSpc>
                <a:spcPct val="100000"/>
              </a:lnSpc>
              <a:spcBef>
                <a:spcPts val="9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800" spc="-1" strike="noStrike">
              <a:latin typeface="Arial"/>
            </a:endParaRPr>
          </a:p>
          <a:p>
            <a:pPr>
              <a:lnSpc>
                <a:spcPct val="100000"/>
              </a:lnSpc>
              <a:spcBef>
                <a:spcPts val="9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800" spc="-1" strike="noStrike">
              <a:latin typeface="Arial"/>
            </a:endParaRPr>
          </a:p>
        </p:txBody>
      </p:sp>
      <p:sp>
        <p:nvSpPr>
          <p:cNvPr id="1249" name="Slide Number Placeholder 3_16"/>
          <p:cNvSpPr/>
          <p:nvPr/>
        </p:nvSpPr>
        <p:spPr>
          <a:xfrm>
            <a:off x="8610480" y="6356520"/>
            <a:ext cx="2742840" cy="3646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98AE07BD-1DA4-4346-9409-8F9422BB43DC}" type="slidenum">
              <a:rPr b="0" lang="en-US" sz="1200" spc="-1" strike="noStrike">
                <a:solidFill>
                  <a:srgbClr val="898989"/>
                </a:solidFill>
                <a:latin typeface="Arial"/>
                <a:ea typeface="DejaVu Sans"/>
              </a:rPr>
              <a:t>&lt;number&gt;</a:t>
            </a:fld>
            <a:endParaRPr b="0" lang="en-US" sz="1200" spc="-1" strike="noStrike">
              <a:latin typeface="Arial"/>
            </a:endParaRPr>
          </a:p>
        </p:txBody>
      </p:sp>
      <p:pic>
        <p:nvPicPr>
          <p:cNvPr id="1250" name="Picture 4_8" descr=""/>
          <p:cNvPicPr/>
          <p:nvPr/>
        </p:nvPicPr>
        <p:blipFill>
          <a:blip r:embed="rId1"/>
          <a:stretch/>
        </p:blipFill>
        <p:spPr>
          <a:xfrm>
            <a:off x="1235880" y="2971800"/>
            <a:ext cx="9533520" cy="3520800"/>
          </a:xfrm>
          <a:prstGeom prst="rect">
            <a:avLst/>
          </a:prstGeom>
          <a:ln w="0">
            <a:noFill/>
          </a:ln>
        </p:spPr>
      </p:pic>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1" name=""/>
          <p:cNvSpPr/>
          <p:nvPr/>
        </p:nvSpPr>
        <p:spPr>
          <a:xfrm>
            <a:off x="913680" y="0"/>
            <a:ext cx="10667520" cy="867960"/>
          </a:xfrm>
          <a:prstGeom prst="rect">
            <a:avLst/>
          </a:prstGeom>
          <a:noFill/>
          <a:ln w="0">
            <a:noFill/>
          </a:ln>
        </p:spPr>
        <p:style>
          <a:lnRef idx="0"/>
          <a:fillRef idx="0"/>
          <a:effectRef idx="0"/>
          <a:fontRef idx="minor"/>
        </p:style>
        <p:txBody>
          <a:bodyPr lIns="90000" rIns="90000" tIns="45000" bIns="45000" anchor="ctr">
            <a:noAutofit/>
          </a:bodyPr>
          <a:p>
            <a:pPr>
              <a:lnSpc>
                <a:spcPct val="9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000000"/>
                </a:solidFill>
                <a:latin typeface="Calibri"/>
                <a:ea typeface="SimSun"/>
              </a:rPr>
              <a:t>Contd.</a:t>
            </a:r>
            <a:endParaRPr b="0" lang="en-US" sz="3600" spc="-1" strike="noStrike">
              <a:latin typeface="Arial"/>
            </a:endParaRPr>
          </a:p>
        </p:txBody>
      </p:sp>
      <p:sp>
        <p:nvSpPr>
          <p:cNvPr id="1252" name=""/>
          <p:cNvSpPr/>
          <p:nvPr/>
        </p:nvSpPr>
        <p:spPr>
          <a:xfrm>
            <a:off x="609480" y="1066680"/>
            <a:ext cx="10972440" cy="5810040"/>
          </a:xfrm>
          <a:prstGeom prst="rect">
            <a:avLst/>
          </a:prstGeom>
          <a:noFill/>
          <a:ln w="0">
            <a:noFill/>
          </a:ln>
        </p:spPr>
        <p:style>
          <a:lnRef idx="0"/>
          <a:fillRef idx="0"/>
          <a:effectRef idx="0"/>
          <a:fontRef idx="minor"/>
        </p:style>
        <p:txBody>
          <a:bodyPr lIns="90000" rIns="90000" tIns="45000" bIns="45000">
            <a:normAutofit/>
          </a:bodyPr>
          <a:p>
            <a:pPr marL="685800" indent="-228240">
              <a:lnSpc>
                <a:spcPct val="100000"/>
              </a:lnSpc>
              <a:spcBef>
                <a:spcPts val="499"/>
              </a:spcBef>
              <a:tabLst>
                <a:tab algn="l" pos="0"/>
              </a:tabLst>
            </a:pPr>
            <a:r>
              <a:rPr b="0" lang="en-US" sz="2400" spc="-1" strike="noStrike">
                <a:solidFill>
                  <a:srgbClr val="000000"/>
                </a:solidFill>
                <a:latin typeface="Calibri"/>
                <a:ea typeface="SimSun"/>
              </a:rPr>
              <a:t>Port 0 as input</a:t>
            </a:r>
            <a:endParaRPr b="0" lang="en-US" sz="2400" spc="-1" strike="noStrike">
              <a:latin typeface="Arial"/>
            </a:endParaRPr>
          </a:p>
          <a:p>
            <a:pPr lvl="1" marL="685800" indent="-228240">
              <a:lnSpc>
                <a:spcPct val="100000"/>
              </a:lnSpc>
              <a:spcBef>
                <a:spcPts val="4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Port 0 can be configured first as an input port by writing 1 to all the bits.</a:t>
            </a:r>
            <a:endParaRPr b="0" lang="en-US" sz="2400" spc="-1" strike="noStrike">
              <a:latin typeface="Arial"/>
            </a:endParaRPr>
          </a:p>
          <a:p>
            <a:pPr marL="685800" indent="-228240">
              <a:lnSpc>
                <a:spcPct val="100000"/>
              </a:lnSpc>
              <a:spcBef>
                <a:spcPts val="499"/>
              </a:spcBef>
              <a:tabLst>
                <a:tab algn="l" pos="0"/>
              </a:tabLst>
            </a:pPr>
            <a:r>
              <a:rPr b="0" lang="en-US" sz="2400" spc="-1" strike="noStrike">
                <a:solidFill>
                  <a:srgbClr val="000000"/>
                </a:solidFill>
                <a:latin typeface="Calibri"/>
                <a:ea typeface="SimSun"/>
              </a:rPr>
              <a:t>MOV A,#0FFH;</a:t>
            </a:r>
            <a:endParaRPr b="0" lang="en-US" sz="2400" spc="-1" strike="noStrike">
              <a:latin typeface="Arial"/>
            </a:endParaRPr>
          </a:p>
          <a:p>
            <a:pPr marL="685800" indent="-228240">
              <a:lnSpc>
                <a:spcPct val="100000"/>
              </a:lnSpc>
              <a:spcBef>
                <a:spcPts val="499"/>
              </a:spcBef>
              <a:tabLst>
                <a:tab algn="l" pos="0"/>
              </a:tabLst>
            </a:pPr>
            <a:r>
              <a:rPr b="0" lang="en-US" sz="2400" spc="-1" strike="noStrike">
                <a:solidFill>
                  <a:srgbClr val="000000"/>
                </a:solidFill>
                <a:latin typeface="Calibri"/>
                <a:ea typeface="SimSun"/>
              </a:rPr>
              <a:t>MOV P0, A;</a:t>
            </a:r>
            <a:endParaRPr b="0" lang="en-US" sz="2400" spc="-1" strike="noStrike">
              <a:latin typeface="Arial"/>
            </a:endParaRPr>
          </a:p>
          <a:p>
            <a:pPr marL="685800" indent="-228240">
              <a:lnSpc>
                <a:spcPct val="100000"/>
              </a:lnSpc>
              <a:spcBef>
                <a:spcPts val="499"/>
              </a:spcBef>
              <a:tabLst>
                <a:tab algn="l" pos="0"/>
              </a:tabLst>
            </a:pPr>
            <a:r>
              <a:rPr b="0" lang="en-US" sz="2400" spc="-1" strike="noStrike">
                <a:solidFill>
                  <a:srgbClr val="000000"/>
                </a:solidFill>
                <a:latin typeface="Calibri"/>
                <a:ea typeface="SimSun"/>
              </a:rPr>
              <a:t>Port1 </a:t>
            </a:r>
            <a:endParaRPr b="0" lang="en-US" sz="2400" spc="-1" strike="noStrike">
              <a:latin typeface="Arial"/>
            </a:endParaRPr>
          </a:p>
          <a:p>
            <a:pPr lvl="1" marL="685800" indent="-228240">
              <a:lnSpc>
                <a:spcPct val="100000"/>
              </a:lnSpc>
              <a:spcBef>
                <a:spcPts val="4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Can be used as input or output.</a:t>
            </a:r>
            <a:endParaRPr b="0" lang="en-US" sz="2400" spc="-1" strike="noStrike">
              <a:latin typeface="Arial"/>
            </a:endParaRPr>
          </a:p>
          <a:p>
            <a:pPr lvl="1" marL="685800" indent="-228240">
              <a:lnSpc>
                <a:spcPct val="100000"/>
              </a:lnSpc>
              <a:spcBef>
                <a:spcPts val="4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Donot need any pull up resistors </a:t>
            </a:r>
            <a:endParaRPr b="0" lang="en-US" sz="2400" spc="-1" strike="noStrike">
              <a:latin typeface="Arial"/>
            </a:endParaRPr>
          </a:p>
          <a:p>
            <a:pPr lvl="1" marL="685800" indent="-228240">
              <a:lnSpc>
                <a:spcPct val="100000"/>
              </a:lnSpc>
              <a:spcBef>
                <a:spcPts val="499"/>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Upon RESET ,Port 1 is configured as an input port.</a:t>
            </a:r>
            <a:endParaRPr b="0" lang="en-US" sz="2400" spc="-1" strike="noStrike">
              <a:latin typeface="Arial"/>
            </a:endParaRPr>
          </a:p>
          <a:p>
            <a:pPr marL="685800" indent="-228240">
              <a:lnSpc>
                <a:spcPct val="100000"/>
              </a:lnSpc>
              <a:spcBef>
                <a:spcPts val="499"/>
              </a:spcBef>
              <a:tabLst>
                <a:tab algn="l" pos="0"/>
              </a:tabLst>
            </a:pPr>
            <a:endParaRPr b="0" lang="en-US" sz="2400" spc="-1" strike="noStrike">
              <a:latin typeface="Arial"/>
            </a:endParaRPr>
          </a:p>
          <a:p>
            <a:pPr marL="685800" indent="-228240">
              <a:lnSpc>
                <a:spcPct val="100000"/>
              </a:lnSpc>
              <a:spcBef>
                <a:spcPts val="499"/>
              </a:spcBef>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3" name=""/>
          <p:cNvSpPr/>
          <p:nvPr/>
        </p:nvSpPr>
        <p:spPr>
          <a:xfrm>
            <a:off x="837720" y="365040"/>
            <a:ext cx="10515600" cy="132516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000000"/>
                </a:solidFill>
                <a:latin typeface="Calibri Light"/>
              </a:rPr>
              <a:t>Single bit instruction.</a:t>
            </a:r>
            <a:endParaRPr b="0" lang="en-US" sz="4400" spc="-1" strike="noStrike">
              <a:latin typeface="Arial"/>
            </a:endParaRPr>
          </a:p>
        </p:txBody>
      </p:sp>
      <p:sp>
        <p:nvSpPr>
          <p:cNvPr id="1254" name="Slide Number Placeholder 3_18"/>
          <p:cNvSpPr/>
          <p:nvPr/>
        </p:nvSpPr>
        <p:spPr>
          <a:xfrm>
            <a:off x="8610480" y="6356520"/>
            <a:ext cx="2742840" cy="3646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ctr">
            <a:noAutofit/>
          </a:bodyPr>
          <a:p>
            <a:pPr algn="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DB5A11FA-175D-44AC-8AE0-35026803FB68}" type="slidenum">
              <a:rPr b="0" lang="en-US" sz="1200" spc="-1" strike="noStrike">
                <a:solidFill>
                  <a:srgbClr val="898989"/>
                </a:solidFill>
                <a:latin typeface="Arial"/>
                <a:ea typeface="DejaVu Sans"/>
              </a:rPr>
              <a:t>&lt;number&gt;</a:t>
            </a:fld>
            <a:endParaRPr b="0" lang="en-US" sz="1200" spc="-1" strike="noStrike">
              <a:latin typeface="Arial"/>
            </a:endParaRPr>
          </a:p>
        </p:txBody>
      </p:sp>
      <p:pic>
        <p:nvPicPr>
          <p:cNvPr id="1255" name="Picture 2_3" descr=""/>
          <p:cNvPicPr/>
          <p:nvPr/>
        </p:nvPicPr>
        <p:blipFill>
          <a:blip r:embed="rId1"/>
          <a:stretch/>
        </p:blipFill>
        <p:spPr>
          <a:xfrm>
            <a:off x="376560" y="2514600"/>
            <a:ext cx="10290960" cy="3200040"/>
          </a:xfrm>
          <a:prstGeom prst="rect">
            <a:avLst/>
          </a:prstGeom>
          <a:ln w="0">
            <a:noFill/>
          </a:ln>
        </p:spPr>
      </p:pic>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6" name=""/>
          <p:cNvSpPr/>
          <p:nvPr/>
        </p:nvSpPr>
        <p:spPr>
          <a:xfrm>
            <a:off x="1015560" y="152280"/>
            <a:ext cx="10566000" cy="914040"/>
          </a:xfrm>
          <a:prstGeom prst="rect">
            <a:avLst/>
          </a:prstGeom>
          <a:noFill/>
          <a:ln w="0">
            <a:noFill/>
          </a:ln>
        </p:spPr>
        <p:style>
          <a:lnRef idx="0"/>
          <a:fillRef idx="0"/>
          <a:effectRef idx="0"/>
          <a:fontRef idx="minor"/>
        </p:style>
        <p:txBody>
          <a:bodyPr lIns="90000" rIns="90000" tIns="45000" bIns="45000" anchor="ctr">
            <a:noAutofit/>
          </a:bodyPr>
          <a:p>
            <a:pPr algn="ctr">
              <a:lnSpc>
                <a:spcPct val="9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000000"/>
                </a:solidFill>
                <a:latin typeface="Calibri"/>
                <a:ea typeface="SimSun"/>
              </a:rPr>
              <a:t> </a:t>
            </a:r>
            <a:br/>
            <a:r>
              <a:rPr b="1" lang="en-US" sz="3600" spc="-1" strike="noStrike">
                <a:solidFill>
                  <a:srgbClr val="000000"/>
                </a:solidFill>
                <a:latin typeface="Calibri"/>
                <a:ea typeface="SimSun"/>
              </a:rPr>
              <a:t>Memory and SFR</a:t>
            </a:r>
            <a:br/>
            <a:r>
              <a:rPr b="0" lang="en-US" sz="3200" spc="-1" strike="noStrike">
                <a:solidFill>
                  <a:srgbClr val="000000"/>
                </a:solidFill>
                <a:latin typeface="Calibri"/>
                <a:ea typeface="SimSun"/>
              </a:rPr>
              <a:t> </a:t>
            </a:r>
            <a:endParaRPr b="0" lang="en-US" sz="3200" spc="-1" strike="noStrike">
              <a:latin typeface="Arial"/>
            </a:endParaRPr>
          </a:p>
        </p:txBody>
      </p:sp>
      <p:sp>
        <p:nvSpPr>
          <p:cNvPr id="1257" name=""/>
          <p:cNvSpPr/>
          <p:nvPr/>
        </p:nvSpPr>
        <p:spPr>
          <a:xfrm>
            <a:off x="355320" y="1371600"/>
            <a:ext cx="11480400" cy="4952520"/>
          </a:xfrm>
          <a:prstGeom prst="rect">
            <a:avLst/>
          </a:prstGeom>
          <a:noFill/>
          <a:ln w="0">
            <a:noFill/>
          </a:ln>
        </p:spPr>
        <p:style>
          <a:lnRef idx="0"/>
          <a:fillRef idx="0"/>
          <a:effectRef idx="0"/>
          <a:fontRef idx="minor"/>
        </p:style>
        <p:txBody>
          <a:bodyPr lIns="90000" rIns="90000" tIns="45000" bIns="45000">
            <a:normAutofit/>
          </a:bodyPr>
          <a:p>
            <a:pPr marL="228600" indent="-228240" algn="just">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The 8051 code(program) memory is read-only, while the data memory is read/write accessible. The program memory( in EPROM) can be rewritten by the special programmer circuit.</a:t>
            </a:r>
            <a:endParaRPr b="0" lang="en-US" sz="2400" spc="-1" strike="noStrike">
              <a:latin typeface="Arial"/>
            </a:endParaRPr>
          </a:p>
          <a:p>
            <a:pPr marL="228600" indent="-228240" algn="just">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The 8051 memory is organized in a Harvard Architecture. Both the code memory space and data memory space begin at location 0x00 for internal or external memory which is different from the Princeton Architecture where code and data share same memory space.  </a:t>
            </a:r>
            <a:endParaRPr b="0" lang="en-US" sz="2400" spc="-1" strike="noStrike">
              <a:latin typeface="Arial"/>
            </a:endParaRPr>
          </a:p>
          <a:p>
            <a:pPr marL="228600" indent="-228240" algn="just">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The advantage of the Harvard Architecture is not only doubling the memory capacity of the microcontroller with same number of address lines but also increases the reliability of the microcontroller, since there are no instructions to write to the code memory which is read only.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8" name=""/>
          <p:cNvSpPr/>
          <p:nvPr/>
        </p:nvSpPr>
        <p:spPr>
          <a:xfrm>
            <a:off x="812160" y="228240"/>
            <a:ext cx="10667520" cy="6629040"/>
          </a:xfrm>
          <a:prstGeom prst="rect">
            <a:avLst/>
          </a:prstGeom>
          <a:noFill/>
          <a:ln w="0">
            <a:noFill/>
          </a:ln>
        </p:spPr>
        <p:style>
          <a:lnRef idx="0"/>
          <a:fillRef idx="0"/>
          <a:effectRef idx="0"/>
          <a:fontRef idx="minor"/>
        </p:style>
        <p:txBody>
          <a:bodyPr lIns="90000" rIns="90000" tIns="45000" bIns="45000">
            <a:normAutofit/>
          </a:bodyPr>
          <a:p>
            <a:pPr marL="514080" indent="-513720" algn="ctr">
              <a:lnSpc>
                <a:spcPct val="100000"/>
              </a:lnSpc>
              <a:spcBef>
                <a:spcPts val="998"/>
              </a:spcBef>
              <a:tabLst>
                <a:tab algn="l" pos="0"/>
              </a:tabLst>
            </a:pPr>
            <a:r>
              <a:rPr b="0" lang="en-US" sz="2000" spc="-1" strike="noStrike">
                <a:solidFill>
                  <a:srgbClr val="000000"/>
                </a:solidFill>
                <a:latin typeface="Calibri"/>
                <a:ea typeface="SimSun"/>
              </a:rPr>
              <a:t>Separate read instructions for external data and code memory.</a:t>
            </a:r>
            <a:r>
              <a:rPr b="0" lang="en-US" sz="2800" spc="-1" strike="noStrike">
                <a:solidFill>
                  <a:srgbClr val="000000"/>
                </a:solidFill>
                <a:latin typeface="Calibri"/>
                <a:ea typeface="SimSun"/>
              </a:rPr>
              <a:t> </a:t>
            </a:r>
            <a:endParaRPr b="0" lang="en-US" sz="2800" spc="-1" strike="noStrike">
              <a:latin typeface="Arial"/>
            </a:endParaRPr>
          </a:p>
        </p:txBody>
      </p:sp>
      <p:sp>
        <p:nvSpPr>
          <p:cNvPr id="1259" name="Rectangle 5_11"/>
          <p:cNvSpPr/>
          <p:nvPr/>
        </p:nvSpPr>
        <p:spPr>
          <a:xfrm>
            <a:off x="0" y="0"/>
            <a:ext cx="12191760" cy="360"/>
          </a:xfrm>
          <a:prstGeom prst="rect">
            <a:avLst/>
          </a:prstGeom>
          <a:noFill/>
          <a:ln w="0">
            <a:noFill/>
          </a:ln>
        </p:spPr>
        <p:style>
          <a:lnRef idx="0"/>
          <a:fillRef idx="0"/>
          <a:effectRef idx="0"/>
          <a:fontRef idx="minor"/>
        </p:style>
      </p:sp>
      <p:graphicFrame>
        <p:nvGraphicFramePr>
          <p:cNvPr id="1260" name="Object 4_4"/>
          <p:cNvGraphicFramePr/>
          <p:nvPr/>
        </p:nvGraphicFramePr>
        <p:xfrm>
          <a:off x="914400" y="685800"/>
          <a:ext cx="10362960" cy="6019560"/>
        </p:xfrm>
        <a:graphic>
          <a:graphicData uri="http://schemas.openxmlformats.org/presentationml/2006/ole">
            <p:oleObj r:id="rId1" spid="">
              <p:embed/>
              <p:pic>
                <p:nvPicPr>
                  <p:cNvPr id="1261" name="Object 4_4" descr=""/>
                  <p:cNvPicPr/>
                  <p:nvPr/>
                </p:nvPicPr>
                <p:blipFill>
                  <a:blip r:embed="rId2"/>
                  <a:stretch/>
                </p:blipFill>
                <p:spPr>
                  <a:xfrm>
                    <a:off x="914400" y="685800"/>
                    <a:ext cx="10362960" cy="6019560"/>
                  </a:xfrm>
                  <a:prstGeom prst="rect">
                    <a:avLst/>
                  </a:prstGeom>
                  <a:ln w="0">
                    <a:noFill/>
                  </a:ln>
                </p:spPr>
              </p:pic>
            </p:oleObj>
          </a:graphicData>
        </a:graphic>
      </p:graphicFrame>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2" name=""/>
          <p:cNvSpPr/>
          <p:nvPr/>
        </p:nvSpPr>
        <p:spPr>
          <a:xfrm>
            <a:off x="837720" y="365040"/>
            <a:ext cx="10515600" cy="1325160"/>
          </a:xfrm>
          <a:prstGeom prst="rect">
            <a:avLst/>
          </a:prstGeom>
          <a:noFill/>
          <a:ln w="0">
            <a:noFill/>
          </a:ln>
        </p:spPr>
        <p:style>
          <a:lnRef idx="0"/>
          <a:fillRef idx="0"/>
          <a:effectRef idx="0"/>
          <a:fontRef idx="minor"/>
        </p:style>
        <p:txBody>
          <a:bodyPr lIns="90000" rIns="90000" tIns="45000" bIns="45000" anchor="ctr">
            <a:noAutofit/>
          </a:bodyPr>
          <a:p>
            <a:pPr>
              <a:lnSpc>
                <a:spcPct val="9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000000"/>
                </a:solidFill>
                <a:latin typeface="Calibri"/>
                <a:ea typeface="SimSun"/>
              </a:rPr>
              <a:t>Contd.</a:t>
            </a:r>
            <a:endParaRPr b="0" lang="en-US" sz="3600" spc="-1" strike="noStrike">
              <a:latin typeface="Arial"/>
            </a:endParaRPr>
          </a:p>
        </p:txBody>
      </p:sp>
      <p:sp>
        <p:nvSpPr>
          <p:cNvPr id="1263" name=""/>
          <p:cNvSpPr/>
          <p:nvPr/>
        </p:nvSpPr>
        <p:spPr>
          <a:xfrm>
            <a:off x="837720" y="1825200"/>
            <a:ext cx="10515600" cy="4350960"/>
          </a:xfrm>
          <a:prstGeom prst="rect">
            <a:avLst/>
          </a:prstGeom>
          <a:noFill/>
          <a:ln w="0">
            <a:noFill/>
          </a:ln>
        </p:spPr>
        <p:style>
          <a:lnRef idx="0"/>
          <a:fillRef idx="0"/>
          <a:effectRef idx="0"/>
          <a:fontRef idx="minor"/>
        </p:style>
        <p:txBody>
          <a:bodyPr lIns="90000" rIns="90000" tIns="45000" bIns="45000">
            <a:normAutofit/>
          </a:bodyPr>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ea typeface="SimSun"/>
              </a:rPr>
              <a:t>The 8051 has 256 bytes of internal addressable RAM, although only first 128 bytes are available for general use by the programmer. </a:t>
            </a:r>
            <a:endParaRPr b="0" lang="en-US" sz="2800" spc="-1" strike="noStrike">
              <a:latin typeface="Arial"/>
            </a:endParaRPr>
          </a:p>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ea typeface="SimSun"/>
              </a:rPr>
              <a:t>The first 128 bytes of RAM (from 0x00 to 0x7F) are called the direct memory, and can be used to store data. </a:t>
            </a:r>
            <a:endParaRPr b="0" lang="en-US" sz="2800" spc="-1" strike="noStrike">
              <a:latin typeface="Arial"/>
            </a:endParaRPr>
          </a:p>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ea typeface="SimSun"/>
              </a:rPr>
              <a:t>The lowest 32 bytes of RAM are reserved for 4 general register banks. The 8051 has 4 selectable banks of 8 addressable 8-bit registers, R0 to R7. </a:t>
            </a:r>
            <a:endParaRPr b="0" lang="en-US" sz="2800" spc="-1" strike="noStrike">
              <a:latin typeface="Arial"/>
            </a:endParaRPr>
          </a:p>
          <a:p>
            <a:pPr>
              <a:lnSpc>
                <a:spcPct val="100000"/>
              </a:lnSpc>
              <a:spcBef>
                <a:spcPts val="9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4" name=""/>
          <p:cNvSpPr/>
          <p:nvPr/>
        </p:nvSpPr>
        <p:spPr>
          <a:xfrm>
            <a:off x="1218960" y="151920"/>
            <a:ext cx="9753480" cy="838080"/>
          </a:xfrm>
          <a:prstGeom prst="rect">
            <a:avLst/>
          </a:prstGeom>
          <a:noFill/>
          <a:ln w="0">
            <a:noFill/>
          </a:ln>
        </p:spPr>
        <p:style>
          <a:lnRef idx="0"/>
          <a:fillRef idx="0"/>
          <a:effectRef idx="0"/>
          <a:fontRef idx="minor"/>
        </p:style>
        <p:txBody>
          <a:bodyPr lIns="90000" rIns="90000" tIns="45000" bIns="45000" anchor="ctr">
            <a:noAutofit/>
          </a:bodyPr>
          <a:p>
            <a:pPr marL="342720" indent="-342360">
              <a:lnSpc>
                <a:spcPct val="90000"/>
              </a:lnSpc>
              <a:tabLst>
                <a:tab algn="l" pos="0"/>
              </a:tabLst>
            </a:pPr>
            <a:r>
              <a:rPr b="0" lang="en-US" sz="3600" spc="-1" strike="noStrike">
                <a:solidFill>
                  <a:srgbClr val="000000"/>
                </a:solidFill>
                <a:latin typeface="Calibri"/>
                <a:ea typeface="SimSun"/>
              </a:rPr>
              <a:t>Contd.</a:t>
            </a:r>
            <a:endParaRPr b="0" lang="en-US" sz="3600" spc="-1" strike="noStrike">
              <a:latin typeface="Arial"/>
            </a:endParaRPr>
          </a:p>
        </p:txBody>
      </p:sp>
      <p:sp>
        <p:nvSpPr>
          <p:cNvPr id="1265" name=""/>
          <p:cNvSpPr/>
          <p:nvPr/>
        </p:nvSpPr>
        <p:spPr>
          <a:xfrm>
            <a:off x="406440" y="1371600"/>
            <a:ext cx="11378520" cy="5028840"/>
          </a:xfrm>
          <a:prstGeom prst="rect">
            <a:avLst/>
          </a:prstGeom>
          <a:noFill/>
          <a:ln w="0">
            <a:noFill/>
          </a:ln>
        </p:spPr>
        <p:style>
          <a:lnRef idx="0"/>
          <a:fillRef idx="0"/>
          <a:effectRef idx="0"/>
          <a:fontRef idx="minor"/>
        </p:style>
        <p:txBody>
          <a:bodyPr lIns="90000" rIns="90000" tIns="45000" bIns="45000">
            <a:normAutofit/>
          </a:bodyPr>
          <a:p>
            <a:pPr marL="514080" indent="-513720" algn="just">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600" spc="-1" strike="noStrike">
                <a:solidFill>
                  <a:srgbClr val="000000"/>
                </a:solidFill>
                <a:latin typeface="Calibri"/>
                <a:ea typeface="SimSun"/>
              </a:rPr>
              <a:t>This means that there are essentially 32 available general purpose registers, although only 8 (one bank) can be directly accessed at a time.</a:t>
            </a:r>
            <a:endParaRPr b="0" lang="en-US" sz="2600" spc="-1" strike="noStrike">
              <a:latin typeface="Arial"/>
            </a:endParaRPr>
          </a:p>
          <a:p>
            <a:pPr marL="514080" indent="-513720" algn="just">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600" spc="-1" strike="noStrike">
                <a:solidFill>
                  <a:srgbClr val="000000"/>
                </a:solidFill>
                <a:latin typeface="Calibri"/>
                <a:ea typeface="SimSun"/>
              </a:rPr>
              <a:t>The advantage of using these register banks is time saving on the context switch for interrupted program to store and recover the status. </a:t>
            </a:r>
            <a:endParaRPr b="0" lang="en-US" sz="2600" spc="-1" strike="noStrike">
              <a:latin typeface="Arial"/>
            </a:endParaRPr>
          </a:p>
          <a:p>
            <a:pPr marL="514080" indent="-513720" algn="just">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600" spc="-1" strike="noStrike">
                <a:solidFill>
                  <a:srgbClr val="000000"/>
                </a:solidFill>
                <a:latin typeface="Calibri"/>
                <a:ea typeface="SimSun"/>
              </a:rPr>
              <a:t>Otherwise the push and pop stack operations are needed to save the current state and to recover it after the interrupt is over. </a:t>
            </a:r>
            <a:endParaRPr b="0" lang="en-US" sz="2600" spc="-1" strike="noStrike">
              <a:latin typeface="Arial"/>
            </a:endParaRPr>
          </a:p>
          <a:p>
            <a:pPr marL="514080" indent="-513720" algn="just">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600" spc="-1" strike="noStrike">
                <a:solidFill>
                  <a:srgbClr val="000000"/>
                </a:solidFill>
                <a:latin typeface="Calibri"/>
                <a:ea typeface="SimSun"/>
              </a:rPr>
              <a:t>The default bank is bank 0.</a:t>
            </a:r>
            <a:endParaRPr b="0" lang="en-US" sz="2600" spc="-1" strike="noStrike">
              <a:latin typeface="Arial"/>
            </a:endParaRPr>
          </a:p>
          <a:p>
            <a:pPr marL="514080" indent="-513720" algn="just">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600" spc="-1" strike="noStrike">
                <a:solidFill>
                  <a:srgbClr val="000000"/>
                </a:solidFill>
                <a:latin typeface="Calibri"/>
                <a:ea typeface="SimSun"/>
              </a:rPr>
              <a:t>The second 128 bytes are used to store Special Function Registers (SFR) that C51 program can configure and control the ports, timer, interrupts, serial communication, and other tasks.</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Google Shape;250;p20"/>
          <p:cNvSpPr/>
          <p:nvPr/>
        </p:nvSpPr>
        <p:spPr>
          <a:xfrm>
            <a:off x="1523880" y="0"/>
            <a:ext cx="9143640" cy="6857640"/>
          </a:xfrm>
          <a:custGeom>
            <a:avLst/>
            <a:gdLst/>
            <a:ahLst/>
            <a:rect l="l" t="t" r="r" b="b"/>
            <a:pathLst>
              <a:path w="9144000" h="6858000">
                <a:moveTo>
                  <a:pt x="9144000" y="0"/>
                </a:moveTo>
                <a:lnTo>
                  <a:pt x="0" y="0"/>
                </a:lnTo>
                <a:lnTo>
                  <a:pt x="0" y="6858000"/>
                </a:lnTo>
                <a:lnTo>
                  <a:pt x="9144000" y="6858000"/>
                </a:lnTo>
                <a:lnTo>
                  <a:pt x="9144000" y="0"/>
                </a:lnTo>
                <a:close/>
              </a:path>
            </a:pathLst>
          </a:custGeom>
          <a:noFill/>
          <a:ln w="0">
            <a:noFill/>
          </a:ln>
        </p:spPr>
        <p:style>
          <a:lnRef idx="0"/>
          <a:fillRef idx="0"/>
          <a:effectRef idx="0"/>
          <a:fontRef idx="minor"/>
        </p:style>
      </p:sp>
      <p:sp>
        <p:nvSpPr>
          <p:cNvPr id="566" name="Google Shape;251;p20"/>
          <p:cNvSpPr txBox="1"/>
          <p:nvPr/>
        </p:nvSpPr>
        <p:spPr>
          <a:xfrm>
            <a:off x="2883960" y="10080"/>
            <a:ext cx="6423480" cy="1292400"/>
          </a:xfrm>
          <a:prstGeom prst="rect">
            <a:avLst/>
          </a:prstGeom>
          <a:noFill/>
          <a:ln w="0">
            <a:noFill/>
          </a:ln>
        </p:spPr>
        <p:txBody>
          <a:bodyPr lIns="0" rIns="0" tIns="11880" bIns="0" anchor="ctr">
            <a:noAutofit/>
          </a:bodyPr>
          <a:p>
            <a:pPr marL="12600">
              <a:lnSpc>
                <a:spcPct val="100000"/>
              </a:lnSpc>
              <a:tabLst>
                <a:tab algn="l" pos="0"/>
              </a:tabLst>
            </a:pPr>
            <a:r>
              <a:rPr b="0" lang="en-US" sz="4200" spc="-1" strike="noStrike">
                <a:solidFill>
                  <a:srgbClr val="ffffff"/>
                </a:solidFill>
                <a:latin typeface="Calibri"/>
                <a:ea typeface="Calibri"/>
              </a:rPr>
              <a:t>Inside The Microprocessor</a:t>
            </a:r>
            <a:endParaRPr b="0" lang="en-US" sz="4200" spc="-1" strike="noStrike">
              <a:solidFill>
                <a:srgbClr val="000000"/>
              </a:solidFill>
              <a:latin typeface="Arial"/>
            </a:endParaRPr>
          </a:p>
        </p:txBody>
      </p:sp>
      <p:sp>
        <p:nvSpPr>
          <p:cNvPr id="567" name="Google Shape;252;p20"/>
          <p:cNvSpPr/>
          <p:nvPr/>
        </p:nvSpPr>
        <p:spPr>
          <a:xfrm>
            <a:off x="990720" y="1510200"/>
            <a:ext cx="10058040" cy="2464200"/>
          </a:xfrm>
          <a:prstGeom prst="rect">
            <a:avLst/>
          </a:prstGeom>
          <a:noFill/>
          <a:ln w="0">
            <a:noFill/>
          </a:ln>
        </p:spPr>
        <p:style>
          <a:lnRef idx="0"/>
          <a:fillRef idx="0"/>
          <a:effectRef idx="0"/>
          <a:fontRef idx="minor"/>
        </p:style>
        <p:txBody>
          <a:bodyPr lIns="0" rIns="0" tIns="11880" bIns="0">
            <a:spAutoFit/>
          </a:bodyPr>
          <a:p>
            <a:pPr marL="354960" indent="-342720">
              <a:lnSpc>
                <a:spcPct val="100000"/>
              </a:lnSpc>
              <a:buClr>
                <a:srgbClr val="ffffff"/>
              </a:buClr>
              <a:buFont typeface="Times New Roman"/>
              <a:buChar char="•"/>
            </a:pPr>
            <a:r>
              <a:rPr b="0" lang="en-US" sz="3200" spc="-1" strike="noStrike">
                <a:solidFill>
                  <a:srgbClr val="ffffff"/>
                </a:solidFill>
                <a:latin typeface="Times New Roman"/>
                <a:ea typeface="Times New Roman"/>
              </a:rPr>
              <a:t>Internally, the microprocessor is made up of  3 main units.</a:t>
            </a:r>
            <a:endParaRPr b="0" lang="en-US" sz="3200" spc="-1" strike="noStrike">
              <a:latin typeface="Arial"/>
            </a:endParaRPr>
          </a:p>
          <a:p>
            <a:pPr lvl="1" marL="755640" indent="-285480">
              <a:lnSpc>
                <a:spcPct val="100000"/>
              </a:lnSpc>
              <a:spcBef>
                <a:spcPts val="689"/>
              </a:spcBef>
              <a:buClr>
                <a:srgbClr val="ffffff"/>
              </a:buClr>
              <a:buFont typeface="Times New Roman"/>
              <a:buChar char="–"/>
            </a:pPr>
            <a:r>
              <a:rPr b="0" lang="en-US" sz="2800" spc="-1" strike="noStrike">
                <a:solidFill>
                  <a:srgbClr val="ffffff"/>
                </a:solidFill>
                <a:latin typeface="Times New Roman"/>
                <a:ea typeface="Times New Roman"/>
              </a:rPr>
              <a:t>The Arithmetic/Logic Unit (ALU)</a:t>
            </a:r>
            <a:endParaRPr b="0" lang="en-US" sz="2800" spc="-1" strike="noStrike">
              <a:latin typeface="Arial"/>
            </a:endParaRPr>
          </a:p>
          <a:p>
            <a:pPr lvl="1" marL="755640" indent="-285480">
              <a:lnSpc>
                <a:spcPct val="100000"/>
              </a:lnSpc>
              <a:spcBef>
                <a:spcPts val="669"/>
              </a:spcBef>
              <a:buClr>
                <a:srgbClr val="ffffff"/>
              </a:buClr>
              <a:buFont typeface="Times New Roman"/>
              <a:buChar char="–"/>
            </a:pPr>
            <a:r>
              <a:rPr b="0" lang="en-US" sz="2800" spc="-1" strike="noStrike">
                <a:solidFill>
                  <a:srgbClr val="ffffff"/>
                </a:solidFill>
                <a:latin typeface="Times New Roman"/>
                <a:ea typeface="Times New Roman"/>
              </a:rPr>
              <a:t>The Control Unit.</a:t>
            </a:r>
            <a:endParaRPr b="0" lang="en-US" sz="2800" spc="-1" strike="noStrike">
              <a:latin typeface="Arial"/>
            </a:endParaRPr>
          </a:p>
          <a:p>
            <a:pPr lvl="1" marL="755640" indent="-285480">
              <a:lnSpc>
                <a:spcPct val="100000"/>
              </a:lnSpc>
              <a:spcBef>
                <a:spcPts val="675"/>
              </a:spcBef>
              <a:buClr>
                <a:srgbClr val="ffffff"/>
              </a:buClr>
              <a:buFont typeface="Times New Roman"/>
              <a:buChar char="–"/>
            </a:pPr>
            <a:r>
              <a:rPr b="0" lang="en-US" sz="2800" spc="-1" strike="noStrike">
                <a:solidFill>
                  <a:srgbClr val="ffffff"/>
                </a:solidFill>
                <a:latin typeface="Times New Roman"/>
                <a:ea typeface="Times New Roman"/>
              </a:rPr>
              <a:t>An array of registers for holding data while it is  being manipulated.</a:t>
            </a:r>
            <a:endParaRPr b="0" lang="en-US" sz="2800" spc="-1" strike="noStrike">
              <a:latin typeface="Arial"/>
            </a:endParaRPr>
          </a:p>
        </p:txBody>
      </p:sp>
      <p:sp>
        <p:nvSpPr>
          <p:cNvPr id="568" name="Google Shape;253;p20"/>
          <p:cNvSpPr/>
          <p:nvPr/>
        </p:nvSpPr>
        <p:spPr>
          <a:xfrm>
            <a:off x="3429000" y="4007520"/>
            <a:ext cx="5557680" cy="2621520"/>
          </a:xfrm>
          <a:prstGeom prst="rect">
            <a:avLst/>
          </a:prstGeom>
          <a:blipFill rotWithShape="0">
            <a:blip r:embed="rId1"/>
            <a:srcRect/>
            <a:stretch/>
          </a:blipFill>
          <a:ln w="0">
            <a:noFill/>
          </a:ln>
        </p:spPr>
        <p:style>
          <a:lnRef idx="0"/>
          <a:fillRef idx="0"/>
          <a:effectRef idx="0"/>
          <a:fontRef idx="minor"/>
        </p:style>
      </p:sp>
      <p:sp>
        <p:nvSpPr>
          <p:cNvPr id="569" name="Google Shape;254;p20"/>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6" name=""/>
          <p:cNvSpPr/>
          <p:nvPr/>
        </p:nvSpPr>
        <p:spPr>
          <a:xfrm>
            <a:off x="913680" y="-360"/>
            <a:ext cx="10667520" cy="761760"/>
          </a:xfrm>
          <a:prstGeom prst="rect">
            <a:avLst/>
          </a:prstGeom>
          <a:noFill/>
          <a:ln w="0">
            <a:noFill/>
          </a:ln>
        </p:spPr>
        <p:style>
          <a:lnRef idx="0"/>
          <a:fillRef idx="0"/>
          <a:effectRef idx="0"/>
          <a:fontRef idx="minor"/>
        </p:style>
        <p:txBody>
          <a:bodyPr lIns="90000" rIns="90000" tIns="45000" bIns="45000" anchor="ctr">
            <a:noAutofit/>
          </a:bodyPr>
          <a:p>
            <a:pPr>
              <a:lnSpc>
                <a:spcPct val="9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000000"/>
                </a:solidFill>
                <a:latin typeface="Calibri"/>
                <a:ea typeface="SimSun"/>
              </a:rPr>
              <a:t>Special Function Registers (SFRs)</a:t>
            </a:r>
            <a:endParaRPr b="0" lang="en-US" sz="3600" spc="-1" strike="noStrike">
              <a:latin typeface="Arial"/>
            </a:endParaRPr>
          </a:p>
        </p:txBody>
      </p:sp>
      <p:sp>
        <p:nvSpPr>
          <p:cNvPr id="1267" name=""/>
          <p:cNvSpPr/>
          <p:nvPr/>
        </p:nvSpPr>
        <p:spPr>
          <a:xfrm>
            <a:off x="609480" y="1523880"/>
            <a:ext cx="10972440" cy="4724280"/>
          </a:xfrm>
          <a:prstGeom prst="rect">
            <a:avLst/>
          </a:prstGeom>
          <a:noFill/>
          <a:ln w="0">
            <a:noFill/>
          </a:ln>
        </p:spPr>
        <p:style>
          <a:lnRef idx="0"/>
          <a:fillRef idx="0"/>
          <a:effectRef idx="0"/>
          <a:fontRef idx="minor"/>
        </p:style>
        <p:txBody>
          <a:bodyPr lIns="90000" rIns="90000" tIns="45000" bIns="45000">
            <a:normAutofit/>
          </a:bodyPr>
          <a:p>
            <a:pPr marL="228600" indent="-228240" algn="just">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The SFR is the upper area of addressable memory, from address 0x80 to 0xFF. This area consists of a series of memory-mapped ports and registers. </a:t>
            </a:r>
            <a:endParaRPr b="0" lang="en-US" sz="2400" spc="-1" strike="noStrike">
              <a:latin typeface="Arial"/>
            </a:endParaRPr>
          </a:p>
          <a:p>
            <a:pPr marL="228600" indent="-228240" algn="just">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All port input and output can therefore be performed by get and set operations on SFR port name such as P3.</a:t>
            </a:r>
            <a:endParaRPr b="0" lang="en-US" sz="2400" spc="-1" strike="noStrike">
              <a:latin typeface="Arial"/>
            </a:endParaRPr>
          </a:p>
          <a:p>
            <a:pPr marL="228600" indent="-228240" algn="just">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 </a:t>
            </a:r>
            <a:r>
              <a:rPr b="0" lang="en-US" sz="2400" spc="-1" strike="noStrike">
                <a:solidFill>
                  <a:srgbClr val="000000"/>
                </a:solidFill>
                <a:latin typeface="Calibri"/>
                <a:ea typeface="SimSun"/>
              </a:rPr>
              <a:t>Also, different status registers are mapped into the SFR for checking the status of the 8051, and changing some operational parameters of the 8051.</a:t>
            </a:r>
            <a:endParaRPr b="0" lang="en-US" sz="2400" spc="-1" strike="noStrike">
              <a:latin typeface="Arial"/>
            </a:endParaRPr>
          </a:p>
          <a:p>
            <a:pPr marL="228600" indent="-228240" algn="just">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All 8051 CPU registers, I/O ports, timers and other architecture components are accessible in 8051 C through SFRs</a:t>
            </a:r>
            <a:endParaRPr b="0" lang="en-US" sz="2400" spc="-1" strike="noStrike">
              <a:latin typeface="Arial"/>
            </a:endParaRPr>
          </a:p>
          <a:p>
            <a:pPr marL="228600" indent="-228240" algn="just">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 </a:t>
            </a:r>
            <a:r>
              <a:rPr b="0" lang="en-US" sz="2400" spc="-1" strike="noStrike">
                <a:solidFill>
                  <a:srgbClr val="000000"/>
                </a:solidFill>
                <a:latin typeface="Calibri"/>
                <a:ea typeface="SimSun"/>
              </a:rPr>
              <a:t>They are accessed in normal internal RAM (080H – 0FFH) by 8051 C, and they all are defined in the header file </a:t>
            </a:r>
            <a:r>
              <a:rPr b="0" i="1" lang="en-US" sz="2400" spc="-1" strike="noStrike">
                <a:solidFill>
                  <a:srgbClr val="000000"/>
                </a:solidFill>
                <a:latin typeface="Calibri"/>
                <a:ea typeface="SimSun"/>
              </a:rPr>
              <a:t>reg51.h</a:t>
            </a:r>
            <a:r>
              <a:rPr b="0" lang="en-US" sz="2400" spc="-1" strike="noStrike">
                <a:solidFill>
                  <a:srgbClr val="000000"/>
                </a:solidFill>
                <a:latin typeface="Calibri"/>
                <a:ea typeface="SimSun"/>
              </a:rPr>
              <a:t> listed below.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8" name=""/>
          <p:cNvSpPr/>
          <p:nvPr/>
        </p:nvSpPr>
        <p:spPr>
          <a:xfrm>
            <a:off x="913680" y="0"/>
            <a:ext cx="10667520" cy="867960"/>
          </a:xfrm>
          <a:prstGeom prst="rect">
            <a:avLst/>
          </a:prstGeom>
          <a:noFill/>
          <a:ln w="0">
            <a:noFill/>
          </a:ln>
        </p:spPr>
        <p:style>
          <a:lnRef idx="0"/>
          <a:fillRef idx="0"/>
          <a:effectRef idx="0"/>
          <a:fontRef idx="minor"/>
        </p:style>
        <p:txBody>
          <a:bodyPr lIns="90000" rIns="90000" tIns="45000" bIns="45000" anchor="ctr">
            <a:noAutofit/>
          </a:bodyPr>
          <a:p>
            <a:pPr>
              <a:lnSpc>
                <a:spcPct val="9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000000"/>
                </a:solidFill>
                <a:latin typeface="Calibri"/>
                <a:ea typeface="SimSun"/>
              </a:rPr>
              <a:t>Contd.</a:t>
            </a:r>
            <a:endParaRPr b="0" lang="en-US" sz="3600" spc="-1" strike="noStrike">
              <a:latin typeface="Arial"/>
            </a:endParaRPr>
          </a:p>
        </p:txBody>
      </p:sp>
      <p:sp>
        <p:nvSpPr>
          <p:cNvPr id="1269" name=""/>
          <p:cNvSpPr/>
          <p:nvPr/>
        </p:nvSpPr>
        <p:spPr>
          <a:xfrm>
            <a:off x="304560" y="1142640"/>
            <a:ext cx="11582280" cy="5714640"/>
          </a:xfrm>
          <a:prstGeom prst="rect">
            <a:avLst/>
          </a:prstGeom>
          <a:noFill/>
          <a:ln w="0">
            <a:noFill/>
          </a:ln>
        </p:spPr>
        <p:style>
          <a:lnRef idx="0"/>
          <a:fillRef idx="0"/>
          <a:effectRef idx="0"/>
          <a:fontRef idx="minor"/>
        </p:style>
        <p:txBody>
          <a:bodyPr lIns="90000" rIns="90000" tIns="45000" bIns="45000">
            <a:normAutofit/>
          </a:bodyPr>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ea typeface="SimSun"/>
              </a:rPr>
              <a:t>There are 21 SFRs. </a:t>
            </a:r>
            <a:endParaRPr b="0" lang="en-US" sz="2800" spc="-1" strike="noStrike">
              <a:latin typeface="Arial"/>
            </a:endParaRPr>
          </a:p>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ea typeface="SimSun"/>
              </a:rPr>
              <a:t>In addition to I/O ports, the most frequently used SFRs to control and configure 8051 operations are:</a:t>
            </a:r>
            <a:endParaRPr b="0" lang="en-US" sz="2800" spc="-1" strike="noStrike">
              <a:latin typeface="Arial"/>
            </a:endParaRPr>
          </a:p>
          <a:p>
            <a:pPr lvl="1" marL="685800" indent="-228240">
              <a:lnSpc>
                <a:spcPct val="100000"/>
              </a:lnSpc>
              <a:spcBef>
                <a:spcPts val="499"/>
              </a:spcBef>
              <a:buClr>
                <a:srgbClr val="000000"/>
              </a:buClr>
              <a:buSzPct val="50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TCON (Timer CONtrol)</a:t>
            </a:r>
            <a:endParaRPr b="0" lang="en-US" sz="2400" spc="-1" strike="noStrike">
              <a:latin typeface="Arial"/>
            </a:endParaRPr>
          </a:p>
          <a:p>
            <a:pPr lvl="1" marL="685800" indent="-228240">
              <a:lnSpc>
                <a:spcPct val="100000"/>
              </a:lnSpc>
              <a:spcBef>
                <a:spcPts val="499"/>
              </a:spcBef>
              <a:buClr>
                <a:srgbClr val="000000"/>
              </a:buClr>
              <a:buSzPct val="50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TMOD (Timer MODe)</a:t>
            </a:r>
            <a:endParaRPr b="0" lang="en-US" sz="2400" spc="-1" strike="noStrike">
              <a:latin typeface="Arial"/>
            </a:endParaRPr>
          </a:p>
          <a:p>
            <a:pPr lvl="1" marL="685800" indent="-228240">
              <a:lnSpc>
                <a:spcPct val="100000"/>
              </a:lnSpc>
              <a:spcBef>
                <a:spcPts val="499"/>
              </a:spcBef>
              <a:buClr>
                <a:srgbClr val="000000"/>
              </a:buClr>
              <a:buSzPct val="50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TH0/TH1 and TL0/TL1 (Timer’s high and low bytes)</a:t>
            </a:r>
            <a:endParaRPr b="0" lang="en-US" sz="2400" spc="-1" strike="noStrike">
              <a:latin typeface="Arial"/>
            </a:endParaRPr>
          </a:p>
          <a:p>
            <a:pPr lvl="1" marL="685800" indent="-228240">
              <a:lnSpc>
                <a:spcPct val="100000"/>
              </a:lnSpc>
              <a:spcBef>
                <a:spcPts val="499"/>
              </a:spcBef>
              <a:buClr>
                <a:srgbClr val="000000"/>
              </a:buClr>
              <a:buSzPct val="50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SCON (Serial port CONtrol)</a:t>
            </a:r>
            <a:endParaRPr b="0" lang="en-US" sz="2400" spc="-1" strike="noStrike">
              <a:latin typeface="Arial"/>
            </a:endParaRPr>
          </a:p>
          <a:p>
            <a:pPr lvl="1" marL="685800" indent="-228240">
              <a:lnSpc>
                <a:spcPct val="100000"/>
              </a:lnSpc>
              <a:spcBef>
                <a:spcPts val="499"/>
              </a:spcBef>
              <a:buClr>
                <a:srgbClr val="000000"/>
              </a:buClr>
              <a:buSzPct val="50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IP (Interrupt Priority)</a:t>
            </a:r>
            <a:endParaRPr b="0" lang="en-US" sz="2400" spc="-1" strike="noStrike">
              <a:latin typeface="Arial"/>
            </a:endParaRPr>
          </a:p>
          <a:p>
            <a:pPr lvl="1" marL="685800" indent="-228240">
              <a:lnSpc>
                <a:spcPct val="100000"/>
              </a:lnSpc>
              <a:spcBef>
                <a:spcPts val="499"/>
              </a:spcBef>
              <a:buClr>
                <a:srgbClr val="000000"/>
              </a:buClr>
              <a:buSzPct val="50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IE ( Interrupt  Enable)</a:t>
            </a:r>
            <a:endParaRPr b="0" lang="en-US" sz="2400" spc="-1" strike="noStrike">
              <a:latin typeface="Arial"/>
            </a:endParaRPr>
          </a:p>
          <a:p>
            <a:pPr marL="228600" indent="-228240">
              <a:lnSpc>
                <a:spcPct val="10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ea typeface="SimSun"/>
              </a:rPr>
              <a:t>Almost all 8051 C embedded programs include the reg51.h.</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0" name=""/>
          <p:cNvSpPr/>
          <p:nvPr/>
        </p:nvSpPr>
        <p:spPr>
          <a:xfrm>
            <a:off x="609480" y="380880"/>
            <a:ext cx="11074320" cy="6400440"/>
          </a:xfrm>
          <a:prstGeom prst="rect">
            <a:avLst/>
          </a:prstGeom>
          <a:noFill/>
          <a:ln w="0">
            <a:noFill/>
          </a:ln>
        </p:spPr>
        <p:style>
          <a:lnRef idx="0"/>
          <a:fillRef idx="0"/>
          <a:effectRef idx="0"/>
          <a:fontRef idx="minor"/>
        </p:style>
        <p:txBody>
          <a:bodyPr lIns="90000" rIns="90000" tIns="45000" bIns="45000">
            <a:normAutofit fontScale="85000"/>
          </a:bodyPr>
          <a:p>
            <a:pPr marL="514080" indent="-513720" algn="just">
              <a:lnSpc>
                <a:spcPct val="7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The sbit register variables of these SFRs defined in reg51.h often used in embedded C program. </a:t>
            </a:r>
            <a:endParaRPr b="0" lang="en-US" sz="2400" spc="-1" strike="noStrike">
              <a:latin typeface="Arial"/>
            </a:endParaRPr>
          </a:p>
          <a:p>
            <a:pPr marL="514080" indent="-513720">
              <a:lnSpc>
                <a:spcPct val="7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u="sng">
                <a:solidFill>
                  <a:srgbClr val="000000"/>
                </a:solidFill>
                <a:uFillTx/>
                <a:latin typeface="Calibri"/>
                <a:ea typeface="SimSun"/>
              </a:rPr>
              <a:t>1. TCON (Timer/Counter Control Register) SFR for timer control</a:t>
            </a:r>
            <a:r>
              <a:rPr b="0" lang="en-US" sz="2400" spc="-1" strike="noStrike">
                <a:solidFill>
                  <a:srgbClr val="000000"/>
                </a:solidFill>
                <a:latin typeface="Calibri"/>
                <a:ea typeface="SimSun"/>
              </a:rPr>
              <a:t> </a:t>
            </a:r>
            <a:endParaRPr b="0" lang="en-US" sz="2400" spc="-1" strike="noStrike">
              <a:latin typeface="Arial"/>
            </a:endParaRPr>
          </a:p>
          <a:p>
            <a:pPr>
              <a:lnSpc>
                <a:spcPct val="70000"/>
              </a:lnSpc>
              <a:spcBef>
                <a:spcPts val="9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latin typeface="Arial"/>
            </a:endParaRPr>
          </a:p>
          <a:p>
            <a:pPr>
              <a:lnSpc>
                <a:spcPct val="70000"/>
              </a:lnSpc>
              <a:spcBef>
                <a:spcPts val="9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latin typeface="Arial"/>
            </a:endParaRPr>
          </a:p>
          <a:p>
            <a:pPr>
              <a:lnSpc>
                <a:spcPct val="70000"/>
              </a:lnSpc>
              <a:spcBef>
                <a:spcPts val="9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latin typeface="Arial"/>
            </a:endParaRPr>
          </a:p>
          <a:p>
            <a:pPr>
              <a:lnSpc>
                <a:spcPct val="70000"/>
              </a:lnSpc>
              <a:spcBef>
                <a:spcPts val="9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latin typeface="Arial"/>
            </a:endParaRPr>
          </a:p>
          <a:p>
            <a:pPr>
              <a:lnSpc>
                <a:spcPct val="70000"/>
              </a:lnSpc>
              <a:spcBef>
                <a:spcPts val="9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latin typeface="Arial"/>
            </a:endParaRPr>
          </a:p>
          <a:p>
            <a:pPr marL="514080" indent="-513720">
              <a:lnSpc>
                <a:spcPct val="70000"/>
              </a:lnSpc>
              <a:spcBef>
                <a:spcPts val="998"/>
              </a:spcBef>
              <a:tabLst>
                <a:tab algn="l" pos="0"/>
              </a:tabLst>
            </a:pPr>
            <a:endParaRPr b="0" lang="en-US" sz="2400" spc="-1" strike="noStrike">
              <a:latin typeface="Arial"/>
            </a:endParaRPr>
          </a:p>
          <a:p>
            <a:pPr marL="514080" indent="-513720">
              <a:lnSpc>
                <a:spcPct val="7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TF0/TF1: Timer0/1 overflow flag is set when the timer counter overflows, reset by program</a:t>
            </a:r>
            <a:endParaRPr b="0" lang="en-US" sz="2400" spc="-1" strike="noStrike">
              <a:latin typeface="Arial"/>
            </a:endParaRPr>
          </a:p>
          <a:p>
            <a:pPr marL="514080" indent="-513720">
              <a:lnSpc>
                <a:spcPct val="7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TR0/TR1: Timer0/1 run control bit is set to start, reset to stop the timer0/1</a:t>
            </a:r>
            <a:endParaRPr b="0" lang="en-US" sz="2400" spc="-1" strike="noStrike">
              <a:latin typeface="Arial"/>
            </a:endParaRPr>
          </a:p>
          <a:p>
            <a:pPr marL="514080" indent="-513720">
              <a:lnSpc>
                <a:spcPct val="7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IE0/IE1:     External interrupt 0/1 edge detected flag1 is set when a falling edge interrupt on the external port 0/1, reset(cleared) by hardware itself for falling edge transition-activated INT; Reset by code for low level INT. </a:t>
            </a:r>
            <a:endParaRPr b="0" lang="en-US" sz="2400" spc="-1" strike="noStrike">
              <a:latin typeface="Arial"/>
            </a:endParaRPr>
          </a:p>
          <a:p>
            <a:pPr marL="514080" indent="-513720">
              <a:lnSpc>
                <a:spcPct val="70000"/>
              </a:lnSpc>
              <a:spcBef>
                <a:spcPts val="998"/>
              </a:spcBef>
              <a:tabLst>
                <a:tab algn="l" pos="0"/>
              </a:tabLst>
            </a:pPr>
            <a:r>
              <a:rPr b="0" lang="en-US" sz="2400" spc="-1" strike="noStrike">
                <a:solidFill>
                  <a:srgbClr val="000000"/>
                </a:solidFill>
                <a:latin typeface="Calibri"/>
                <a:ea typeface="SimSun"/>
              </a:rPr>
              <a:t>         </a:t>
            </a:r>
            <a:r>
              <a:rPr b="0" lang="en-US" sz="2400" spc="-1" strike="noStrike">
                <a:solidFill>
                  <a:srgbClr val="000000"/>
                </a:solidFill>
                <a:latin typeface="Calibri"/>
                <a:ea typeface="SimSun"/>
              </a:rPr>
              <a:t>IT0/IT1   External interrupt type (1: falling edge triggered, 0 low level triggered)</a:t>
            </a:r>
            <a:endParaRPr b="0" lang="en-US" sz="2400" spc="-1" strike="noStrike">
              <a:latin typeface="Arial"/>
            </a:endParaRPr>
          </a:p>
        </p:txBody>
      </p:sp>
      <p:graphicFrame>
        <p:nvGraphicFramePr>
          <p:cNvPr id="1271" name=""/>
          <p:cNvGraphicFramePr/>
          <p:nvPr/>
        </p:nvGraphicFramePr>
        <p:xfrm>
          <a:off x="1015920" y="1828800"/>
          <a:ext cx="10362960" cy="874440"/>
        </p:xfrm>
        <a:graphic>
          <a:graphicData uri="http://schemas.openxmlformats.org/drawingml/2006/table">
            <a:tbl>
              <a:tblPr/>
              <a:tblGrid>
                <a:gridCol w="1294920"/>
                <a:gridCol w="1295280"/>
                <a:gridCol w="1295280"/>
                <a:gridCol w="1295280"/>
                <a:gridCol w="1294920"/>
                <a:gridCol w="1295280"/>
                <a:gridCol w="1295280"/>
                <a:gridCol w="1296720"/>
              </a:tblGrid>
              <a:tr h="482760">
                <a:tc>
                  <a:txBody>
                    <a:bodyPr lIns="90000" rIns="90000">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bit 7</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bit 6</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bit 5</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bit 4</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bit 3</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bit 2</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bit 1</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just">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bit 0</a:t>
                      </a:r>
                      <a:endParaRPr b="0" lang="en-US" sz="1000" spc="-1" strike="noStrike">
                        <a:latin typeface="Times New Roman"/>
                      </a:endParaRPr>
                    </a:p>
                    <a:p>
                      <a:pPr algn="just">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(88H)</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r>
              <a:tr h="392040">
                <a:tc>
                  <a:txBody>
                    <a:bodyPr lIns="90000" rIns="90000">
                      <a:noAutofit/>
                    </a:bodyPr>
                    <a:p>
                      <a:pPr algn="just">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TF1</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just">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TR1</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just">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TF0</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just">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TR0</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just">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IE1</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just">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IT1</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just">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IE0</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just">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IT0</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2" name=""/>
          <p:cNvSpPr/>
          <p:nvPr/>
        </p:nvSpPr>
        <p:spPr>
          <a:xfrm>
            <a:off x="711000" y="457200"/>
            <a:ext cx="10769040" cy="2361960"/>
          </a:xfrm>
          <a:prstGeom prst="rect">
            <a:avLst/>
          </a:prstGeom>
          <a:noFill/>
          <a:ln w="0">
            <a:noFill/>
          </a:ln>
        </p:spPr>
        <p:style>
          <a:lnRef idx="0"/>
          <a:fillRef idx="0"/>
          <a:effectRef idx="0"/>
          <a:fontRef idx="minor"/>
        </p:style>
        <p:txBody>
          <a:bodyPr lIns="90000" rIns="90000" tIns="45000" bIns="45000">
            <a:normAutofit/>
          </a:bodyPr>
          <a:p>
            <a:pPr marL="609480" indent="-609120" algn="just">
              <a:lnSpc>
                <a:spcPct val="100000"/>
              </a:lnSpc>
              <a:spcBef>
                <a:spcPts val="998"/>
              </a:spcBef>
              <a:buClr>
                <a:srgbClr val="000000"/>
              </a:buClr>
              <a:buFont typeface="Calibri"/>
              <a:buAutoNum type="arabicPeriod" startAt="2"/>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u="sng">
                <a:solidFill>
                  <a:srgbClr val="000000"/>
                </a:solidFill>
                <a:uFillTx/>
                <a:latin typeface="Calibri"/>
                <a:ea typeface="SimSun"/>
              </a:rPr>
              <a:t>IE (Interrupt Enable Register) SFR used for interrupt control</a:t>
            </a:r>
            <a:endParaRPr b="0" lang="en-US" sz="2400" spc="-1" strike="noStrike">
              <a:latin typeface="Arial"/>
            </a:endParaRPr>
          </a:p>
          <a:p>
            <a:pPr algn="just">
              <a:lnSpc>
                <a:spcPct val="100000"/>
              </a:lnSpc>
              <a:spcBef>
                <a:spcPts val="9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latin typeface="Arial"/>
            </a:endParaRPr>
          </a:p>
          <a:p>
            <a:pPr algn="just">
              <a:lnSpc>
                <a:spcPct val="100000"/>
              </a:lnSpc>
              <a:spcBef>
                <a:spcPts val="9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latin typeface="Arial"/>
            </a:endParaRPr>
          </a:p>
          <a:p>
            <a:pPr algn="just">
              <a:lnSpc>
                <a:spcPct val="100000"/>
              </a:lnSpc>
              <a:spcBef>
                <a:spcPts val="9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latin typeface="Arial"/>
            </a:endParaRPr>
          </a:p>
          <a:p>
            <a:pPr marL="609480" indent="-609120" algn="just">
              <a:lnSpc>
                <a:spcPct val="100000"/>
              </a:lnSpc>
              <a:spcBef>
                <a:spcPts val="998"/>
              </a:spcBef>
              <a:tabLst>
                <a:tab algn="l" pos="0"/>
              </a:tabLst>
            </a:pPr>
            <a:endParaRPr b="0" lang="en-US" sz="2400" spc="-1" strike="noStrike">
              <a:latin typeface="Arial"/>
            </a:endParaRPr>
          </a:p>
          <a:p>
            <a:pPr>
              <a:lnSpc>
                <a:spcPct val="100000"/>
              </a:lnSpc>
              <a:spcBef>
                <a:spcPts val="9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latin typeface="Arial"/>
            </a:endParaRPr>
          </a:p>
        </p:txBody>
      </p:sp>
      <p:graphicFrame>
        <p:nvGraphicFramePr>
          <p:cNvPr id="1273" name=""/>
          <p:cNvGraphicFramePr/>
          <p:nvPr/>
        </p:nvGraphicFramePr>
        <p:xfrm>
          <a:off x="1930320" y="1523880"/>
          <a:ext cx="8635320" cy="914040"/>
        </p:xfrm>
        <a:graphic>
          <a:graphicData uri="http://schemas.openxmlformats.org/drawingml/2006/table">
            <a:tbl>
              <a:tblPr/>
              <a:tblGrid>
                <a:gridCol w="1079280"/>
                <a:gridCol w="1079280"/>
                <a:gridCol w="1079280"/>
                <a:gridCol w="1079280"/>
                <a:gridCol w="1078920"/>
                <a:gridCol w="1079280"/>
                <a:gridCol w="1079280"/>
                <a:gridCol w="1080720"/>
              </a:tblGrid>
              <a:tr h="397080">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bit 7</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bit 6</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bit 5</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ctr">
                        <a:lnSpc>
                          <a:spcPct val="100000"/>
                        </a:lnSpc>
                        <a:tabLst>
                          <a:tab algn="l" pos="0"/>
                        </a:tabLst>
                      </a:pPr>
                      <a:r>
                        <a:rPr b="0" lang="en-US" sz="1000" spc="-1" strike="noStrike">
                          <a:solidFill>
                            <a:srgbClr val="ff0000"/>
                          </a:solidFill>
                          <a:latin typeface="Times New Roman"/>
                          <a:ea typeface="SimSun"/>
                        </a:rPr>
                        <a:t>bit 4</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bit 3</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bit 2</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bit 1</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bit 0</a:t>
                      </a:r>
                      <a:endParaRPr b="0" lang="en-US" sz="1000" spc="-1" strike="noStrike">
                        <a:latin typeface="Times New Roman"/>
                      </a:endParaRPr>
                    </a:p>
                    <a:p>
                      <a:pPr marL="342720" indent="-342360" algn="just">
                        <a:lnSpc>
                          <a:spcPct val="100000"/>
                        </a:lnSpc>
                        <a:tabLst>
                          <a:tab algn="l" pos="0"/>
                        </a:tabLst>
                      </a:pPr>
                      <a:r>
                        <a:rPr b="0" lang="en-US" sz="1000" spc="-1" strike="noStrike">
                          <a:solidFill>
                            <a:srgbClr val="ff0000"/>
                          </a:solidFill>
                          <a:latin typeface="Times New Roman"/>
                          <a:ea typeface="SimSun"/>
                        </a:rPr>
                        <a:t>(A8H)</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r>
              <a:tr h="517320">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EA</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ET2</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ES</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ET1</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EX1</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ET0</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EX0</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4" name="Rectangle 1"/>
          <p:cNvSpPr/>
          <p:nvPr/>
        </p:nvSpPr>
        <p:spPr>
          <a:xfrm>
            <a:off x="406440" y="380880"/>
            <a:ext cx="11277360" cy="3000600"/>
          </a:xfrm>
          <a:prstGeom prst="rect">
            <a:avLst/>
          </a:prstGeom>
          <a:noFill/>
          <a:ln w="0">
            <a:noFill/>
          </a:ln>
        </p:spPr>
        <p:style>
          <a:lnRef idx="0"/>
          <a:fillRef idx="0"/>
          <a:effectRef idx="0"/>
          <a:fontRef idx="minor"/>
        </p:style>
        <p:txBody>
          <a:bodyPr lIns="90000" rIns="90000" tIns="46800" bIns="46800">
            <a:spAutoFit/>
          </a:bodyPr>
          <a:p>
            <a:pPr>
              <a:lnSpc>
                <a:spcPct val="90000"/>
              </a:lnSpc>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latin typeface="Arial"/>
            </a:endParaRPr>
          </a:p>
          <a:p>
            <a:pPr marL="514080" indent="-513720">
              <a:lnSpc>
                <a:spcPct val="90000"/>
              </a:lnSpc>
              <a:buClr>
                <a:srgbClr val="000000"/>
              </a:buClr>
              <a:buFont typeface="Calibri"/>
              <a:buAutoNum type="arabicPeriod" startAt="4"/>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u="sng">
                <a:solidFill>
                  <a:srgbClr val="000000"/>
                </a:solidFill>
                <a:uFillTx/>
                <a:latin typeface="Calibri"/>
                <a:ea typeface="SimSun"/>
              </a:rPr>
              <a:t>PSW (Program Status Word) SFR  for CPU status</a:t>
            </a:r>
            <a:endParaRPr b="0" lang="en-US" sz="2400" spc="-1" strike="noStrike">
              <a:latin typeface="Arial"/>
            </a:endParaRPr>
          </a:p>
          <a:p>
            <a:pPr marL="514080" indent="-513720">
              <a:lnSpc>
                <a:spcPct val="90000"/>
              </a:lnSpc>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P: parity check flag</a:t>
            </a:r>
            <a:endParaRPr b="0" lang="en-US" sz="2400" spc="-1" strike="noStrike">
              <a:latin typeface="Arial"/>
            </a:endParaRPr>
          </a:p>
          <a:p>
            <a:pPr marL="514080" indent="-513720">
              <a:lnSpc>
                <a:spcPct val="90000"/>
              </a:lnSpc>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OV: ALU overflow flag</a:t>
            </a:r>
            <a:endParaRPr b="0" lang="en-US" sz="2400" spc="-1" strike="noStrike">
              <a:latin typeface="Arial"/>
            </a:endParaRPr>
          </a:p>
          <a:p>
            <a:pPr marL="514080" indent="-513720">
              <a:lnSpc>
                <a:spcPct val="90000"/>
              </a:lnSpc>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RS0/RS1: Register bank specification mode  </a:t>
            </a:r>
            <a:endParaRPr b="0" lang="en-US" sz="2400" spc="-1" strike="noStrike">
              <a:latin typeface="Arial"/>
            </a:endParaRPr>
          </a:p>
          <a:p>
            <a:pPr marL="514080" indent="-513720">
              <a:lnSpc>
                <a:spcPct val="90000"/>
              </a:lnSpc>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00: bank 0 (00H-07H); 01: bank1; 10: bank 2; 11:  bank 3(18H-1FH)</a:t>
            </a:r>
            <a:endParaRPr b="0" lang="en-US" sz="2400" spc="-1" strike="noStrike">
              <a:latin typeface="Arial"/>
            </a:endParaRPr>
          </a:p>
          <a:p>
            <a:pPr marL="514080" indent="-513720">
              <a:lnSpc>
                <a:spcPct val="90000"/>
              </a:lnSpc>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F0:   User defined lag</a:t>
            </a:r>
            <a:endParaRPr b="0" lang="en-US" sz="2400" spc="-1" strike="noStrike">
              <a:latin typeface="Arial"/>
            </a:endParaRPr>
          </a:p>
          <a:p>
            <a:pPr marL="514080" indent="-513720">
              <a:lnSpc>
                <a:spcPct val="90000"/>
              </a:lnSpc>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CY:  ALU carry out</a:t>
            </a:r>
            <a:endParaRPr b="0" lang="en-US" sz="2400" spc="-1" strike="noStrike">
              <a:latin typeface="Arial"/>
            </a:endParaRPr>
          </a:p>
          <a:p>
            <a:pPr marL="514080" indent="-513720">
              <a:lnSpc>
                <a:spcPct val="90000"/>
              </a:lnSpc>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AC:  ALU auxiliary carry out</a:t>
            </a:r>
            <a:endParaRPr b="0" lang="en-US" sz="2400" spc="-1" strike="noStrike">
              <a:latin typeface="Arial"/>
            </a:endParaRPr>
          </a:p>
        </p:txBody>
      </p:sp>
      <p:graphicFrame>
        <p:nvGraphicFramePr>
          <p:cNvPr id="1275" name=""/>
          <p:cNvGraphicFramePr/>
          <p:nvPr/>
        </p:nvGraphicFramePr>
        <p:xfrm>
          <a:off x="2438280" y="4038480"/>
          <a:ext cx="7052400" cy="898200"/>
        </p:xfrm>
        <a:graphic>
          <a:graphicData uri="http://schemas.openxmlformats.org/drawingml/2006/table">
            <a:tbl>
              <a:tblPr/>
              <a:tblGrid>
                <a:gridCol w="713160"/>
                <a:gridCol w="937800"/>
                <a:gridCol w="937080"/>
                <a:gridCol w="937800"/>
                <a:gridCol w="937080"/>
                <a:gridCol w="937800"/>
                <a:gridCol w="937080"/>
                <a:gridCol w="714600"/>
              </a:tblGrid>
              <a:tr h="381240">
                <a:tc>
                  <a:txBody>
                    <a:bodyPr lIns="90000" rIns="90000">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bit 7</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  </a:t>
                      </a:r>
                      <a:r>
                        <a:rPr b="0" lang="en-US" sz="1000" spc="-1" strike="noStrike">
                          <a:solidFill>
                            <a:srgbClr val="ff0000"/>
                          </a:solidFill>
                          <a:latin typeface="Times New Roman"/>
                          <a:ea typeface="SimSun"/>
                        </a:rPr>
                        <a:t>bit 6</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  </a:t>
                      </a:r>
                      <a:r>
                        <a:rPr b="0" lang="en-US" sz="1000" spc="-1" strike="noStrike">
                          <a:solidFill>
                            <a:srgbClr val="ff0000"/>
                          </a:solidFill>
                          <a:latin typeface="Times New Roman"/>
                          <a:ea typeface="SimSun"/>
                        </a:rPr>
                        <a:t>bit 5</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bit 4</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bit 3</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bit 2</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bit 1</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bit 0</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r>
              <a:tr h="517320">
                <a:tc>
                  <a:txBody>
                    <a:bodyPr lIns="90000" rIns="90000">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CY</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AC</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F0</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RS1</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RS0</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OV</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gn="ct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000" spc="-1" strike="noStrike">
                          <a:solidFill>
                            <a:srgbClr val="ff0000"/>
                          </a:solidFill>
                          <a:latin typeface="Times New Roman"/>
                          <a:ea typeface="SimSun"/>
                        </a:rPr>
                        <a:t>P</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6" name=""/>
          <p:cNvSpPr/>
          <p:nvPr/>
        </p:nvSpPr>
        <p:spPr>
          <a:xfrm>
            <a:off x="609480" y="0"/>
            <a:ext cx="11582280" cy="6857640"/>
          </a:xfrm>
          <a:prstGeom prst="rect">
            <a:avLst/>
          </a:prstGeom>
          <a:noFill/>
          <a:ln w="0">
            <a:noFill/>
          </a:ln>
        </p:spPr>
        <p:style>
          <a:lnRef idx="0"/>
          <a:fillRef idx="0"/>
          <a:effectRef idx="0"/>
          <a:fontRef idx="minor"/>
        </p:style>
        <p:txBody>
          <a:bodyPr lIns="90000" rIns="90000" tIns="45000" bIns="45000">
            <a:normAutofit fontScale="88000"/>
          </a:bodyPr>
          <a:p>
            <a:pPr>
              <a:lnSpc>
                <a:spcPct val="80000"/>
              </a:lnSpc>
              <a:spcBef>
                <a:spcPts val="9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latin typeface="Arial"/>
            </a:endParaRPr>
          </a:p>
          <a:p>
            <a:pPr marL="609480" indent="-609120">
              <a:lnSpc>
                <a:spcPct val="80000"/>
              </a:lnSpc>
              <a:spcBef>
                <a:spcPts val="998"/>
              </a:spcBef>
              <a:buClr>
                <a:srgbClr val="000000"/>
              </a:buClr>
              <a:buFont typeface="Calibri"/>
              <a:buAutoNum type="arabicPeriod" startAt="5"/>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u="sng">
                <a:solidFill>
                  <a:srgbClr val="000000"/>
                </a:solidFill>
                <a:uFillTx/>
                <a:latin typeface="Calibri"/>
                <a:ea typeface="SimSun"/>
              </a:rPr>
              <a:t>P3( Port 3) SFR used for I/O and other special purposes</a:t>
            </a:r>
            <a:endParaRPr b="0" lang="en-US" sz="2400" spc="-1" strike="noStrike">
              <a:latin typeface="Arial"/>
            </a:endParaRPr>
          </a:p>
          <a:p>
            <a:pPr marL="609480" indent="-609120">
              <a:lnSpc>
                <a:spcPct val="80000"/>
              </a:lnSpc>
              <a:spcBef>
                <a:spcPts val="998"/>
              </a:spcBef>
              <a:tabLst>
                <a:tab algn="l" pos="0"/>
              </a:tabLst>
            </a:pPr>
            <a:endParaRPr b="0" lang="en-US" sz="2400" spc="-1" strike="noStrike">
              <a:latin typeface="Arial"/>
            </a:endParaRPr>
          </a:p>
          <a:p>
            <a:pPr marL="609480" indent="-609120">
              <a:lnSpc>
                <a:spcPct val="80000"/>
              </a:lnSpc>
              <a:spcBef>
                <a:spcPts val="998"/>
              </a:spcBef>
              <a:tabLst>
                <a:tab algn="l" pos="0"/>
              </a:tabLst>
            </a:pPr>
            <a:endParaRPr b="0" lang="en-US" sz="2400" spc="-1" strike="noStrike">
              <a:latin typeface="Arial"/>
            </a:endParaRPr>
          </a:p>
          <a:p>
            <a:pPr marL="609480" indent="-609120">
              <a:lnSpc>
                <a:spcPct val="80000"/>
              </a:lnSpc>
              <a:spcBef>
                <a:spcPts val="998"/>
              </a:spcBef>
              <a:tabLst>
                <a:tab algn="l" pos="0"/>
              </a:tabLst>
            </a:pPr>
            <a:endParaRPr b="0" lang="en-US" sz="2400" spc="-1" strike="noStrike">
              <a:latin typeface="Arial"/>
            </a:endParaRPr>
          </a:p>
          <a:p>
            <a:pPr marL="609480" indent="-609120">
              <a:lnSpc>
                <a:spcPct val="80000"/>
              </a:lnSpc>
              <a:spcBef>
                <a:spcPts val="998"/>
              </a:spcBef>
              <a:tabLst>
                <a:tab algn="l" pos="0"/>
              </a:tabLst>
            </a:pPr>
            <a:endParaRPr b="0" lang="en-US" sz="2400" spc="-1" strike="noStrike">
              <a:latin typeface="Arial"/>
            </a:endParaRPr>
          </a:p>
          <a:p>
            <a:pPr marL="609480" indent="-609120">
              <a:lnSpc>
                <a:spcPct val="80000"/>
              </a:lnSpc>
              <a:spcBef>
                <a:spcPts val="998"/>
              </a:spcBef>
              <a:tabLst>
                <a:tab algn="l" pos="0"/>
              </a:tabLst>
            </a:pPr>
            <a:endParaRPr b="0" lang="en-US" sz="2400" spc="-1" strike="noStrike">
              <a:latin typeface="Arial"/>
            </a:endParaRPr>
          </a:p>
          <a:p>
            <a:pPr marL="609480" indent="-609120">
              <a:lnSpc>
                <a:spcPct val="80000"/>
              </a:lnSpc>
              <a:spcBef>
                <a:spcPts val="998"/>
              </a:spcBef>
              <a:tabLst>
                <a:tab algn="l" pos="0"/>
              </a:tabLst>
            </a:pPr>
            <a:endParaRPr b="0" lang="en-US" sz="2400" spc="-1" strike="noStrike">
              <a:latin typeface="Arial"/>
            </a:endParaRPr>
          </a:p>
          <a:p>
            <a:pPr marL="609480" indent="-60912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Addition to I/O usage, P3 can also be used for:</a:t>
            </a:r>
            <a:endParaRPr b="0" lang="en-US" sz="2400" spc="-1" strike="noStrike">
              <a:latin typeface="Arial"/>
            </a:endParaRPr>
          </a:p>
          <a:p>
            <a:pPr marL="609480" indent="-60912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RXD/TXD:     Receive/Transmit serial data for RS232</a:t>
            </a:r>
            <a:endParaRPr b="0" lang="en-US" sz="2400" spc="-1" strike="noStrike">
              <a:latin typeface="Arial"/>
            </a:endParaRPr>
          </a:p>
          <a:p>
            <a:pPr marL="609480" indent="-60912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fr-FR" sz="2400" spc="-1" strike="noStrike">
                <a:solidFill>
                  <a:srgbClr val="000000"/>
                </a:solidFill>
                <a:latin typeface="Calibri"/>
                <a:ea typeface="SimSun"/>
              </a:rPr>
              <a:t>INT0, INT1:   External interrupt port inputs</a:t>
            </a:r>
            <a:endParaRPr b="0" lang="en-US" sz="2400" spc="-1" strike="noStrike">
              <a:latin typeface="Arial"/>
            </a:endParaRPr>
          </a:p>
          <a:p>
            <a:pPr marL="609480" indent="-60912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T0,T1:            Alternative Timer 0/1 bit</a:t>
            </a:r>
            <a:endParaRPr b="0" lang="en-US" sz="2400" spc="-1" strike="noStrike">
              <a:latin typeface="Arial"/>
            </a:endParaRPr>
          </a:p>
          <a:p>
            <a:pPr marL="609480" indent="-60912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WR/RD :        Write/Read control bits used for external memory</a:t>
            </a:r>
            <a:endParaRPr b="0" lang="en-US" sz="2400" spc="-1" strike="noStrike">
              <a:latin typeface="Arial"/>
            </a:endParaRPr>
          </a:p>
          <a:p>
            <a:pPr marL="609480" indent="-60912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If external RAM or EPROM is used, ports P0 and P2 are used to address the external memory.</a:t>
            </a:r>
            <a:endParaRPr b="0" lang="en-US" sz="2400" spc="-1" strike="noStrike">
              <a:latin typeface="Arial"/>
            </a:endParaRPr>
          </a:p>
          <a:p>
            <a:pPr marL="609480" indent="-60912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Other port SFRs such as P0, P1, P2 are mainly used for data I/O.</a:t>
            </a:r>
            <a:endParaRPr b="0" lang="en-US" sz="2400" spc="-1" strike="noStrike">
              <a:latin typeface="Arial"/>
            </a:endParaRPr>
          </a:p>
        </p:txBody>
      </p:sp>
      <p:graphicFrame>
        <p:nvGraphicFramePr>
          <p:cNvPr id="1277" name=""/>
          <p:cNvGraphicFramePr/>
          <p:nvPr/>
        </p:nvGraphicFramePr>
        <p:xfrm>
          <a:off x="1015920" y="1143000"/>
          <a:ext cx="10566000" cy="1218960"/>
        </p:xfrm>
        <a:graphic>
          <a:graphicData uri="http://schemas.openxmlformats.org/drawingml/2006/table">
            <a:tbl>
              <a:tblPr/>
              <a:tblGrid>
                <a:gridCol w="1320120"/>
                <a:gridCol w="1320840"/>
                <a:gridCol w="1320840"/>
                <a:gridCol w="1320120"/>
                <a:gridCol w="1320840"/>
                <a:gridCol w="1320840"/>
                <a:gridCol w="1320120"/>
                <a:gridCol w="1322280"/>
              </a:tblGrid>
              <a:tr h="609480">
                <a:tc>
                  <a:txBody>
                    <a:bodyPr lIns="90000" rIns="90000">
                      <a:noAutofit/>
                    </a:bodyPr>
                    <a:p>
                      <a:pPr marL="342720" indent="-342360" algn="ctr">
                        <a:lnSpc>
                          <a:spcPct val="100000"/>
                        </a:lnSpc>
                        <a:tabLst>
                          <a:tab algn="l" pos="0"/>
                        </a:tabLst>
                      </a:pPr>
                      <a:r>
                        <a:rPr b="0" lang="en-US" sz="1000" spc="-1" strike="noStrike">
                          <a:solidFill>
                            <a:srgbClr val="ff0000"/>
                          </a:solidFill>
                          <a:latin typeface="Times New Roman"/>
                          <a:ea typeface="SimSun"/>
                        </a:rPr>
                        <a:t>bit 7</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ctr">
                        <a:lnSpc>
                          <a:spcPct val="100000"/>
                        </a:lnSpc>
                        <a:tabLst>
                          <a:tab algn="l" pos="0"/>
                        </a:tabLst>
                      </a:pPr>
                      <a:r>
                        <a:rPr b="0" lang="en-US" sz="1000" spc="-1" strike="noStrike">
                          <a:solidFill>
                            <a:srgbClr val="ff0000"/>
                          </a:solidFill>
                          <a:latin typeface="Times New Roman"/>
                          <a:ea typeface="SimSun"/>
                        </a:rPr>
                        <a:t>bit 6</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ctr">
                        <a:lnSpc>
                          <a:spcPct val="100000"/>
                        </a:lnSpc>
                        <a:tabLst>
                          <a:tab algn="l" pos="0"/>
                        </a:tabLst>
                      </a:pPr>
                      <a:r>
                        <a:rPr b="0" lang="en-US" sz="1000" spc="-1" strike="noStrike">
                          <a:solidFill>
                            <a:srgbClr val="ff0000"/>
                          </a:solidFill>
                          <a:latin typeface="Times New Roman"/>
                          <a:ea typeface="SimSun"/>
                        </a:rPr>
                        <a:t>bit 5</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ctr">
                        <a:lnSpc>
                          <a:spcPct val="100000"/>
                        </a:lnSpc>
                        <a:tabLst>
                          <a:tab algn="l" pos="0"/>
                        </a:tabLst>
                      </a:pPr>
                      <a:r>
                        <a:rPr b="0" lang="en-US" sz="1000" spc="-1" strike="noStrike">
                          <a:solidFill>
                            <a:srgbClr val="ff0000"/>
                          </a:solidFill>
                          <a:latin typeface="Times New Roman"/>
                          <a:ea typeface="SimSun"/>
                        </a:rPr>
                        <a:t>bit 4</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bit 3</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bit 2</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bit 1</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bit 0</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r>
              <a:tr h="609840">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RD</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WR</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T1</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T0</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INT1</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INT0</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TxD</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just">
                        <a:lnSpc>
                          <a:spcPct val="100000"/>
                        </a:lnSpc>
                        <a:tabLst>
                          <a:tab algn="l" pos="0"/>
                        </a:tabLst>
                      </a:pPr>
                      <a:r>
                        <a:rPr b="0" lang="en-US" sz="1000" spc="-1" strike="noStrike">
                          <a:solidFill>
                            <a:srgbClr val="ff0000"/>
                          </a:solidFill>
                          <a:latin typeface="Times New Roman"/>
                          <a:ea typeface="SimSun"/>
                        </a:rPr>
                        <a:t>RxD</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8" name=""/>
          <p:cNvSpPr/>
          <p:nvPr/>
        </p:nvSpPr>
        <p:spPr>
          <a:xfrm>
            <a:off x="609480" y="0"/>
            <a:ext cx="11074320" cy="6857640"/>
          </a:xfrm>
          <a:prstGeom prst="rect">
            <a:avLst/>
          </a:prstGeom>
          <a:noFill/>
          <a:ln w="0">
            <a:noFill/>
          </a:ln>
        </p:spPr>
        <p:style>
          <a:lnRef idx="0"/>
          <a:fillRef idx="0"/>
          <a:effectRef idx="0"/>
          <a:fontRef idx="minor"/>
        </p:style>
        <p:txBody>
          <a:bodyPr lIns="90000" rIns="90000" tIns="45000" bIns="45000">
            <a:normAutofit/>
          </a:bodyPr>
          <a:p>
            <a:pPr>
              <a:lnSpc>
                <a:spcPct val="80000"/>
              </a:lnSpc>
              <a:spcBef>
                <a:spcPts val="9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latin typeface="Arial"/>
            </a:endParaRPr>
          </a:p>
          <a:p>
            <a:pPr marL="609480" indent="-609120">
              <a:lnSpc>
                <a:spcPct val="80000"/>
              </a:lnSpc>
              <a:spcBef>
                <a:spcPts val="998"/>
              </a:spcBef>
              <a:tabLst>
                <a:tab algn="l" pos="0"/>
              </a:tabLst>
            </a:pPr>
            <a:r>
              <a:rPr b="0" lang="en-US" sz="2400" spc="-1" strike="noStrike" u="sng">
                <a:solidFill>
                  <a:srgbClr val="000000"/>
                </a:solidFill>
                <a:uFillTx/>
                <a:latin typeface="Calibri"/>
                <a:ea typeface="SimSun"/>
              </a:rPr>
              <a:t>6. TL0/TL1 SFRs: Lower byte of Timer 0/1, used to set timer interrupt period</a:t>
            </a:r>
            <a:endParaRPr b="0" lang="en-US" sz="2400" spc="-1" strike="noStrike">
              <a:latin typeface="Arial"/>
            </a:endParaRPr>
          </a:p>
          <a:p>
            <a:pPr marL="609480" indent="-609120">
              <a:lnSpc>
                <a:spcPct val="80000"/>
              </a:lnSpc>
              <a:spcBef>
                <a:spcPts val="998"/>
              </a:spcBef>
              <a:tabLst>
                <a:tab algn="l" pos="0"/>
              </a:tabLst>
            </a:pPr>
            <a:r>
              <a:rPr b="0" lang="en-US" sz="1800" spc="-1" strike="noStrike">
                <a:solidFill>
                  <a:srgbClr val="000000"/>
                </a:solidFill>
                <a:latin typeface="Calibri"/>
                <a:ea typeface="SimSun"/>
              </a:rPr>
              <a:t>      </a:t>
            </a:r>
            <a:r>
              <a:rPr b="0" lang="en-US" sz="2400" spc="-1" strike="noStrike" u="sng">
                <a:solidFill>
                  <a:srgbClr val="000000"/>
                </a:solidFill>
                <a:uFillTx/>
                <a:latin typeface="Calibri"/>
                <a:ea typeface="SimSun"/>
              </a:rPr>
              <a:t>TH0/TH1 SFRs: Higher byte of Timer 0,used to set timer interrupt period</a:t>
            </a:r>
            <a:endParaRPr b="0" lang="en-US" sz="2400" spc="-1" strike="noStrike">
              <a:latin typeface="Arial"/>
            </a:endParaRPr>
          </a:p>
          <a:p>
            <a:pPr marL="609480" indent="-609120">
              <a:lnSpc>
                <a:spcPct val="80000"/>
              </a:lnSpc>
              <a:spcBef>
                <a:spcPts val="998"/>
              </a:spcBef>
              <a:tabLst>
                <a:tab algn="l" pos="0"/>
              </a:tabLst>
            </a:pPr>
            <a:endParaRPr b="0" lang="en-US" sz="2400" spc="-1" strike="noStrike">
              <a:latin typeface="Arial"/>
            </a:endParaRPr>
          </a:p>
          <a:p>
            <a:pPr marL="609480" indent="-609120">
              <a:lnSpc>
                <a:spcPct val="80000"/>
              </a:lnSpc>
              <a:spcBef>
                <a:spcPts val="998"/>
              </a:spcBef>
              <a:tabLst>
                <a:tab algn="l" pos="0"/>
              </a:tabLst>
            </a:pPr>
            <a:endParaRPr b="0" lang="en-US" sz="2400" spc="-1" strike="noStrike">
              <a:latin typeface="Arial"/>
            </a:endParaRPr>
          </a:p>
          <a:p>
            <a:pPr marL="609480" indent="-609120">
              <a:lnSpc>
                <a:spcPct val="80000"/>
              </a:lnSpc>
              <a:spcBef>
                <a:spcPts val="998"/>
              </a:spcBef>
              <a:tabLst>
                <a:tab algn="l" pos="0"/>
              </a:tabLst>
            </a:pPr>
            <a:r>
              <a:rPr b="0" lang="en-US" sz="2400" spc="-1" strike="noStrike" u="sng">
                <a:solidFill>
                  <a:srgbClr val="000000"/>
                </a:solidFill>
                <a:uFillTx/>
                <a:latin typeface="Calibri"/>
                <a:ea typeface="SimSun"/>
              </a:rPr>
              <a:t>7.  TMOD ( Timer Mode Register)</a:t>
            </a:r>
            <a:endParaRPr b="0" lang="en-US" sz="2400" spc="-1" strike="noStrike">
              <a:latin typeface="Arial"/>
            </a:endParaRPr>
          </a:p>
          <a:p>
            <a:pPr marL="609480" indent="-609120">
              <a:lnSpc>
                <a:spcPct val="80000"/>
              </a:lnSpc>
              <a:spcBef>
                <a:spcPts val="998"/>
              </a:spcBef>
              <a:tabLst>
                <a:tab algn="l" pos="0"/>
              </a:tabLst>
            </a:pPr>
            <a:endParaRPr b="0" lang="en-US" sz="2400" spc="-1" strike="noStrike">
              <a:latin typeface="Arial"/>
            </a:endParaRPr>
          </a:p>
          <a:p>
            <a:pPr marL="609480" indent="-609120">
              <a:lnSpc>
                <a:spcPct val="80000"/>
              </a:lnSpc>
              <a:spcBef>
                <a:spcPts val="998"/>
              </a:spcBef>
              <a:tabLst>
                <a:tab algn="l" pos="0"/>
              </a:tabLst>
            </a:pPr>
            <a:endParaRPr b="0" lang="en-US" sz="2400" spc="-1" strike="noStrike">
              <a:latin typeface="Arial"/>
            </a:endParaRPr>
          </a:p>
          <a:p>
            <a:pPr marL="609480" indent="-609120">
              <a:lnSpc>
                <a:spcPct val="80000"/>
              </a:lnSpc>
              <a:spcBef>
                <a:spcPts val="998"/>
              </a:spcBef>
              <a:tabLst>
                <a:tab algn="l" pos="0"/>
              </a:tabLst>
            </a:pPr>
            <a:r>
              <a:rPr b="0" lang="en-US" sz="2400" spc="-1" strike="noStrike">
                <a:solidFill>
                  <a:srgbClr val="000000"/>
                </a:solidFill>
                <a:latin typeface="Calibri"/>
                <a:ea typeface="SimSun"/>
              </a:rPr>
              <a:t>               </a:t>
            </a:r>
            <a:r>
              <a:rPr b="0" lang="en-US" sz="1800" spc="-1" strike="noStrike">
                <a:solidFill>
                  <a:srgbClr val="000000"/>
                </a:solidFill>
                <a:latin typeface="Calibri"/>
                <a:ea typeface="SimSun"/>
              </a:rPr>
              <a:t>Note: bit 0-3 for Timer0 and bit 4-7 for Timer1</a:t>
            </a:r>
            <a:endParaRPr b="0" lang="en-US" sz="1800" spc="-1" strike="noStrike">
              <a:latin typeface="Arial"/>
            </a:endParaRPr>
          </a:p>
          <a:p>
            <a:pPr marL="609480" indent="-609120">
              <a:lnSpc>
                <a:spcPct val="80000"/>
              </a:lnSpc>
              <a:spcBef>
                <a:spcPts val="998"/>
              </a:spcBef>
              <a:tabLst>
                <a:tab algn="l" pos="0"/>
              </a:tabLst>
            </a:pPr>
            <a:r>
              <a:rPr b="0" lang="en-US" sz="1800" spc="-1" strike="noStrike">
                <a:solidFill>
                  <a:srgbClr val="000000"/>
                </a:solidFill>
                <a:latin typeface="Calibri"/>
                <a:ea typeface="SimSun"/>
              </a:rPr>
              <a:t>	</a:t>
            </a:r>
            <a:endParaRPr b="0" lang="en-US" sz="1800" spc="-1" strike="noStrike">
              <a:latin typeface="Arial"/>
            </a:endParaRPr>
          </a:p>
          <a:p>
            <a:pPr marL="609480" indent="-609120">
              <a:lnSpc>
                <a:spcPct val="80000"/>
              </a:lnSpc>
              <a:spcBef>
                <a:spcPts val="998"/>
              </a:spcBef>
              <a:tabLst>
                <a:tab algn="l" pos="0"/>
              </a:tabLst>
            </a:pPr>
            <a:endParaRPr b="0" lang="en-US" sz="1800" spc="-1" strike="noStrike">
              <a:latin typeface="Arial"/>
            </a:endParaRPr>
          </a:p>
          <a:p>
            <a:pPr marL="609480" indent="-609120">
              <a:lnSpc>
                <a:spcPct val="80000"/>
              </a:lnSpc>
              <a:spcBef>
                <a:spcPts val="998"/>
              </a:spcBef>
              <a:tabLst>
                <a:tab algn="l" pos="0"/>
              </a:tabLst>
            </a:pPr>
            <a:endParaRPr b="0" lang="en-US" sz="1800" spc="-1" strike="noStrike">
              <a:latin typeface="Arial"/>
            </a:endParaRPr>
          </a:p>
          <a:p>
            <a:pPr marL="609480" indent="-609120">
              <a:lnSpc>
                <a:spcPct val="80000"/>
              </a:lnSpc>
              <a:spcBef>
                <a:spcPts val="998"/>
              </a:spcBef>
              <a:tabLst>
                <a:tab algn="l" pos="0"/>
              </a:tabLst>
            </a:pPr>
            <a:endParaRPr b="0" lang="en-US" sz="1800" spc="-1" strike="noStrike">
              <a:latin typeface="Arial"/>
            </a:endParaRPr>
          </a:p>
        </p:txBody>
      </p:sp>
      <p:graphicFrame>
        <p:nvGraphicFramePr>
          <p:cNvPr id="1279" name=""/>
          <p:cNvGraphicFramePr/>
          <p:nvPr/>
        </p:nvGraphicFramePr>
        <p:xfrm>
          <a:off x="1015920" y="2895480"/>
          <a:ext cx="10566000" cy="838080"/>
        </p:xfrm>
        <a:graphic>
          <a:graphicData uri="http://schemas.openxmlformats.org/drawingml/2006/table">
            <a:tbl>
              <a:tblPr/>
              <a:tblGrid>
                <a:gridCol w="1320120"/>
                <a:gridCol w="1320840"/>
                <a:gridCol w="1320840"/>
                <a:gridCol w="1320120"/>
                <a:gridCol w="1320840"/>
                <a:gridCol w="1320840"/>
                <a:gridCol w="1320120"/>
                <a:gridCol w="1322280"/>
              </a:tblGrid>
              <a:tr h="419400">
                <a:tc>
                  <a:txBody>
                    <a:bodyPr lIns="90000" rIns="90000">
                      <a:noAutofit/>
                    </a:bodyPr>
                    <a:p>
                      <a:pPr marL="342720" indent="-342360" algn="ctr">
                        <a:lnSpc>
                          <a:spcPct val="100000"/>
                        </a:lnSpc>
                        <a:tabLst>
                          <a:tab algn="l" pos="0"/>
                        </a:tabLst>
                      </a:pPr>
                      <a:r>
                        <a:rPr b="0" lang="en-US" sz="1000" spc="-1" strike="noStrike">
                          <a:solidFill>
                            <a:srgbClr val="ff0000"/>
                          </a:solidFill>
                          <a:latin typeface="Times New Roman"/>
                          <a:ea typeface="SimSun"/>
                        </a:rPr>
                        <a:t>bit 7</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ctr">
                        <a:lnSpc>
                          <a:spcPct val="100000"/>
                        </a:lnSpc>
                        <a:tabLst>
                          <a:tab algn="l" pos="0"/>
                        </a:tabLst>
                      </a:pPr>
                      <a:r>
                        <a:rPr b="0" lang="en-US" sz="1000" spc="-1" strike="noStrike">
                          <a:solidFill>
                            <a:srgbClr val="ff0000"/>
                          </a:solidFill>
                          <a:latin typeface="Times New Roman"/>
                          <a:ea typeface="SimSun"/>
                        </a:rPr>
                        <a:t>bit 6</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ctr">
                        <a:lnSpc>
                          <a:spcPct val="100000"/>
                        </a:lnSpc>
                        <a:tabLst>
                          <a:tab algn="l" pos="0"/>
                        </a:tabLst>
                      </a:pPr>
                      <a:r>
                        <a:rPr b="0" lang="en-US" sz="1000" spc="-1" strike="noStrike">
                          <a:solidFill>
                            <a:srgbClr val="ff0000"/>
                          </a:solidFill>
                          <a:latin typeface="Times New Roman"/>
                          <a:ea typeface="SimSun"/>
                        </a:rPr>
                        <a:t>bit 5</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ctr">
                        <a:lnSpc>
                          <a:spcPct val="100000"/>
                        </a:lnSpc>
                        <a:tabLst>
                          <a:tab algn="l" pos="0"/>
                        </a:tabLst>
                      </a:pPr>
                      <a:r>
                        <a:rPr b="0" lang="en-US" sz="1000" spc="-1" strike="noStrike">
                          <a:solidFill>
                            <a:srgbClr val="ff0000"/>
                          </a:solidFill>
                          <a:latin typeface="Times New Roman"/>
                          <a:ea typeface="SimSun"/>
                        </a:rPr>
                        <a:t>bit 4</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ctr">
                        <a:lnSpc>
                          <a:spcPct val="100000"/>
                        </a:lnSpc>
                        <a:tabLst>
                          <a:tab algn="l" pos="0"/>
                        </a:tabLst>
                      </a:pPr>
                      <a:r>
                        <a:rPr b="0" lang="en-US" sz="1000" spc="-1" strike="noStrike">
                          <a:solidFill>
                            <a:srgbClr val="ff0000"/>
                          </a:solidFill>
                          <a:latin typeface="Times New Roman"/>
                          <a:ea typeface="SimSun"/>
                        </a:rPr>
                        <a:t>bit 3</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ctr">
                        <a:lnSpc>
                          <a:spcPct val="100000"/>
                        </a:lnSpc>
                        <a:tabLst>
                          <a:tab algn="l" pos="0"/>
                        </a:tabLst>
                      </a:pPr>
                      <a:r>
                        <a:rPr b="0" lang="en-US" sz="1000" spc="-1" strike="noStrike">
                          <a:solidFill>
                            <a:srgbClr val="ff0000"/>
                          </a:solidFill>
                          <a:latin typeface="Times New Roman"/>
                          <a:ea typeface="SimSun"/>
                        </a:rPr>
                        <a:t>bit 2</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ctr">
                        <a:lnSpc>
                          <a:spcPct val="100000"/>
                        </a:lnSpc>
                        <a:tabLst>
                          <a:tab algn="l" pos="0"/>
                        </a:tabLst>
                      </a:pPr>
                      <a:r>
                        <a:rPr b="0" lang="en-US" sz="1000" spc="-1" strike="noStrike">
                          <a:solidFill>
                            <a:srgbClr val="ff0000"/>
                          </a:solidFill>
                          <a:latin typeface="Times New Roman"/>
                          <a:ea typeface="SimSun"/>
                        </a:rPr>
                        <a:t>bit 1</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ctr">
                        <a:lnSpc>
                          <a:spcPct val="100000"/>
                        </a:lnSpc>
                        <a:tabLst>
                          <a:tab algn="l" pos="0"/>
                        </a:tabLst>
                      </a:pPr>
                      <a:r>
                        <a:rPr b="0" lang="en-US" sz="1000" spc="-1" strike="noStrike">
                          <a:solidFill>
                            <a:srgbClr val="ff0000"/>
                          </a:solidFill>
                          <a:latin typeface="Times New Roman"/>
                          <a:ea typeface="SimSun"/>
                        </a:rPr>
                        <a:t>bit 0</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r>
              <a:tr h="419040">
                <a:tc>
                  <a:txBody>
                    <a:bodyPr lIns="90000" rIns="90000">
                      <a:noAutofit/>
                    </a:bodyPr>
                    <a:p>
                      <a:pPr marL="342720" indent="-342360" algn="ctr">
                        <a:lnSpc>
                          <a:spcPct val="100000"/>
                        </a:lnSpc>
                        <a:tabLst>
                          <a:tab algn="l" pos="0"/>
                        </a:tabLst>
                      </a:pPr>
                      <a:r>
                        <a:rPr b="0" lang="en-US" sz="1000" spc="-1" strike="noStrike">
                          <a:solidFill>
                            <a:srgbClr val="ff0000"/>
                          </a:solidFill>
                          <a:latin typeface="Times New Roman"/>
                          <a:ea typeface="SimSun"/>
                        </a:rPr>
                        <a:t>Gate</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ctr">
                        <a:lnSpc>
                          <a:spcPct val="100000"/>
                        </a:lnSpc>
                        <a:tabLst>
                          <a:tab algn="l" pos="0"/>
                        </a:tabLst>
                      </a:pPr>
                      <a:r>
                        <a:rPr b="0" lang="en-US" sz="1000" spc="-1" strike="noStrike">
                          <a:solidFill>
                            <a:srgbClr val="ff0000"/>
                          </a:solidFill>
                          <a:latin typeface="Times New Roman"/>
                          <a:ea typeface="SimSun"/>
                        </a:rPr>
                        <a:t>C/T</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ctr">
                        <a:lnSpc>
                          <a:spcPct val="100000"/>
                        </a:lnSpc>
                        <a:tabLst>
                          <a:tab algn="l" pos="0"/>
                        </a:tabLst>
                      </a:pPr>
                      <a:r>
                        <a:rPr b="0" lang="en-US" sz="1000" spc="-1" strike="noStrike">
                          <a:solidFill>
                            <a:srgbClr val="ff0000"/>
                          </a:solidFill>
                          <a:latin typeface="Times New Roman"/>
                          <a:ea typeface="SimSun"/>
                        </a:rPr>
                        <a:t>M1</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ctr">
                        <a:lnSpc>
                          <a:spcPct val="100000"/>
                        </a:lnSpc>
                        <a:tabLst>
                          <a:tab algn="l" pos="0"/>
                        </a:tabLst>
                      </a:pPr>
                      <a:r>
                        <a:rPr b="0" lang="en-US" sz="1000" spc="-1" strike="noStrike">
                          <a:solidFill>
                            <a:srgbClr val="ff0000"/>
                          </a:solidFill>
                          <a:latin typeface="Times New Roman"/>
                          <a:ea typeface="SimSun"/>
                        </a:rPr>
                        <a:t>M0</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ctr">
                        <a:lnSpc>
                          <a:spcPct val="100000"/>
                        </a:lnSpc>
                        <a:tabLst>
                          <a:tab algn="l" pos="0"/>
                        </a:tabLst>
                      </a:pPr>
                      <a:r>
                        <a:rPr b="0" lang="en-US" sz="1000" spc="-1" strike="noStrike">
                          <a:solidFill>
                            <a:srgbClr val="ff0000"/>
                          </a:solidFill>
                          <a:latin typeface="Times New Roman"/>
                          <a:ea typeface="SimSun"/>
                        </a:rPr>
                        <a:t>Gate</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ctr">
                        <a:lnSpc>
                          <a:spcPct val="100000"/>
                        </a:lnSpc>
                        <a:tabLst>
                          <a:tab algn="l" pos="0"/>
                        </a:tabLst>
                      </a:pPr>
                      <a:r>
                        <a:rPr b="0" lang="en-US" sz="1000" spc="-1" strike="noStrike">
                          <a:solidFill>
                            <a:srgbClr val="ff0000"/>
                          </a:solidFill>
                          <a:latin typeface="Times New Roman"/>
                          <a:ea typeface="SimSun"/>
                        </a:rPr>
                        <a:t>C/T</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ctr">
                        <a:lnSpc>
                          <a:spcPct val="100000"/>
                        </a:lnSpc>
                        <a:tabLst>
                          <a:tab algn="l" pos="0"/>
                        </a:tabLst>
                      </a:pPr>
                      <a:r>
                        <a:rPr b="0" lang="en-US" sz="1000" spc="-1" strike="noStrike">
                          <a:solidFill>
                            <a:srgbClr val="ff0000"/>
                          </a:solidFill>
                          <a:latin typeface="Times New Roman"/>
                          <a:ea typeface="SimSun"/>
                        </a:rPr>
                        <a:t>M1</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marL="342720" indent="-342360" algn="ctr">
                        <a:lnSpc>
                          <a:spcPct val="100000"/>
                        </a:lnSpc>
                        <a:tabLst>
                          <a:tab algn="l" pos="0"/>
                        </a:tabLst>
                      </a:pPr>
                      <a:r>
                        <a:rPr b="0" lang="en-US" sz="1000" spc="-1" strike="noStrike">
                          <a:solidFill>
                            <a:srgbClr val="ff0000"/>
                          </a:solidFill>
                          <a:latin typeface="Times New Roman"/>
                          <a:ea typeface="SimSun"/>
                        </a:rPr>
                        <a:t>M0</a:t>
                      </a:r>
                      <a:endParaRPr b="0" lang="en-US" sz="1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0" name=""/>
          <p:cNvSpPr/>
          <p:nvPr/>
        </p:nvSpPr>
        <p:spPr>
          <a:xfrm>
            <a:off x="609120" y="228600"/>
            <a:ext cx="11378880" cy="6400440"/>
          </a:xfrm>
          <a:prstGeom prst="rect">
            <a:avLst/>
          </a:prstGeom>
          <a:noFill/>
          <a:ln w="0">
            <a:noFill/>
          </a:ln>
        </p:spPr>
        <p:style>
          <a:lnRef idx="0"/>
          <a:fillRef idx="0"/>
          <a:effectRef idx="0"/>
          <a:fontRef idx="minor"/>
        </p:style>
        <p:txBody>
          <a:bodyPr lIns="90000" rIns="90000" tIns="45000" bIns="45000">
            <a:normAutofit/>
          </a:bodyPr>
          <a:p>
            <a:pPr>
              <a:lnSpc>
                <a:spcPct val="80000"/>
              </a:lnSpc>
              <a:spcBef>
                <a:spcPts val="9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latin typeface="Arial"/>
            </a:endParaRPr>
          </a:p>
          <a:p>
            <a:pPr>
              <a:lnSpc>
                <a:spcPct val="80000"/>
              </a:lnSpc>
              <a:spcBef>
                <a:spcPts val="9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latin typeface="Arial"/>
            </a:endParaRPr>
          </a:p>
          <a:p>
            <a:pPr marL="609480" indent="-60912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Working as a “Timer”, the timer is incremented by one every machine cycle. A machine cycle consists of 12 oscillator periods, so the count rate is 1/12 of the oscillator frequency. </a:t>
            </a:r>
            <a:endParaRPr b="0" lang="en-US" sz="2400" spc="-1" strike="noStrike">
              <a:latin typeface="Arial"/>
            </a:endParaRPr>
          </a:p>
          <a:p>
            <a:pPr marL="609480" indent="-60912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Working as a “Counter”, the counter is incremented in response to a falling edge transition in the external input pins. </a:t>
            </a:r>
            <a:endParaRPr b="0" lang="en-US" sz="2400" spc="-1" strike="noStrike">
              <a:latin typeface="Arial"/>
            </a:endParaRPr>
          </a:p>
          <a:p>
            <a:pPr marL="609480" indent="-60912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The external input is sampled once every machine cycle. A “high” sample followed by a low sample is counted once.  </a:t>
            </a:r>
            <a:endParaRPr b="0" lang="en-US" sz="2400" spc="-1" strike="noStrike">
              <a:latin typeface="Arial"/>
            </a:endParaRPr>
          </a:p>
          <a:p>
            <a:pPr marL="609480" indent="-609120">
              <a:lnSpc>
                <a:spcPct val="80000"/>
              </a:lnSpc>
              <a:spcBef>
                <a:spcPts val="998"/>
              </a:spcBef>
              <a:buClr>
                <a:srgbClr val="000000"/>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ea typeface="SimSun"/>
              </a:rPr>
              <a:t> </a:t>
            </a:r>
            <a:r>
              <a:rPr b="0" lang="en-US" sz="2400" spc="-1" strike="noStrike">
                <a:solidFill>
                  <a:srgbClr val="000000"/>
                </a:solidFill>
                <a:latin typeface="Calibri"/>
                <a:ea typeface="SimSun"/>
              </a:rPr>
              <a:t>Timer 0 and Timer 1 have four operating modes.</a:t>
            </a:r>
            <a:endParaRPr b="0" lang="en-US" sz="2400" spc="-1" strike="noStrike">
              <a:latin typeface="Arial"/>
            </a:endParaRPr>
          </a:p>
        </p:txBody>
      </p:sp>
      <p:sp>
        <p:nvSpPr>
          <p:cNvPr id="1281" name="Text Box 33"/>
          <p:cNvSpPr/>
          <p:nvPr/>
        </p:nvSpPr>
        <p:spPr>
          <a:xfrm>
            <a:off x="3149640" y="3962520"/>
            <a:ext cx="5993640" cy="167580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txBody>
          <a:bodyPr wrap="none" lIns="90000" rIns="90000" tIns="46800" bIns="46800">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fr-FR" sz="2000" spc="-1" strike="noStrike">
                <a:solidFill>
                  <a:srgbClr val="000000"/>
                </a:solidFill>
                <a:latin typeface="Calibri"/>
                <a:ea typeface="MS PGothic"/>
              </a:rPr>
              <a:t>M1, M0         Mode Control</a:t>
            </a:r>
            <a:endParaRPr b="0" lang="en-US" sz="2000" spc="-1" strike="noStrike">
              <a:latin typeface="Arial"/>
            </a:endParaRPr>
          </a:p>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fr-FR" sz="2000" spc="-1" strike="noStrike">
                <a:solidFill>
                  <a:srgbClr val="000000"/>
                </a:solidFill>
                <a:latin typeface="Calibri"/>
                <a:ea typeface="MS PGothic"/>
              </a:rPr>
              <a:t> </a:t>
            </a:r>
            <a:r>
              <a:rPr b="0" lang="fr-FR" sz="2000" spc="-1" strike="noStrike">
                <a:solidFill>
                  <a:srgbClr val="000000"/>
                </a:solidFill>
                <a:latin typeface="Calibri"/>
                <a:ea typeface="MS PGothic"/>
              </a:rPr>
              <a:t>0     0            (Mode 0)  13 bit count mode</a:t>
            </a:r>
            <a:endParaRPr b="0" lang="en-US" sz="2000" spc="-1" strike="noStrike">
              <a:latin typeface="Arial"/>
            </a:endParaRPr>
          </a:p>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fr-FR" sz="2000" spc="-1" strike="noStrike">
                <a:solidFill>
                  <a:srgbClr val="000000"/>
                </a:solidFill>
                <a:latin typeface="Calibri"/>
                <a:ea typeface="MS PGothic"/>
              </a:rPr>
              <a:t> </a:t>
            </a:r>
            <a:r>
              <a:rPr b="0" lang="fr-FR" sz="2000" spc="-1" strike="noStrike">
                <a:solidFill>
                  <a:srgbClr val="000000"/>
                </a:solidFill>
                <a:latin typeface="Calibri"/>
                <a:ea typeface="MS PGothic"/>
              </a:rPr>
              <a:t>0     1            (Mode 1)  16 bit count mode</a:t>
            </a:r>
            <a:endParaRPr b="0" lang="en-US" sz="2000" spc="-1" strike="noStrike">
              <a:latin typeface="Arial"/>
            </a:endParaRPr>
          </a:p>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fr-FR" sz="2000" spc="-1" strike="noStrike">
                <a:solidFill>
                  <a:srgbClr val="000000"/>
                </a:solidFill>
                <a:latin typeface="Calibri"/>
                <a:ea typeface="MS PGothic"/>
              </a:rPr>
              <a:t> </a:t>
            </a:r>
            <a:r>
              <a:rPr b="0" lang="fr-FR" sz="2000" spc="-1" strike="noStrike">
                <a:solidFill>
                  <a:srgbClr val="000000"/>
                </a:solidFill>
                <a:latin typeface="Calibri"/>
                <a:ea typeface="MS PGothic"/>
              </a:rPr>
              <a:t>1     0            (Mode 2)  Auto reload mode</a:t>
            </a:r>
            <a:endParaRPr b="0" lang="en-US" sz="2000" spc="-1" strike="noStrike">
              <a:latin typeface="Arial"/>
            </a:endParaRPr>
          </a:p>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fr-FR" sz="2000" spc="-1" strike="noStrike">
                <a:solidFill>
                  <a:srgbClr val="000000"/>
                </a:solidFill>
                <a:latin typeface="Calibri"/>
                <a:ea typeface="MS PGothic"/>
              </a:rPr>
              <a:t> </a:t>
            </a:r>
            <a:r>
              <a:rPr b="0" lang="fr-FR" sz="2000" spc="-1" strike="noStrike">
                <a:solidFill>
                  <a:srgbClr val="000000"/>
                </a:solidFill>
                <a:latin typeface="Calibri"/>
                <a:ea typeface="MS PGothic"/>
              </a:rPr>
              <a:t>1     1            (Mode 3)  Multiple mode</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2" name="Google Shape;89;p2"/>
          <p:cNvSpPr/>
          <p:nvPr/>
        </p:nvSpPr>
        <p:spPr>
          <a:xfrm>
            <a:off x="609480" y="304920"/>
            <a:ext cx="10972080" cy="685080"/>
          </a:xfrm>
          <a:prstGeom prst="rect">
            <a:avLst/>
          </a:prstGeom>
          <a:noFill/>
          <a:ln w="0">
            <a:noFill/>
          </a:ln>
        </p:spPr>
        <p:style>
          <a:lnRef idx="0"/>
          <a:fillRef idx="0"/>
          <a:effectRef idx="0"/>
          <a:fontRef idx="minor"/>
        </p:style>
        <p:txBody>
          <a:bodyPr lIns="90000" rIns="90000" tIns="45000" bIns="45000" anchor="ctr">
            <a:noAutofit/>
          </a:bodyPr>
          <a:p>
            <a:pPr>
              <a:lnSpc>
                <a:spcPct val="90000"/>
              </a:lnSpc>
              <a:tabLst>
                <a:tab algn="l" pos="0"/>
              </a:tabLst>
            </a:pPr>
            <a:r>
              <a:rPr b="0" lang="en-US" sz="3600" spc="-1" strike="noStrike">
                <a:solidFill>
                  <a:srgbClr val="000000"/>
                </a:solidFill>
                <a:latin typeface="Calibri"/>
                <a:ea typeface="Calibri"/>
              </a:rPr>
              <a:t>   </a:t>
            </a:r>
            <a:r>
              <a:rPr b="1" lang="en-US" sz="4400" spc="-1" strike="noStrike">
                <a:solidFill>
                  <a:srgbClr val="000000"/>
                </a:solidFill>
                <a:latin typeface="Calibri"/>
                <a:ea typeface="Calibri"/>
              </a:rPr>
              <a:t>8051 data type and directives</a:t>
            </a:r>
            <a:endParaRPr b="0" lang="en-US" sz="4400" spc="-1" strike="noStrike">
              <a:latin typeface="Arial"/>
            </a:endParaRPr>
          </a:p>
        </p:txBody>
      </p:sp>
      <p:sp>
        <p:nvSpPr>
          <p:cNvPr id="1283" name="Google Shape;90;p2_1"/>
          <p:cNvSpPr/>
          <p:nvPr/>
        </p:nvSpPr>
        <p:spPr>
          <a:xfrm>
            <a:off x="406440" y="1219320"/>
            <a:ext cx="11479680" cy="3885480"/>
          </a:xfrm>
          <a:prstGeom prst="rect">
            <a:avLst/>
          </a:prstGeom>
          <a:noFill/>
          <a:ln w="0">
            <a:noFill/>
          </a:ln>
        </p:spPr>
        <p:style>
          <a:lnRef idx="0"/>
          <a:fillRef idx="0"/>
          <a:effectRef idx="0"/>
          <a:fontRef idx="minor"/>
        </p:style>
        <p:txBody>
          <a:bodyPr lIns="90000" rIns="90000" tIns="45000" bIns="45000">
            <a:noAutofit/>
          </a:bodyPr>
          <a:p>
            <a:pPr marL="228600" indent="-227880" algn="just">
              <a:lnSpc>
                <a:spcPct val="90000"/>
              </a:lnSpc>
              <a:buClr>
                <a:srgbClr val="000000"/>
              </a:buClr>
              <a:buFont typeface="Arial"/>
              <a:buChar char="•"/>
            </a:pPr>
            <a:r>
              <a:rPr b="0" lang="en-US" sz="2800" spc="-1" strike="noStrike">
                <a:solidFill>
                  <a:srgbClr val="000000"/>
                </a:solidFill>
                <a:latin typeface="Times New Roman"/>
                <a:ea typeface="Times New Roman"/>
              </a:rPr>
              <a:t>The 8051 microcontroller has only one data type. It is 8 bits, and the size of each register is also 8 bits. </a:t>
            </a:r>
            <a:endParaRPr b="0" lang="en-US" sz="2800" spc="-1" strike="noStrike">
              <a:latin typeface="Arial"/>
            </a:endParaRPr>
          </a:p>
          <a:p>
            <a:pPr marL="228600" indent="-227880" algn="just">
              <a:lnSpc>
                <a:spcPct val="90000"/>
              </a:lnSpc>
              <a:spcBef>
                <a:spcPts val="1001"/>
              </a:spcBef>
              <a:buClr>
                <a:srgbClr val="000000"/>
              </a:buClr>
              <a:buFont typeface="Arial"/>
              <a:buChar char="•"/>
            </a:pPr>
            <a:r>
              <a:rPr b="0" lang="en-US" sz="2800" spc="-1" strike="noStrike">
                <a:solidFill>
                  <a:srgbClr val="000000"/>
                </a:solidFill>
                <a:latin typeface="Times New Roman"/>
                <a:ea typeface="Times New Roman"/>
              </a:rPr>
              <a:t>It is the job of the programmer to break down data larger than 8 bits (00 to FFH, or 0 to 255 in decimal) to be processed by the CPU. For examples of how to process data larger than 8 bits. </a:t>
            </a:r>
            <a:endParaRPr b="0" lang="en-US" sz="2800" spc="-1" strike="noStrike">
              <a:latin typeface="Arial"/>
            </a:endParaRPr>
          </a:p>
          <a:p>
            <a:pPr marL="228600" indent="-227880" algn="just">
              <a:lnSpc>
                <a:spcPct val="90000"/>
              </a:lnSpc>
              <a:spcBef>
                <a:spcPts val="1001"/>
              </a:spcBef>
              <a:buClr>
                <a:srgbClr val="000000"/>
              </a:buClr>
              <a:buFont typeface="Arial"/>
              <a:buChar char="•"/>
            </a:pPr>
            <a:r>
              <a:rPr b="0" lang="en-US" sz="2800" spc="-1" strike="noStrike">
                <a:solidFill>
                  <a:srgbClr val="000000"/>
                </a:solidFill>
                <a:latin typeface="Times New Roman"/>
                <a:ea typeface="Times New Roman"/>
              </a:rPr>
              <a:t>The data types used by the 8051 can be positive or negative.</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4" name="Google Shape;95;p3"/>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tabLst>
                <a:tab algn="l" pos="0"/>
              </a:tabLst>
            </a:pPr>
            <a:r>
              <a:rPr b="1" lang="en-US" sz="4400" spc="-1" strike="noStrike">
                <a:solidFill>
                  <a:srgbClr val="000000"/>
                </a:solidFill>
                <a:latin typeface="Calibri"/>
                <a:ea typeface="Calibri"/>
              </a:rPr>
              <a:t>DB (define byte)</a:t>
            </a:r>
            <a:endParaRPr b="0" lang="en-US" sz="4400" spc="-1" strike="noStrike">
              <a:latin typeface="Arial"/>
            </a:endParaRPr>
          </a:p>
        </p:txBody>
      </p:sp>
      <p:sp>
        <p:nvSpPr>
          <p:cNvPr id="1285" name="Google Shape;96;p3_1"/>
          <p:cNvSpPr/>
          <p:nvPr/>
        </p:nvSpPr>
        <p:spPr>
          <a:xfrm>
            <a:off x="838080" y="1825560"/>
            <a:ext cx="10743480" cy="452988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buClr>
                <a:srgbClr val="000000"/>
              </a:buClr>
              <a:buFont typeface="Arial"/>
              <a:buChar char="•"/>
            </a:pPr>
            <a:r>
              <a:rPr b="0" lang="en-US" sz="2400" spc="-1" strike="noStrike">
                <a:solidFill>
                  <a:srgbClr val="000000"/>
                </a:solidFill>
                <a:latin typeface="Times New Roman"/>
                <a:ea typeface="Times New Roman"/>
              </a:rPr>
              <a:t>The DB directive is the most widely used data directive in the assembler. It is used to define the 8-bit data. When DB is used to define data, the numbers can be in decimal, binary, hex, or ASCII formats. For decimal, the “D” after the decimal number is optional, but using “B” (binary) and “H” (hexadecimal) for the others is required. </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Times New Roman"/>
                <a:ea typeface="Times New Roman"/>
              </a:rPr>
              <a:t>Regardless of which is used, the assembler will convert the numbers into hex. To indicate ASCII, simply place the characters in quotation marks (‘like this’). The assembler will assign the ASCII code for the numbers or characters automatically. The DB directive is the only directive that can be used to define ASCII strings larger than two characters; therefore, it should be used for all ASCII data definitions.</a:t>
            </a:r>
            <a:endParaRPr b="0" lang="en-US" sz="2400" spc="-1" strike="noStrike">
              <a:latin typeface="Arial"/>
            </a:endParaRPr>
          </a:p>
          <a:p>
            <a:pPr marL="228600" indent="-227880">
              <a:lnSpc>
                <a:spcPct val="90000"/>
              </a:lnSpc>
              <a:spcBef>
                <a:spcPts val="1001"/>
              </a:spcBef>
              <a:tabLst>
                <a:tab algn="l" pos="0"/>
              </a:tabLst>
            </a:pPr>
            <a:endParaRPr b="0" lang="en-US" sz="2400" spc="-1" strike="noStrike">
              <a:latin typeface="Arial"/>
            </a:endParaRPr>
          </a:p>
          <a:p>
            <a:pPr marL="228600" indent="-75600">
              <a:lnSpc>
                <a:spcPct val="90000"/>
              </a:lnSpc>
              <a:spcBef>
                <a:spcPts val="1001"/>
              </a:spcBef>
              <a:tabLst>
                <a:tab algn="l" pos="0"/>
              </a:tabLst>
            </a:pPr>
            <a:endParaRPr b="0" lang="en-US" sz="2400" spc="-1" strike="noStrike">
              <a:latin typeface="Arial"/>
            </a:endParaRPr>
          </a:p>
        </p:txBody>
      </p:sp>
      <p:sp>
        <p:nvSpPr>
          <p:cNvPr id="1286" name="Google Shape;97;p3_1"/>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tabLst>
                <a:tab algn="l" pos="0"/>
              </a:tabLst>
            </a:pPr>
            <a:fld id="{0F26F9AD-03F5-4A4A-8EE4-C480BE49CF62}" type="slidenum">
              <a:rPr b="0" lang="en-US" sz="1200" spc="-1" strike="noStrike">
                <a:solidFill>
                  <a:srgbClr val="898989"/>
                </a:solidFill>
                <a:latin typeface="Arial"/>
                <a:ea typeface="Arial"/>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Google Shape;100;p3"/>
          <p:cNvSpPr txBox="1"/>
          <p:nvPr/>
        </p:nvSpPr>
        <p:spPr>
          <a:xfrm>
            <a:off x="6858000" y="1327320"/>
            <a:ext cx="4271040" cy="4052520"/>
          </a:xfrm>
          <a:prstGeom prst="rect">
            <a:avLst/>
          </a:prstGeom>
          <a:noFill/>
          <a:ln w="0">
            <a:noFill/>
          </a:ln>
        </p:spPr>
        <p:txBody>
          <a:bodyPr lIns="0" rIns="0" tIns="0" bIns="0">
            <a:normAutofit/>
          </a:bodyPr>
          <a:p>
            <a:pPr>
              <a:lnSpc>
                <a:spcPct val="115000"/>
              </a:lnSpc>
              <a:tabLst>
                <a:tab algn="l" pos="0"/>
              </a:tabLst>
            </a:pPr>
            <a:endParaRPr b="0" lang="en-US" sz="1400" spc="-1" strike="noStrike">
              <a:solidFill>
                <a:srgbClr val="000000"/>
              </a:solidFill>
              <a:latin typeface="Arial"/>
            </a:endParaRPr>
          </a:p>
          <a:p>
            <a:pPr>
              <a:lnSpc>
                <a:spcPct val="115000"/>
              </a:lnSpc>
              <a:spcBef>
                <a:spcPts val="1599"/>
              </a:spcBef>
              <a:spcAft>
                <a:spcPts val="1599"/>
              </a:spcAft>
              <a:tabLst>
                <a:tab algn="l" pos="0"/>
              </a:tabLst>
            </a:pPr>
            <a:endParaRPr b="0" lang="en-US" sz="1400" spc="-1" strike="noStrike">
              <a:solidFill>
                <a:srgbClr val="000000"/>
              </a:solidFill>
              <a:latin typeface="Arial"/>
            </a:endParaRPr>
          </a:p>
        </p:txBody>
      </p:sp>
      <p:sp>
        <p:nvSpPr>
          <p:cNvPr id="487" name="Google Shape;101;p3"/>
          <p:cNvSpPr txBox="1"/>
          <p:nvPr/>
        </p:nvSpPr>
        <p:spPr>
          <a:xfrm>
            <a:off x="409680" y="1535040"/>
            <a:ext cx="5778000" cy="4930560"/>
          </a:xfrm>
          <a:prstGeom prst="rect">
            <a:avLst/>
          </a:prstGeom>
          <a:noFill/>
          <a:ln w="0">
            <a:noFill/>
          </a:ln>
        </p:spPr>
        <p:txBody>
          <a:bodyPr lIns="0" rIns="0" tIns="0" bIns="0">
            <a:noAutofit/>
          </a:bodyPr>
          <a:p>
            <a:pPr indent="-177480" algn="just">
              <a:lnSpc>
                <a:spcPct val="115000"/>
              </a:lnSpc>
              <a:buClr>
                <a:srgbClr val="ffffff"/>
              </a:buClr>
              <a:buFont typeface="Arial"/>
              <a:buChar char="•"/>
            </a:pPr>
            <a:r>
              <a:rPr b="0" lang="en-US" sz="2800" spc="-1" strike="noStrike">
                <a:solidFill>
                  <a:srgbClr val="adadad"/>
                </a:solidFill>
                <a:latin typeface="Times New Roman"/>
                <a:ea typeface="Times New Roman"/>
              </a:rPr>
              <a:t>Microprocessors are integrated electrical circuits that are capable of carrying out the instructions of a computer software application or program.</a:t>
            </a:r>
            <a:endParaRPr b="0" lang="en-US" sz="2800" spc="-1" strike="noStrike">
              <a:solidFill>
                <a:srgbClr val="000000"/>
              </a:solidFill>
              <a:latin typeface="Arial"/>
            </a:endParaRPr>
          </a:p>
          <a:p>
            <a:pPr indent="-177480" algn="just">
              <a:lnSpc>
                <a:spcPct val="115000"/>
              </a:lnSpc>
              <a:spcBef>
                <a:spcPts val="1599"/>
              </a:spcBef>
              <a:spcAft>
                <a:spcPts val="1599"/>
              </a:spcAft>
              <a:buClr>
                <a:srgbClr val="ffffff"/>
              </a:buClr>
              <a:buFont typeface="Arial"/>
              <a:buChar char="•"/>
            </a:pPr>
            <a:r>
              <a:rPr b="0" lang="en-US" sz="2800" spc="-1" strike="noStrike">
                <a:solidFill>
                  <a:srgbClr val="adadad"/>
                </a:solidFill>
                <a:latin typeface="Times New Roman"/>
                <a:ea typeface="Times New Roman"/>
              </a:rPr>
              <a:t>A device that uses a microprocessor is normally capable of many functions, such as word processing, calculation, and communication via Internet or telephone.</a:t>
            </a:r>
            <a:endParaRPr b="0" lang="en-US" sz="2800" spc="-1" strike="noStrike">
              <a:solidFill>
                <a:srgbClr val="000000"/>
              </a:solidFill>
              <a:latin typeface="Arial"/>
            </a:endParaRPr>
          </a:p>
        </p:txBody>
      </p:sp>
      <p:sp>
        <p:nvSpPr>
          <p:cNvPr id="488" name="Google Shape;102;p3"/>
          <p:cNvSpPr txBox="1"/>
          <p:nvPr/>
        </p:nvSpPr>
        <p:spPr>
          <a:xfrm>
            <a:off x="8839080" y="6356520"/>
            <a:ext cx="2742840" cy="3977640"/>
          </a:xfrm>
          <a:prstGeom prst="rect">
            <a:avLst/>
          </a:prstGeom>
          <a:noFill/>
          <a:ln w="0">
            <a:noFill/>
          </a:ln>
        </p:spPr>
        <p:txBody>
          <a:bodyPr lIns="0" rIns="0" tIns="0" bIns="0">
            <a:noAutofit/>
          </a:bodyPr>
          <a:p>
            <a:pPr algn="r">
              <a:lnSpc>
                <a:spcPct val="100000"/>
              </a:lnSpc>
              <a:tabLst>
                <a:tab algn="l" pos="0"/>
              </a:tabLst>
            </a:pPr>
            <a:fld id="{DC8D9A85-8940-4A4B-864E-7CDBE8EE837B}" type="slidenum">
              <a:rPr b="0" lang="en-US" sz="1300" spc="-1" strike="noStrike">
                <a:solidFill>
                  <a:srgbClr val="adadad"/>
                </a:solidFill>
                <a:latin typeface="Arial"/>
                <a:ea typeface="Arial"/>
              </a:rPr>
              <a:t>2</a:t>
            </a:fld>
            <a:endParaRPr b="0" lang="en-US" sz="1300" spc="-1" strike="noStrike">
              <a:latin typeface="Times New Roman"/>
            </a:endParaRPr>
          </a:p>
        </p:txBody>
      </p:sp>
      <p:sp>
        <p:nvSpPr>
          <p:cNvPr id="489" name="Google Shape;103;p3"/>
          <p:cNvSpPr txBox="1"/>
          <p:nvPr/>
        </p:nvSpPr>
        <p:spPr>
          <a:xfrm>
            <a:off x="779040" y="42480"/>
            <a:ext cx="10350360" cy="1145160"/>
          </a:xfrm>
          <a:prstGeom prst="rect">
            <a:avLst/>
          </a:prstGeom>
          <a:solidFill>
            <a:srgbClr val="212121"/>
          </a:solidFill>
          <a:ln w="25560">
            <a:solidFill>
              <a:srgbClr val="ffffff"/>
            </a:solidFill>
            <a:round/>
          </a:ln>
        </p:spPr>
        <p:txBody>
          <a:bodyPr lIns="0" rIns="0" tIns="0" bIns="0" anchor="b">
            <a:noAutofit/>
          </a:bodyPr>
          <a:p>
            <a:pPr algn="ctr">
              <a:lnSpc>
                <a:spcPct val="100000"/>
              </a:lnSpc>
              <a:tabLst>
                <a:tab algn="l" pos="0"/>
              </a:tabLst>
            </a:pPr>
            <a:r>
              <a:rPr b="1" lang="en-US" sz="4400" spc="-1" strike="noStrike">
                <a:solidFill>
                  <a:srgbClr val="ffffff"/>
                </a:solidFill>
                <a:latin typeface="Calibri"/>
                <a:ea typeface="Calibri"/>
              </a:rPr>
              <a:t>Introduction To Microprocessor</a:t>
            </a:r>
            <a:endParaRPr b="0" lang="en-US" sz="4400" spc="-1" strike="noStrike">
              <a:solidFill>
                <a:srgbClr val="000000"/>
              </a:solidFill>
              <a:latin typeface="Arial"/>
            </a:endParaRPr>
          </a:p>
        </p:txBody>
      </p:sp>
      <p:sp>
        <p:nvSpPr>
          <p:cNvPr id="490" name="Google Shape;104;p3"/>
          <p:cNvSpPr/>
          <p:nvPr/>
        </p:nvSpPr>
        <p:spPr>
          <a:xfrm>
            <a:off x="11217240" y="6324480"/>
            <a:ext cx="444240" cy="421920"/>
          </a:xfrm>
          <a:prstGeom prst="ellipse">
            <a:avLst/>
          </a:prstGeom>
          <a:noFill/>
          <a:ln w="25400">
            <a:solidFill>
              <a:srgbClr val="395e89"/>
            </a:solidFill>
            <a:round/>
          </a:ln>
        </p:spPr>
        <p:style>
          <a:lnRef idx="0"/>
          <a:fillRef idx="0"/>
          <a:effectRef idx="0"/>
          <a:fontRef idx="minor"/>
        </p:style>
      </p:sp>
      <p:sp>
        <p:nvSpPr>
          <p:cNvPr id="491" name="Google Shape;105;p3"/>
          <p:cNvSpPr/>
          <p:nvPr/>
        </p:nvSpPr>
        <p:spPr>
          <a:xfrm>
            <a:off x="6095880" y="5740200"/>
            <a:ext cx="5516640" cy="640440"/>
          </a:xfrm>
          <a:prstGeom prst="rect">
            <a:avLst/>
          </a:prstGeom>
          <a:solidFill>
            <a:schemeClr val="lt1"/>
          </a:solidFill>
          <a:ln w="25400">
            <a:solidFill>
              <a:srgbClr val="ffffff"/>
            </a:solidFill>
            <a:round/>
          </a:ln>
        </p:spPr>
        <p:style>
          <a:lnRef idx="0"/>
          <a:fillRef idx="0"/>
          <a:effectRef idx="0"/>
          <a:fontRef idx="minor"/>
        </p:style>
        <p:txBody>
          <a:bodyPr>
            <a:spAutoFit/>
          </a:bodyPr>
          <a:p>
            <a:pPr>
              <a:lnSpc>
                <a:spcPct val="100000"/>
              </a:lnSpc>
              <a:tabLst>
                <a:tab algn="l" pos="0"/>
              </a:tabLst>
            </a:pPr>
            <a:r>
              <a:rPr b="0" lang="en-US" sz="1800" spc="-1" strike="noStrike">
                <a:solidFill>
                  <a:srgbClr val="ffffff"/>
                </a:solidFill>
                <a:latin typeface="Calibri"/>
                <a:ea typeface="Calibri"/>
              </a:rPr>
              <a:t>https://www.daenotes.com/electronics/digital-electronics/Intel-8085-8-bit-microprocessor</a:t>
            </a:r>
            <a:endParaRPr b="0" lang="en-US" sz="1800" spc="-1" strike="noStrike">
              <a:latin typeface="Arial"/>
            </a:endParaRPr>
          </a:p>
        </p:txBody>
      </p:sp>
      <p:sp>
        <p:nvSpPr>
          <p:cNvPr id="492" name="Google Shape;106;p3"/>
          <p:cNvSpPr/>
          <p:nvPr/>
        </p:nvSpPr>
        <p:spPr>
          <a:xfrm>
            <a:off x="8076960" y="5256000"/>
            <a:ext cx="626760" cy="639720"/>
          </a:xfrm>
          <a:prstGeom prst="rect">
            <a:avLst/>
          </a:prstGeom>
          <a:solidFill>
            <a:schemeClr val="lt1"/>
          </a:solidFill>
          <a:ln w="25400">
            <a:solidFill>
              <a:srgbClr val="ffffff"/>
            </a:solidFill>
            <a:round/>
          </a:ln>
        </p:spPr>
        <p:style>
          <a:lnRef idx="0"/>
          <a:fillRef idx="0"/>
          <a:effectRef idx="0"/>
          <a:fontRef idx="minor"/>
        </p:style>
        <p:txBody>
          <a:bodyPr>
            <a:spAutoFit/>
          </a:bodyPr>
          <a:p>
            <a:pPr>
              <a:lnSpc>
                <a:spcPct val="100000"/>
              </a:lnSpc>
              <a:tabLst>
                <a:tab algn="l" pos="0"/>
              </a:tabLst>
            </a:pPr>
            <a:r>
              <a:rPr b="0" lang="en-US" sz="1800" spc="-1" strike="noStrike">
                <a:solidFill>
                  <a:srgbClr val="ffffff"/>
                </a:solidFill>
                <a:latin typeface="Calibri"/>
                <a:ea typeface="Calibri"/>
              </a:rPr>
              <a:t>Fig.1</a:t>
            </a:r>
            <a:endParaRPr b="0" lang="en-US" sz="1800" spc="-1" strike="noStrike">
              <a:latin typeface="Arial"/>
            </a:endParaRPr>
          </a:p>
        </p:txBody>
      </p:sp>
      <p:pic>
        <p:nvPicPr>
          <p:cNvPr id="493" name="Google Shape;107;p3" descr=""/>
          <p:cNvPicPr/>
          <p:nvPr/>
        </p:nvPicPr>
        <p:blipFill>
          <a:blip r:embed="rId1"/>
          <a:stretch/>
        </p:blipFill>
        <p:spPr>
          <a:xfrm rot="5400000">
            <a:off x="6694560" y="2614680"/>
            <a:ext cx="3600000" cy="128556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491"/>
                                        </p:tgtEl>
                                        <p:attrNameLst>
                                          <p:attrName>style.visibility</p:attrName>
                                        </p:attrNameLst>
                                      </p:cBhvr>
                                      <p:to>
                                        <p:strVal val="visible"/>
                                      </p:to>
                                    </p:set>
                                    <p:animEffect filter="fade" transition="in">
                                      <p:cBhvr additive="repl">
                                        <p:cTn id="7" dur="50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Google Shape;259;p21"/>
          <p:cNvSpPr/>
          <p:nvPr/>
        </p:nvSpPr>
        <p:spPr>
          <a:xfrm>
            <a:off x="1523880" y="0"/>
            <a:ext cx="9143640" cy="6857640"/>
          </a:xfrm>
          <a:custGeom>
            <a:avLst/>
            <a:gdLst/>
            <a:ahLst/>
            <a:rect l="l" t="t" r="r" b="b"/>
            <a:pathLst>
              <a:path w="9144000" h="6858000">
                <a:moveTo>
                  <a:pt x="9144000" y="0"/>
                </a:moveTo>
                <a:lnTo>
                  <a:pt x="0" y="0"/>
                </a:lnTo>
                <a:lnTo>
                  <a:pt x="0" y="6858000"/>
                </a:lnTo>
                <a:lnTo>
                  <a:pt x="9144000" y="6858000"/>
                </a:lnTo>
                <a:lnTo>
                  <a:pt x="9144000" y="0"/>
                </a:lnTo>
                <a:close/>
              </a:path>
            </a:pathLst>
          </a:custGeom>
          <a:noFill/>
          <a:ln w="0">
            <a:noFill/>
          </a:ln>
        </p:spPr>
        <p:style>
          <a:lnRef idx="0"/>
          <a:fillRef idx="0"/>
          <a:effectRef idx="0"/>
          <a:fontRef idx="minor"/>
        </p:style>
      </p:sp>
      <p:sp>
        <p:nvSpPr>
          <p:cNvPr id="571" name="Google Shape;260;p21"/>
          <p:cNvSpPr txBox="1"/>
          <p:nvPr/>
        </p:nvSpPr>
        <p:spPr>
          <a:xfrm>
            <a:off x="2883960" y="-173160"/>
            <a:ext cx="6423480" cy="1658880"/>
          </a:xfrm>
          <a:prstGeom prst="rect">
            <a:avLst/>
          </a:prstGeom>
          <a:noFill/>
          <a:ln w="0">
            <a:noFill/>
          </a:ln>
        </p:spPr>
        <p:txBody>
          <a:bodyPr lIns="0" rIns="0" tIns="12600" bIns="0" anchor="ctr">
            <a:noAutofit/>
          </a:bodyPr>
          <a:p>
            <a:pPr marL="2094120" indent="-2081880">
              <a:lnSpc>
                <a:spcPct val="100000"/>
              </a:lnSpc>
              <a:tabLst>
                <a:tab algn="l" pos="0"/>
              </a:tabLst>
            </a:pPr>
            <a:r>
              <a:rPr b="1" lang="en-US" sz="3600" spc="-1" strike="noStrike">
                <a:solidFill>
                  <a:srgbClr val="ffffff"/>
                </a:solidFill>
                <a:latin typeface="Times New Roman"/>
                <a:ea typeface="Times New Roman"/>
              </a:rPr>
              <a:t>Organization of a microprocessor-based system</a:t>
            </a:r>
            <a:endParaRPr b="0" lang="en-US" sz="3600" spc="-1" strike="noStrike">
              <a:solidFill>
                <a:srgbClr val="000000"/>
              </a:solidFill>
              <a:latin typeface="Arial"/>
            </a:endParaRPr>
          </a:p>
        </p:txBody>
      </p:sp>
      <p:sp>
        <p:nvSpPr>
          <p:cNvPr id="572" name="Google Shape;261;p21"/>
          <p:cNvSpPr/>
          <p:nvPr/>
        </p:nvSpPr>
        <p:spPr>
          <a:xfrm>
            <a:off x="6248520" y="2362320"/>
            <a:ext cx="1371240" cy="679680"/>
          </a:xfrm>
          <a:prstGeom prst="rect">
            <a:avLst/>
          </a:prstGeom>
          <a:solidFill>
            <a:srgbClr val="ffff99"/>
          </a:solidFill>
          <a:ln w="12700">
            <a:solidFill>
              <a:srgbClr val="000000"/>
            </a:solidFill>
            <a:round/>
          </a:ln>
        </p:spPr>
        <p:style>
          <a:lnRef idx="0"/>
          <a:fillRef idx="0"/>
          <a:effectRef idx="0"/>
          <a:fontRef idx="minor"/>
        </p:style>
        <p:txBody>
          <a:bodyPr lIns="0" rIns="0" tIns="40680" bIns="0">
            <a:spAutoFit/>
          </a:bodyPr>
          <a:p>
            <a:pPr marL="147960" indent="417960">
              <a:lnSpc>
                <a:spcPct val="100000"/>
              </a:lnSpc>
              <a:tabLst>
                <a:tab algn="l" pos="0"/>
              </a:tabLst>
            </a:pPr>
            <a:r>
              <a:rPr b="0" lang="en-US" sz="1400" spc="-1" strike="noStrike">
                <a:solidFill>
                  <a:srgbClr val="ffffff"/>
                </a:solidFill>
                <a:latin typeface="Arial"/>
                <a:ea typeface="Arial"/>
              </a:rPr>
              <a:t>I/O  Input / Output</a:t>
            </a:r>
            <a:endParaRPr b="0" lang="en-US" sz="1400" spc="-1" strike="noStrike">
              <a:latin typeface="Arial"/>
            </a:endParaRPr>
          </a:p>
        </p:txBody>
      </p:sp>
      <p:grpSp>
        <p:nvGrpSpPr>
          <p:cNvPr id="573" name="Google Shape;262;p21"/>
          <p:cNvGrpSpPr/>
          <p:nvPr/>
        </p:nvGrpSpPr>
        <p:grpSpPr>
          <a:xfrm>
            <a:off x="6705720" y="2971800"/>
            <a:ext cx="380520" cy="837720"/>
            <a:chOff x="6705720" y="2971800"/>
            <a:chExt cx="380520" cy="837720"/>
          </a:xfrm>
        </p:grpSpPr>
        <p:sp>
          <p:nvSpPr>
            <p:cNvPr id="574" name="Google Shape;263;p21"/>
            <p:cNvSpPr/>
            <p:nvPr/>
          </p:nvSpPr>
          <p:spPr>
            <a:xfrm>
              <a:off x="6705720" y="2971800"/>
              <a:ext cx="380520" cy="837720"/>
            </a:xfrm>
            <a:custGeom>
              <a:avLst/>
              <a:gdLst/>
              <a:ahLst/>
              <a:rect l="l" t="t" r="r" b="b"/>
              <a:pathLst>
                <a:path w="381000" h="838200">
                  <a:moveTo>
                    <a:pt x="190500" y="0"/>
                  </a:moveTo>
                  <a:lnTo>
                    <a:pt x="0" y="167639"/>
                  </a:lnTo>
                  <a:lnTo>
                    <a:pt x="95250" y="167639"/>
                  </a:lnTo>
                  <a:lnTo>
                    <a:pt x="95250" y="670559"/>
                  </a:lnTo>
                  <a:lnTo>
                    <a:pt x="0" y="670559"/>
                  </a:lnTo>
                  <a:lnTo>
                    <a:pt x="190500" y="838199"/>
                  </a:lnTo>
                  <a:lnTo>
                    <a:pt x="381000" y="670559"/>
                  </a:lnTo>
                  <a:lnTo>
                    <a:pt x="285750" y="670559"/>
                  </a:lnTo>
                  <a:lnTo>
                    <a:pt x="285750" y="167639"/>
                  </a:lnTo>
                  <a:lnTo>
                    <a:pt x="381000" y="167639"/>
                  </a:lnTo>
                  <a:lnTo>
                    <a:pt x="190500" y="0"/>
                  </a:lnTo>
                  <a:close/>
                </a:path>
              </a:pathLst>
            </a:custGeom>
            <a:solidFill>
              <a:srgbClr val="ff9999"/>
            </a:solidFill>
            <a:ln w="0">
              <a:noFill/>
            </a:ln>
          </p:spPr>
          <p:style>
            <a:lnRef idx="0"/>
            <a:fillRef idx="0"/>
            <a:effectRef idx="0"/>
            <a:fontRef idx="minor"/>
          </p:style>
        </p:sp>
        <p:sp>
          <p:nvSpPr>
            <p:cNvPr id="575" name="Google Shape;264;p21"/>
            <p:cNvSpPr/>
            <p:nvPr/>
          </p:nvSpPr>
          <p:spPr>
            <a:xfrm>
              <a:off x="6705720" y="2971800"/>
              <a:ext cx="380520" cy="837720"/>
            </a:xfrm>
            <a:custGeom>
              <a:avLst/>
              <a:gdLst/>
              <a:ahLst/>
              <a:rect l="l" t="t" r="r" b="b"/>
              <a:pathLst>
                <a:path w="381000" h="838200">
                  <a:moveTo>
                    <a:pt x="0" y="167639"/>
                  </a:moveTo>
                  <a:lnTo>
                    <a:pt x="190500" y="0"/>
                  </a:lnTo>
                  <a:lnTo>
                    <a:pt x="381000" y="167639"/>
                  </a:lnTo>
                  <a:lnTo>
                    <a:pt x="285750" y="167639"/>
                  </a:lnTo>
                  <a:lnTo>
                    <a:pt x="285750" y="670559"/>
                  </a:lnTo>
                  <a:lnTo>
                    <a:pt x="381000" y="670559"/>
                  </a:lnTo>
                  <a:lnTo>
                    <a:pt x="190500" y="838199"/>
                  </a:lnTo>
                  <a:lnTo>
                    <a:pt x="0" y="670559"/>
                  </a:lnTo>
                  <a:lnTo>
                    <a:pt x="95250" y="670559"/>
                  </a:lnTo>
                  <a:lnTo>
                    <a:pt x="95250" y="167639"/>
                  </a:lnTo>
                  <a:lnTo>
                    <a:pt x="0" y="167639"/>
                  </a:lnTo>
                  <a:close/>
                </a:path>
              </a:pathLst>
            </a:custGeom>
            <a:noFill/>
            <a:ln w="12700">
              <a:solidFill>
                <a:srgbClr val="000000"/>
              </a:solidFill>
              <a:round/>
            </a:ln>
          </p:spPr>
          <p:style>
            <a:lnRef idx="0"/>
            <a:fillRef idx="0"/>
            <a:effectRef idx="0"/>
            <a:fontRef idx="minor"/>
          </p:style>
        </p:sp>
      </p:grpSp>
      <p:sp>
        <p:nvSpPr>
          <p:cNvPr id="576" name="Google Shape;265;p21"/>
          <p:cNvSpPr/>
          <p:nvPr/>
        </p:nvSpPr>
        <p:spPr>
          <a:xfrm>
            <a:off x="6172200" y="3809880"/>
            <a:ext cx="1523520" cy="690480"/>
          </a:xfrm>
          <a:prstGeom prst="rect">
            <a:avLst/>
          </a:prstGeom>
          <a:solidFill>
            <a:srgbClr val="ffff99"/>
          </a:solidFill>
          <a:ln w="12700">
            <a:solidFill>
              <a:srgbClr val="000000"/>
            </a:solidFill>
            <a:round/>
          </a:ln>
        </p:spPr>
        <p:style>
          <a:lnRef idx="0"/>
          <a:fillRef idx="0"/>
          <a:effectRef idx="0"/>
          <a:fontRef idx="minor"/>
        </p:style>
        <p:txBody>
          <a:bodyPr lIns="0" rIns="0" tIns="40680" bIns="0">
            <a:spAutoFit/>
          </a:bodyPr>
          <a:p>
            <a:pPr algn="ctr">
              <a:lnSpc>
                <a:spcPct val="100000"/>
              </a:lnSpc>
              <a:tabLst>
                <a:tab algn="l" pos="0"/>
              </a:tabLst>
            </a:pPr>
            <a:r>
              <a:rPr b="0" lang="en-US" sz="1400" spc="-1" strike="noStrike">
                <a:solidFill>
                  <a:srgbClr val="ffffff"/>
                </a:solidFill>
                <a:latin typeface="Arial"/>
                <a:ea typeface="Arial"/>
              </a:rPr>
              <a:t>Memory</a:t>
            </a:r>
            <a:endParaRPr b="0" lang="en-US" sz="1400" spc="-1" strike="noStrike">
              <a:latin typeface="Arial"/>
            </a:endParaRPr>
          </a:p>
          <a:p>
            <a:pPr>
              <a:lnSpc>
                <a:spcPct val="100000"/>
              </a:lnSpc>
              <a:spcBef>
                <a:spcPts val="11"/>
              </a:spcBef>
              <a:tabLst>
                <a:tab algn="l" pos="0"/>
              </a:tabLst>
            </a:pPr>
            <a:endParaRPr b="0" lang="en-US" sz="1400" spc="-1" strike="noStrike">
              <a:latin typeface="Arial"/>
            </a:endParaRPr>
          </a:p>
          <a:p>
            <a:pPr algn="ctr">
              <a:lnSpc>
                <a:spcPct val="100000"/>
              </a:lnSpc>
              <a:spcBef>
                <a:spcPts val="6"/>
              </a:spcBef>
              <a:tabLst>
                <a:tab algn="l" pos="0"/>
              </a:tabLst>
            </a:pPr>
            <a:r>
              <a:rPr b="0" lang="en-US" sz="1400" spc="-1" strike="noStrike">
                <a:solidFill>
                  <a:srgbClr val="ffffff"/>
                </a:solidFill>
                <a:latin typeface="Arial"/>
                <a:ea typeface="Arial"/>
              </a:rPr>
              <a:t>ROM</a:t>
            </a:r>
            <a:r>
              <a:rPr b="0" lang="en-US" sz="1400" spc="-1" strike="noStrike">
                <a:solidFill>
                  <a:srgbClr val="ffffff"/>
                </a:solidFill>
                <a:latin typeface="Arial"/>
                <a:ea typeface="Arial"/>
              </a:rPr>
              <a:t>	</a:t>
            </a:r>
            <a:r>
              <a:rPr b="0" lang="en-US" sz="1400" spc="-1" strike="noStrike">
                <a:solidFill>
                  <a:srgbClr val="ffffff"/>
                </a:solidFill>
                <a:latin typeface="Arial"/>
                <a:ea typeface="Arial"/>
              </a:rPr>
              <a:t>RAM</a:t>
            </a:r>
            <a:endParaRPr b="0" lang="en-US" sz="1400" spc="-1" strike="noStrike">
              <a:latin typeface="Arial"/>
            </a:endParaRPr>
          </a:p>
        </p:txBody>
      </p:sp>
      <p:grpSp>
        <p:nvGrpSpPr>
          <p:cNvPr id="577" name="Google Shape;266;p21"/>
          <p:cNvGrpSpPr/>
          <p:nvPr/>
        </p:nvGrpSpPr>
        <p:grpSpPr>
          <a:xfrm>
            <a:off x="5486400" y="3200400"/>
            <a:ext cx="2666520" cy="380520"/>
            <a:chOff x="5486400" y="3200400"/>
            <a:chExt cx="2666520" cy="380520"/>
          </a:xfrm>
        </p:grpSpPr>
        <p:sp>
          <p:nvSpPr>
            <p:cNvPr id="578" name="Google Shape;267;p21"/>
            <p:cNvSpPr/>
            <p:nvPr/>
          </p:nvSpPr>
          <p:spPr>
            <a:xfrm>
              <a:off x="5486400" y="3200400"/>
              <a:ext cx="2666520" cy="380520"/>
            </a:xfrm>
            <a:custGeom>
              <a:avLst/>
              <a:gdLst/>
              <a:ahLst/>
              <a:rect l="l" t="t" r="r" b="b"/>
              <a:pathLst>
                <a:path w="2667000" h="381000">
                  <a:moveTo>
                    <a:pt x="2133600" y="0"/>
                  </a:moveTo>
                  <a:lnTo>
                    <a:pt x="2133600" y="95250"/>
                  </a:lnTo>
                  <a:lnTo>
                    <a:pt x="533400" y="95250"/>
                  </a:lnTo>
                  <a:lnTo>
                    <a:pt x="533400" y="0"/>
                  </a:lnTo>
                  <a:lnTo>
                    <a:pt x="0" y="190500"/>
                  </a:lnTo>
                  <a:lnTo>
                    <a:pt x="533400" y="381000"/>
                  </a:lnTo>
                  <a:lnTo>
                    <a:pt x="533400" y="285750"/>
                  </a:lnTo>
                  <a:lnTo>
                    <a:pt x="2133600" y="285750"/>
                  </a:lnTo>
                  <a:lnTo>
                    <a:pt x="2133600" y="381000"/>
                  </a:lnTo>
                  <a:lnTo>
                    <a:pt x="2667000" y="190500"/>
                  </a:lnTo>
                  <a:lnTo>
                    <a:pt x="2133600" y="0"/>
                  </a:lnTo>
                  <a:close/>
                </a:path>
              </a:pathLst>
            </a:custGeom>
            <a:solidFill>
              <a:srgbClr val="ff9999"/>
            </a:solidFill>
            <a:ln w="0">
              <a:noFill/>
            </a:ln>
          </p:spPr>
          <p:style>
            <a:lnRef idx="0"/>
            <a:fillRef idx="0"/>
            <a:effectRef idx="0"/>
            <a:fontRef idx="minor"/>
          </p:style>
        </p:sp>
        <p:sp>
          <p:nvSpPr>
            <p:cNvPr id="579" name="Google Shape;268;p21"/>
            <p:cNvSpPr/>
            <p:nvPr/>
          </p:nvSpPr>
          <p:spPr>
            <a:xfrm>
              <a:off x="5486400" y="3200400"/>
              <a:ext cx="2666520" cy="380520"/>
            </a:xfrm>
            <a:custGeom>
              <a:avLst/>
              <a:gdLst/>
              <a:ahLst/>
              <a:rect l="l" t="t" r="r" b="b"/>
              <a:pathLst>
                <a:path w="2667000" h="381000">
                  <a:moveTo>
                    <a:pt x="0" y="190500"/>
                  </a:moveTo>
                  <a:lnTo>
                    <a:pt x="533400" y="0"/>
                  </a:lnTo>
                  <a:lnTo>
                    <a:pt x="533400" y="95250"/>
                  </a:lnTo>
                  <a:lnTo>
                    <a:pt x="2133600" y="95250"/>
                  </a:lnTo>
                  <a:lnTo>
                    <a:pt x="2133600" y="0"/>
                  </a:lnTo>
                  <a:lnTo>
                    <a:pt x="2667000" y="190500"/>
                  </a:lnTo>
                  <a:lnTo>
                    <a:pt x="2133600" y="381000"/>
                  </a:lnTo>
                  <a:lnTo>
                    <a:pt x="2133600" y="285750"/>
                  </a:lnTo>
                  <a:lnTo>
                    <a:pt x="533400" y="285750"/>
                  </a:lnTo>
                  <a:lnTo>
                    <a:pt x="533400" y="381000"/>
                  </a:lnTo>
                  <a:lnTo>
                    <a:pt x="0" y="190500"/>
                  </a:lnTo>
                  <a:close/>
                </a:path>
              </a:pathLst>
            </a:custGeom>
            <a:noFill/>
            <a:ln w="12700">
              <a:solidFill>
                <a:srgbClr val="000000"/>
              </a:solidFill>
              <a:round/>
            </a:ln>
          </p:spPr>
          <p:style>
            <a:lnRef idx="0"/>
            <a:fillRef idx="0"/>
            <a:effectRef idx="0"/>
            <a:fontRef idx="minor"/>
          </p:style>
        </p:sp>
      </p:grpSp>
      <p:sp>
        <p:nvSpPr>
          <p:cNvPr id="580" name="Google Shape;269;p21"/>
          <p:cNvSpPr/>
          <p:nvPr/>
        </p:nvSpPr>
        <p:spPr>
          <a:xfrm>
            <a:off x="6333120" y="3267000"/>
            <a:ext cx="972360" cy="225360"/>
          </a:xfrm>
          <a:prstGeom prst="rect">
            <a:avLst/>
          </a:prstGeom>
          <a:noFill/>
          <a:ln w="0">
            <a:noFill/>
          </a:ln>
        </p:spPr>
        <p:style>
          <a:lnRef idx="0"/>
          <a:fillRef idx="0"/>
          <a:effectRef idx="0"/>
          <a:fontRef idx="minor"/>
        </p:style>
        <p:txBody>
          <a:bodyPr lIns="0" rIns="0" tIns="11880" bIns="0">
            <a:spAutoFit/>
          </a:bodyPr>
          <a:p>
            <a:pPr marL="12600">
              <a:lnSpc>
                <a:spcPct val="100000"/>
              </a:lnSpc>
              <a:tabLst>
                <a:tab algn="l" pos="0"/>
              </a:tabLst>
            </a:pPr>
            <a:r>
              <a:rPr b="0" lang="en-US" sz="1400" spc="-1" strike="noStrike">
                <a:solidFill>
                  <a:srgbClr val="ffffff"/>
                </a:solidFill>
                <a:latin typeface="Arial"/>
                <a:ea typeface="Arial"/>
              </a:rPr>
              <a:t>System Bus</a:t>
            </a:r>
            <a:endParaRPr b="0" lang="en-US" sz="1400" spc="-1" strike="noStrike">
              <a:latin typeface="Arial"/>
            </a:endParaRPr>
          </a:p>
        </p:txBody>
      </p:sp>
      <p:grpSp>
        <p:nvGrpSpPr>
          <p:cNvPr id="581" name="Google Shape;270;p21"/>
          <p:cNvGrpSpPr/>
          <p:nvPr/>
        </p:nvGrpSpPr>
        <p:grpSpPr>
          <a:xfrm>
            <a:off x="6800760" y="3295800"/>
            <a:ext cx="187560" cy="189000"/>
            <a:chOff x="6800760" y="3295800"/>
            <a:chExt cx="187560" cy="189000"/>
          </a:xfrm>
        </p:grpSpPr>
        <p:sp>
          <p:nvSpPr>
            <p:cNvPr id="582" name="Google Shape;271;p21"/>
            <p:cNvSpPr/>
            <p:nvPr/>
          </p:nvSpPr>
          <p:spPr>
            <a:xfrm>
              <a:off x="6800760" y="3295800"/>
              <a:ext cx="185760" cy="360"/>
            </a:xfrm>
            <a:custGeom>
              <a:avLst/>
              <a:gdLst/>
              <a:ahLst/>
              <a:rect l="l" t="t" r="r" b="b"/>
              <a:pathLst>
                <a:path w="186054" h="120000">
                  <a:moveTo>
                    <a:pt x="0" y="0"/>
                  </a:moveTo>
                  <a:lnTo>
                    <a:pt x="185737" y="0"/>
                  </a:lnTo>
                </a:path>
              </a:pathLst>
            </a:custGeom>
            <a:noFill/>
            <a:ln w="12700">
              <a:solidFill>
                <a:srgbClr val="ff9999"/>
              </a:solidFill>
              <a:round/>
            </a:ln>
          </p:spPr>
          <p:style>
            <a:lnRef idx="0"/>
            <a:fillRef idx="0"/>
            <a:effectRef idx="0"/>
            <a:fontRef idx="minor"/>
          </p:style>
        </p:sp>
        <p:sp>
          <p:nvSpPr>
            <p:cNvPr id="583" name="Google Shape;272;p21"/>
            <p:cNvSpPr/>
            <p:nvPr/>
          </p:nvSpPr>
          <p:spPr>
            <a:xfrm>
              <a:off x="6802560" y="3484440"/>
              <a:ext cx="185760" cy="360"/>
            </a:xfrm>
            <a:custGeom>
              <a:avLst/>
              <a:gdLst/>
              <a:ahLst/>
              <a:rect l="l" t="t" r="r" b="b"/>
              <a:pathLst>
                <a:path w="186054" h="120000">
                  <a:moveTo>
                    <a:pt x="0" y="0"/>
                  </a:moveTo>
                  <a:lnTo>
                    <a:pt x="185737" y="0"/>
                  </a:lnTo>
                </a:path>
              </a:pathLst>
            </a:custGeom>
            <a:noFill/>
            <a:ln w="12700">
              <a:solidFill>
                <a:srgbClr val="ff9999"/>
              </a:solidFill>
              <a:round/>
            </a:ln>
          </p:spPr>
          <p:style>
            <a:lnRef idx="0"/>
            <a:fillRef idx="0"/>
            <a:effectRef idx="0"/>
            <a:fontRef idx="minor"/>
          </p:style>
        </p:sp>
      </p:grpSp>
      <p:graphicFrame>
        <p:nvGraphicFramePr>
          <p:cNvPr id="584" name="Google Shape;273;p21"/>
          <p:cNvGraphicFramePr/>
          <p:nvPr/>
        </p:nvGraphicFramePr>
        <p:xfrm>
          <a:off x="4032360" y="2736720"/>
          <a:ext cx="1447560" cy="1447560"/>
        </p:xfrm>
        <a:graphic>
          <a:graphicData uri="http://schemas.openxmlformats.org/drawingml/2006/table">
            <a:tbl>
              <a:tblPr/>
              <a:tblGrid>
                <a:gridCol w="533160"/>
                <a:gridCol w="914400"/>
              </a:tblGrid>
              <a:tr h="838080">
                <a:tc>
                  <a:txBody>
                    <a:bodyPr lIns="0" rIns="0" tIns="6120" bIns="0">
                      <a:noAutofit/>
                    </a:bodyPr>
                    <a:p>
                      <a:pPr>
                        <a:lnSpc>
                          <a:spcPct val="100000"/>
                        </a:lnSpc>
                        <a:tabLst>
                          <a:tab algn="l" pos="0"/>
                        </a:tabLst>
                      </a:pPr>
                      <a:endParaRPr b="0" lang="en-US" sz="1800" spc="-1" strike="noStrike">
                        <a:latin typeface="Arial"/>
                      </a:endParaRPr>
                    </a:p>
                    <a:p>
                      <a:pPr marL="97200">
                        <a:lnSpc>
                          <a:spcPct val="100000"/>
                        </a:lnSpc>
                        <a:tabLst>
                          <a:tab algn="l" pos="0"/>
                        </a:tabLst>
                      </a:pPr>
                      <a:r>
                        <a:rPr b="0" lang="en-US" sz="1400" spc="-1" strike="noStrike">
                          <a:solidFill>
                            <a:srgbClr val="ffffff"/>
                          </a:solidFill>
                          <a:latin typeface="Arial"/>
                          <a:ea typeface="Arial"/>
                        </a:rPr>
                        <a:t>ALU</a:t>
                      </a:r>
                      <a:endParaRPr b="0" lang="en-US" sz="14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66ffff"/>
                    </a:solidFill>
                  </a:tcPr>
                </a:tc>
                <a:tc>
                  <a:txBody>
                    <a:bodyPr lIns="0" rIns="0" tIns="360" bIns="0">
                      <a:noAutofit/>
                    </a:bodyPr>
                    <a:p>
                      <a:pPr>
                        <a:lnSpc>
                          <a:spcPct val="100000"/>
                        </a:lnSpc>
                        <a:tabLst>
                          <a:tab algn="l" pos="0"/>
                        </a:tabLst>
                      </a:pPr>
                      <a:endParaRPr b="0" lang="en-US" sz="1800" spc="-1" strike="noStrike">
                        <a:latin typeface="Arial"/>
                      </a:endParaRPr>
                    </a:p>
                    <a:p>
                      <a:pPr marL="128880">
                        <a:lnSpc>
                          <a:spcPct val="100000"/>
                        </a:lnSpc>
                        <a:spcBef>
                          <a:spcPts val="6"/>
                        </a:spcBef>
                        <a:tabLst>
                          <a:tab algn="l" pos="0"/>
                        </a:tabLst>
                      </a:pPr>
                      <a:r>
                        <a:rPr b="0" lang="en-US" sz="1400" spc="-1" strike="noStrike">
                          <a:solidFill>
                            <a:srgbClr val="ffffff"/>
                          </a:solidFill>
                          <a:latin typeface="Arial"/>
                          <a:ea typeface="Arial"/>
                        </a:rPr>
                        <a:t>Register  Array</a:t>
                      </a:r>
                      <a:endParaRPr b="0" lang="en-US" sz="14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66ffff"/>
                    </a:solidFill>
                  </a:tcPr>
                </a:tc>
              </a:tr>
              <a:tr h="609480">
                <a:tc gridSpan="2">
                  <a:txBody>
                    <a:bodyPr lIns="0" rIns="0" tIns="2880" bIns="0">
                      <a:noAutofit/>
                    </a:bodyPr>
                    <a:p>
                      <a:pPr>
                        <a:lnSpc>
                          <a:spcPct val="100000"/>
                        </a:lnSpc>
                        <a:tabLst>
                          <a:tab algn="l" pos="0"/>
                        </a:tabLst>
                      </a:pPr>
                      <a:endParaRPr b="0" lang="en-US" sz="1800" spc="-1" strike="noStrike">
                        <a:latin typeface="Arial"/>
                      </a:endParaRPr>
                    </a:p>
                    <a:p>
                      <a:pPr marL="411480">
                        <a:lnSpc>
                          <a:spcPct val="100000"/>
                        </a:lnSpc>
                        <a:spcBef>
                          <a:spcPts val="6"/>
                        </a:spcBef>
                        <a:tabLst>
                          <a:tab algn="l" pos="0"/>
                        </a:tabLst>
                      </a:pPr>
                      <a:r>
                        <a:rPr b="0" lang="en-US" sz="1400" spc="-1" strike="noStrike">
                          <a:solidFill>
                            <a:srgbClr val="ffffff"/>
                          </a:solidFill>
                          <a:latin typeface="Arial"/>
                          <a:ea typeface="Arial"/>
                        </a:rPr>
                        <a:t>Control</a:t>
                      </a:r>
                      <a:endParaRPr b="0" lang="en-US" sz="14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66ffff"/>
                    </a:solidFill>
                  </a:tcPr>
                </a:tc>
                <a:tc hMerge="1">
                  <a:tcPr marL="90000" marR="90000">
                    <a:solidFill>
                      <a:srgbClr val="729fcf"/>
                    </a:solidFill>
                  </a:tcPr>
                </a:tc>
              </a:tr>
            </a:tbl>
          </a:graphicData>
        </a:graphic>
      </p:graphicFrame>
      <p:sp>
        <p:nvSpPr>
          <p:cNvPr id="585" name="Google Shape;274;p21"/>
          <p:cNvSpPr/>
          <p:nvPr/>
        </p:nvSpPr>
        <p:spPr>
          <a:xfrm>
            <a:off x="2288520" y="1543320"/>
            <a:ext cx="6321600" cy="499680"/>
          </a:xfrm>
          <a:prstGeom prst="rect">
            <a:avLst/>
          </a:prstGeom>
          <a:noFill/>
          <a:ln w="0">
            <a:noFill/>
          </a:ln>
        </p:spPr>
        <p:style>
          <a:lnRef idx="0"/>
          <a:fillRef idx="0"/>
          <a:effectRef idx="0"/>
          <a:fontRef idx="minor"/>
        </p:style>
        <p:txBody>
          <a:bodyPr lIns="0" rIns="0" tIns="11880" bIns="0">
            <a:spAutoFit/>
          </a:bodyPr>
          <a:p>
            <a:pPr marL="354960" indent="-342720">
              <a:lnSpc>
                <a:spcPct val="100000"/>
              </a:lnSpc>
              <a:buClr>
                <a:srgbClr val="ffffff"/>
              </a:buClr>
              <a:buFont typeface="Times New Roman"/>
              <a:buChar char="•"/>
            </a:pPr>
            <a:r>
              <a:rPr b="0" lang="en-US" sz="3200" spc="-1" strike="noStrike">
                <a:solidFill>
                  <a:srgbClr val="ffffff"/>
                </a:solidFill>
                <a:latin typeface="Times New Roman"/>
                <a:ea typeface="Times New Roman"/>
              </a:rPr>
              <a:t>Let’s expand the picture a bit.</a:t>
            </a:r>
            <a:endParaRPr b="0" lang="en-US" sz="3200" spc="-1" strike="noStrike">
              <a:latin typeface="Arial"/>
            </a:endParaRPr>
          </a:p>
        </p:txBody>
      </p:sp>
      <p:sp>
        <p:nvSpPr>
          <p:cNvPr id="586" name="Google Shape;275;p21"/>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7" name="Google Shape;102;p4"/>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tabLst>
                <a:tab algn="l" pos="0"/>
              </a:tabLst>
            </a:pPr>
            <a:r>
              <a:rPr b="0" lang="en-US" sz="4400" spc="-1" strike="noStrike">
                <a:solidFill>
                  <a:srgbClr val="000000"/>
                </a:solidFill>
                <a:latin typeface="Calibri"/>
                <a:ea typeface="Calibri"/>
              </a:rPr>
              <a:t>DB examples</a:t>
            </a:r>
            <a:endParaRPr b="0" lang="en-US" sz="4400" spc="-1" strike="noStrike">
              <a:latin typeface="Arial"/>
            </a:endParaRPr>
          </a:p>
        </p:txBody>
      </p:sp>
      <p:sp>
        <p:nvSpPr>
          <p:cNvPr id="1288" name="Google Shape;103;p4_1"/>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tabLst>
                <a:tab algn="l" pos="0"/>
              </a:tabLst>
            </a:pPr>
            <a:fld id="{FE42F8D9-A2FE-4310-9D7F-296C2B14041D}" type="slidenum">
              <a:rPr b="0" lang="en-US" sz="1200" spc="-1" strike="noStrike">
                <a:solidFill>
                  <a:srgbClr val="898989"/>
                </a:solidFill>
                <a:latin typeface="Arial"/>
                <a:ea typeface="Arial"/>
              </a:rPr>
              <a:t>&lt;number&gt;</a:t>
            </a:fld>
            <a:endParaRPr b="0" lang="en-US" sz="1200" spc="-1" strike="noStrike">
              <a:latin typeface="Arial"/>
            </a:endParaRPr>
          </a:p>
        </p:txBody>
      </p:sp>
      <p:pic>
        <p:nvPicPr>
          <p:cNvPr id="1289" name="Google Shape;104;p4_1" descr=""/>
          <p:cNvPicPr/>
          <p:nvPr/>
        </p:nvPicPr>
        <p:blipFill>
          <a:blip r:embed="rId1"/>
          <a:stretch/>
        </p:blipFill>
        <p:spPr>
          <a:xfrm>
            <a:off x="1218960" y="1905120"/>
            <a:ext cx="8897400" cy="3885480"/>
          </a:xfrm>
          <a:prstGeom prst="rect">
            <a:avLst/>
          </a:prstGeom>
          <a:ln w="0">
            <a:noFill/>
          </a:ln>
        </p:spPr>
      </p:pic>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0" name="Google Shape;109;p5"/>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tabLst>
                <a:tab algn="l" pos="0"/>
              </a:tabLst>
            </a:pPr>
            <a:r>
              <a:rPr b="1" i="1" lang="en-US" sz="4400" spc="-1" strike="noStrike">
                <a:solidFill>
                  <a:srgbClr val="000000"/>
                </a:solidFill>
                <a:latin typeface="Calibri"/>
                <a:ea typeface="Calibri"/>
              </a:rPr>
              <a:t>ORG (origin)</a:t>
            </a:r>
            <a:endParaRPr b="0" lang="en-US" sz="4400" spc="-1" strike="noStrike">
              <a:latin typeface="Arial"/>
            </a:endParaRPr>
          </a:p>
        </p:txBody>
      </p:sp>
      <p:sp>
        <p:nvSpPr>
          <p:cNvPr id="1291" name="Google Shape;110;p5_1"/>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Autofit/>
          </a:bodyPr>
          <a:p>
            <a:pPr algn="just">
              <a:lnSpc>
                <a:spcPct val="90000"/>
              </a:lnSpc>
              <a:tabLst>
                <a:tab algn="l" pos="0"/>
              </a:tabLst>
            </a:pPr>
            <a:br/>
            <a:r>
              <a:rPr b="0" lang="en-US" sz="2800" spc="-1" strike="noStrike">
                <a:solidFill>
                  <a:srgbClr val="000000"/>
                </a:solidFill>
                <a:latin typeface="Calibri"/>
                <a:ea typeface="Calibri"/>
              </a:rPr>
              <a:t>The ORG directive is used to indicate the beginning of the address. The number that comes after ORG can be either in hex or in decimal. If the number is not followed by H, it is decimal and the assembler will convert it to hex. Some assemblers use “. ORG” (notice the dot) instead of “ORG” for the origin directive. Check your assembler.</a:t>
            </a:r>
            <a:endParaRPr b="0" lang="en-US" sz="2800" spc="-1" strike="noStrike">
              <a:latin typeface="Arial"/>
            </a:endParaRPr>
          </a:p>
          <a:p>
            <a:pPr marL="228600" indent="-50040">
              <a:lnSpc>
                <a:spcPct val="90000"/>
              </a:lnSpc>
              <a:spcBef>
                <a:spcPts val="1001"/>
              </a:spcBef>
              <a:tabLst>
                <a:tab algn="l" pos="0"/>
              </a:tabLst>
            </a:pPr>
            <a:endParaRPr b="0" lang="en-US" sz="2800" spc="-1" strike="noStrike">
              <a:latin typeface="Arial"/>
            </a:endParaRPr>
          </a:p>
        </p:txBody>
      </p:sp>
      <p:sp>
        <p:nvSpPr>
          <p:cNvPr id="1292" name="Google Shape;111;p5_1"/>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tabLst>
                <a:tab algn="l" pos="0"/>
              </a:tabLst>
            </a:pPr>
            <a:fld id="{E6F13F12-A172-4E3A-A062-D0D05B0EE591}" type="slidenum">
              <a:rPr b="0" lang="en-US" sz="1200" spc="-1" strike="noStrike">
                <a:solidFill>
                  <a:srgbClr val="898989"/>
                </a:solidFill>
                <a:latin typeface="Arial"/>
                <a:ea typeface="Arial"/>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3" name="Google Shape;116;p6"/>
          <p:cNvSpPr/>
          <p:nvPr/>
        </p:nvSpPr>
        <p:spPr>
          <a:xfrm>
            <a:off x="827280" y="4608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tabLst>
                <a:tab algn="l" pos="0"/>
              </a:tabLst>
            </a:pPr>
            <a:r>
              <a:rPr b="1" i="1" lang="en-US" sz="4400" spc="-1" strike="noStrike">
                <a:solidFill>
                  <a:srgbClr val="000000"/>
                </a:solidFill>
                <a:latin typeface="Calibri"/>
                <a:ea typeface="Calibri"/>
              </a:rPr>
              <a:t>EQU (equate)</a:t>
            </a:r>
            <a:endParaRPr b="0" lang="en-US" sz="4400" spc="-1" strike="noStrike">
              <a:latin typeface="Arial"/>
            </a:endParaRPr>
          </a:p>
        </p:txBody>
      </p:sp>
      <p:sp>
        <p:nvSpPr>
          <p:cNvPr id="1294" name="Google Shape;117;p6_1"/>
          <p:cNvSpPr/>
          <p:nvPr/>
        </p:nvSpPr>
        <p:spPr>
          <a:xfrm>
            <a:off x="507600" y="1371600"/>
            <a:ext cx="10845000" cy="3428280"/>
          </a:xfrm>
          <a:prstGeom prst="rect">
            <a:avLst/>
          </a:prstGeom>
          <a:noFill/>
          <a:ln w="0">
            <a:noFill/>
          </a:ln>
        </p:spPr>
        <p:style>
          <a:lnRef idx="0"/>
          <a:fillRef idx="0"/>
          <a:effectRef idx="0"/>
          <a:fontRef idx="minor"/>
        </p:style>
        <p:txBody>
          <a:bodyPr lIns="90000" rIns="90000" tIns="45000" bIns="45000">
            <a:noAutofit/>
          </a:bodyPr>
          <a:p>
            <a:pPr marL="228600" indent="-227880" algn="just">
              <a:lnSpc>
                <a:spcPct val="90000"/>
              </a:lnSpc>
              <a:buClr>
                <a:srgbClr val="000000"/>
              </a:buClr>
              <a:buFont typeface="Arial"/>
              <a:buChar char="•"/>
            </a:pPr>
            <a:r>
              <a:rPr b="0" lang="en-US" sz="2800" spc="-1" strike="noStrike">
                <a:solidFill>
                  <a:srgbClr val="000000"/>
                </a:solidFill>
                <a:latin typeface="Calibri"/>
                <a:ea typeface="Calibri"/>
              </a:rPr>
              <a:t>This is used to define a constant without occupying a memory location. The EQU directive does not set aside storage for a data item but associates a constant value with a data label so that when the label appears in the program, itp constant value will be substituted for the label. The following uses EQU for the counter constant and then the constant is used to load the R3 register.</a:t>
            </a:r>
            <a:endParaRPr b="0" lang="en-US" sz="2800" spc="-1" strike="noStrike">
              <a:latin typeface="Arial"/>
            </a:endParaRPr>
          </a:p>
          <a:p>
            <a:pPr marL="228600" indent="-50040">
              <a:lnSpc>
                <a:spcPct val="90000"/>
              </a:lnSpc>
              <a:spcBef>
                <a:spcPts val="1001"/>
              </a:spcBef>
              <a:tabLst>
                <a:tab algn="l" pos="0"/>
              </a:tabLst>
            </a:pPr>
            <a:endParaRPr b="0" lang="en-US" sz="2800" spc="-1" strike="noStrike">
              <a:latin typeface="Arial"/>
            </a:endParaRPr>
          </a:p>
        </p:txBody>
      </p:sp>
      <p:sp>
        <p:nvSpPr>
          <p:cNvPr id="1295" name="Google Shape;118;p6_1"/>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tabLst>
                <a:tab algn="l" pos="0"/>
              </a:tabLst>
            </a:pPr>
            <a:fld id="{A88FFA61-386F-4B8A-8546-8068C800E064}" type="slidenum">
              <a:rPr b="0" lang="en-US" sz="1200" spc="-1" strike="noStrike">
                <a:solidFill>
                  <a:srgbClr val="898989"/>
                </a:solidFill>
                <a:latin typeface="Arial"/>
                <a:ea typeface="Arial"/>
              </a:rPr>
              <a:t>&lt;number&gt;</a:t>
            </a:fld>
            <a:endParaRPr b="0" lang="en-US" sz="1200" spc="-1" strike="noStrike">
              <a:latin typeface="Arial"/>
            </a:endParaRPr>
          </a:p>
        </p:txBody>
      </p:sp>
      <p:pic>
        <p:nvPicPr>
          <p:cNvPr id="1296" name="Google Shape;119;p6_1" descr=""/>
          <p:cNvPicPr/>
          <p:nvPr/>
        </p:nvPicPr>
        <p:blipFill>
          <a:blip r:embed="rId1"/>
          <a:srcRect l="0" t="14444" r="0" b="55556"/>
          <a:stretch/>
        </p:blipFill>
        <p:spPr>
          <a:xfrm>
            <a:off x="1015920" y="4457880"/>
            <a:ext cx="10032120" cy="2056680"/>
          </a:xfrm>
          <a:prstGeom prst="rect">
            <a:avLst/>
          </a:prstGeom>
          <a:ln w="0">
            <a:noFill/>
          </a:ln>
        </p:spPr>
      </p:pic>
    </p:spTree>
  </p:cSld>
  <mc:AlternateContent>
    <mc:Choice Requires="p14">
      <p:transition spd="slow" p14:dur="2000"/>
    </mc:Choice>
    <mc:Fallback>
      <p:transition spd="slow"/>
    </mc:Fallback>
  </mc:AlternateContent>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7" name="Google Shape;124;p7"/>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tabLst>
                <a:tab algn="l" pos="0"/>
              </a:tabLst>
            </a:pPr>
            <a:r>
              <a:rPr b="1" i="1" lang="en-US" sz="4400" spc="-1" strike="noStrike">
                <a:solidFill>
                  <a:srgbClr val="000000"/>
                </a:solidFill>
                <a:latin typeface="Calibri"/>
                <a:ea typeface="Calibri"/>
              </a:rPr>
              <a:t>END directive</a:t>
            </a:r>
            <a:endParaRPr b="0" lang="en-US" sz="4400" spc="-1" strike="noStrike">
              <a:latin typeface="Arial"/>
            </a:endParaRPr>
          </a:p>
        </p:txBody>
      </p:sp>
      <p:sp>
        <p:nvSpPr>
          <p:cNvPr id="1298" name="Google Shape;125;p7_1"/>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Autofit/>
          </a:bodyPr>
          <a:p>
            <a:pPr marL="228600" indent="-227880" algn="just">
              <a:lnSpc>
                <a:spcPct val="90000"/>
              </a:lnSpc>
              <a:buClr>
                <a:srgbClr val="000000"/>
              </a:buClr>
              <a:buFont typeface="Arial"/>
              <a:buChar char="•"/>
            </a:pPr>
            <a:r>
              <a:rPr b="0" lang="en-US" sz="2800" spc="-1" strike="noStrike">
                <a:solidFill>
                  <a:srgbClr val="000000"/>
                </a:solidFill>
                <a:latin typeface="Calibri"/>
                <a:ea typeface="Calibri"/>
              </a:rPr>
              <a:t>Another important pseudocode is the END directive. This indicates to the assembler the end of the source (asm) file. The END directive is the last line of an 8051 program, meaning that in the source code anything after the END directive is ignored by the assembler. Some assemblers use “. END” (notice the dot) instead of “END”.</a:t>
            </a:r>
            <a:endParaRPr b="0" lang="en-US" sz="2800" spc="-1" strike="noStrike">
              <a:latin typeface="Arial"/>
            </a:endParaRPr>
          </a:p>
          <a:p>
            <a:pPr marL="228600" indent="-50040">
              <a:lnSpc>
                <a:spcPct val="90000"/>
              </a:lnSpc>
              <a:spcBef>
                <a:spcPts val="1001"/>
              </a:spcBef>
              <a:tabLst>
                <a:tab algn="l" pos="0"/>
              </a:tabLst>
            </a:pPr>
            <a:endParaRPr b="0" lang="en-US" sz="2800" spc="-1" strike="noStrike">
              <a:latin typeface="Arial"/>
            </a:endParaRPr>
          </a:p>
        </p:txBody>
      </p:sp>
      <p:sp>
        <p:nvSpPr>
          <p:cNvPr id="1299" name="Google Shape;126;p7_1"/>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tabLst>
                <a:tab algn="l" pos="0"/>
              </a:tabLst>
            </a:pPr>
            <a:fld id="{5DC9A924-0F02-4AAE-9948-20F9564D5833}" type="slidenum">
              <a:rPr b="0" lang="en-US" sz="1200" spc="-1" strike="noStrike">
                <a:solidFill>
                  <a:srgbClr val="898989"/>
                </a:solidFill>
                <a:latin typeface="Arial"/>
                <a:ea typeface="Arial"/>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0" name="Google Shape;131;p8"/>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tabLst>
                <a:tab algn="l" pos="0"/>
              </a:tabLst>
            </a:pPr>
            <a:r>
              <a:rPr b="1" lang="en-US" sz="4400" spc="-1" strike="noStrike">
                <a:solidFill>
                  <a:srgbClr val="000000"/>
                </a:solidFill>
                <a:latin typeface="Calibri"/>
                <a:ea typeface="Calibri"/>
              </a:rPr>
              <a:t>Rules for labels in Assembly language</a:t>
            </a:r>
            <a:endParaRPr b="0" lang="en-US" sz="4400" spc="-1" strike="noStrike">
              <a:latin typeface="Arial"/>
            </a:endParaRPr>
          </a:p>
        </p:txBody>
      </p:sp>
      <p:sp>
        <p:nvSpPr>
          <p:cNvPr id="1301" name="Google Shape;132;p8_1"/>
          <p:cNvSpPr/>
          <p:nvPr/>
        </p:nvSpPr>
        <p:spPr>
          <a:xfrm>
            <a:off x="837720" y="1825560"/>
            <a:ext cx="11048400" cy="435060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buClr>
                <a:srgbClr val="000000"/>
              </a:buClr>
              <a:buFont typeface="Arial"/>
              <a:buChar char="•"/>
            </a:pPr>
            <a:r>
              <a:rPr b="0" lang="en-US" sz="2000" spc="-1" strike="noStrike">
                <a:solidFill>
                  <a:srgbClr val="000000"/>
                </a:solidFill>
                <a:latin typeface="Calibri"/>
                <a:ea typeface="Calibri"/>
              </a:rPr>
              <a:t>By choosing label names that are meaningful, a programmer can make a program much easier to read and maintain. There are several rules that names must follow. First, each label name must be unique. The names used for labels in Assembly language programming consist of alphabetic letters in both uppercase and lowercase, the digits 0 through 9, and the special characters question mark (?), period (.), at (@), underline (_), and dollar sign ($). The first character of the label must be an alphabetic character.</a:t>
            </a:r>
            <a:endParaRPr b="0" lang="en-US" sz="2000" spc="-1" strike="noStrike">
              <a:latin typeface="Arial"/>
            </a:endParaRPr>
          </a:p>
          <a:p>
            <a:pPr marL="228600" indent="-227880">
              <a:lnSpc>
                <a:spcPct val="90000"/>
              </a:lnSpc>
              <a:spcBef>
                <a:spcPts val="1001"/>
              </a:spcBef>
              <a:buClr>
                <a:srgbClr val="000000"/>
              </a:buClr>
              <a:buFont typeface="Arial"/>
              <a:buChar char="•"/>
            </a:pPr>
            <a:r>
              <a:rPr b="0" lang="en-US" sz="2000" spc="-1" strike="noStrike">
                <a:solidFill>
                  <a:srgbClr val="000000"/>
                </a:solidFill>
                <a:latin typeface="Calibri"/>
                <a:ea typeface="Calibri"/>
              </a:rPr>
              <a:t> </a:t>
            </a:r>
            <a:r>
              <a:rPr b="0" lang="en-US" sz="2000" spc="-1" strike="noStrike">
                <a:solidFill>
                  <a:srgbClr val="000000"/>
                </a:solidFill>
                <a:latin typeface="Calibri"/>
                <a:ea typeface="Calibri"/>
              </a:rPr>
              <a:t>In other words it cannot be a number. Every assembler has some reserved words that must not be used as labels in the program. Foremost among the reserved words are the mnemonics for the instructions. For example, “MOV” and “ADD” are reserved since they are instruction mnemonics. In addition to the mnemonics there are some other reserved words. Check your assembler for the list of reserved words.</a:t>
            </a:r>
            <a:endParaRPr b="0" lang="en-US" sz="2000" spc="-1" strike="noStrike">
              <a:latin typeface="Arial"/>
            </a:endParaRPr>
          </a:p>
        </p:txBody>
      </p:sp>
      <p:sp>
        <p:nvSpPr>
          <p:cNvPr id="1302" name="Google Shape;133;p8_1"/>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tabLst>
                <a:tab algn="l" pos="0"/>
              </a:tabLst>
            </a:pPr>
            <a:fld id="{C6E43104-A931-4FBE-B1B1-6C53DC2C92DC}" type="slidenum">
              <a:rPr b="0" lang="en-US" sz="1200" spc="-1" strike="noStrike">
                <a:solidFill>
                  <a:srgbClr val="898989"/>
                </a:solidFill>
                <a:latin typeface="Arial"/>
                <a:ea typeface="Arial"/>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3" name="Google Shape;138;gda8ee34ce6_0_0"/>
          <p:cNvSpPr/>
          <p:nvPr/>
        </p:nvSpPr>
        <p:spPr>
          <a:xfrm>
            <a:off x="838080" y="371520"/>
            <a:ext cx="10514880" cy="1322280"/>
          </a:xfrm>
          <a:prstGeom prst="rect">
            <a:avLst/>
          </a:prstGeom>
          <a:noFill/>
          <a:ln w="0">
            <a:noFill/>
          </a:ln>
        </p:spPr>
        <p:style>
          <a:lnRef idx="0"/>
          <a:fillRef idx="0"/>
          <a:effectRef idx="0"/>
          <a:fontRef idx="minor"/>
        </p:style>
        <p:txBody>
          <a:bodyPr lIns="0" rIns="0" tIns="11880" bIns="0" anchor="ctr">
            <a:noAutofit/>
          </a:bodyPr>
          <a:p>
            <a:pPr marL="12600">
              <a:lnSpc>
                <a:spcPct val="100000"/>
              </a:lnSpc>
              <a:tabLst>
                <a:tab algn="l" pos="0"/>
              </a:tabLst>
            </a:pPr>
            <a:r>
              <a:rPr b="0" i="1" lang="en-US" sz="4300" spc="-1" strike="noStrike">
                <a:solidFill>
                  <a:srgbClr val="000000"/>
                </a:solidFill>
                <a:latin typeface="Arial"/>
                <a:ea typeface="Arial"/>
              </a:rPr>
              <a:t>What is an addressing mode</a:t>
            </a:r>
            <a:endParaRPr b="0" lang="en-US" sz="4300" spc="-1" strike="noStrike">
              <a:latin typeface="Arial"/>
            </a:endParaRPr>
          </a:p>
          <a:p>
            <a:pPr marL="12600">
              <a:lnSpc>
                <a:spcPct val="100000"/>
              </a:lnSpc>
              <a:tabLst>
                <a:tab algn="l" pos="0"/>
              </a:tabLst>
            </a:pPr>
            <a:r>
              <a:rPr b="0" i="1" lang="en-US" sz="4300" spc="-1" strike="noStrike">
                <a:solidFill>
                  <a:srgbClr val="000000"/>
                </a:solidFill>
                <a:latin typeface="Arial"/>
                <a:ea typeface="Arial"/>
              </a:rPr>
              <a:t>?</a:t>
            </a:r>
            <a:endParaRPr b="0" lang="en-US" sz="4300" spc="-1" strike="noStrike">
              <a:latin typeface="Arial"/>
            </a:endParaRPr>
          </a:p>
        </p:txBody>
      </p:sp>
      <p:sp>
        <p:nvSpPr>
          <p:cNvPr id="1304" name="Google Shape;139;gda8ee34ce6_0_0"/>
          <p:cNvSpPr/>
          <p:nvPr/>
        </p:nvSpPr>
        <p:spPr>
          <a:xfrm>
            <a:off x="2129040" y="1419840"/>
            <a:ext cx="9681840" cy="594720"/>
          </a:xfrm>
          <a:prstGeom prst="rect">
            <a:avLst/>
          </a:prstGeom>
          <a:noFill/>
          <a:ln w="0">
            <a:noFill/>
          </a:ln>
        </p:spPr>
        <p:style>
          <a:lnRef idx="0"/>
          <a:fillRef idx="0"/>
          <a:effectRef idx="0"/>
          <a:fontRef idx="minor"/>
        </p:style>
        <p:txBody>
          <a:bodyPr lIns="0" rIns="0" tIns="68040" bIns="0">
            <a:spAutoFit/>
          </a:bodyPr>
          <a:p>
            <a:pPr marL="295920" indent="-282960">
              <a:lnSpc>
                <a:spcPct val="108000"/>
              </a:lnSpc>
              <a:buClr>
                <a:srgbClr val="3891a7"/>
              </a:buClr>
              <a:buFont typeface="Noto Sans Symbols"/>
              <a:buChar char="⚫"/>
            </a:pPr>
            <a:r>
              <a:rPr b="0" lang="en-US" sz="3200" spc="-1" strike="noStrike">
                <a:solidFill>
                  <a:srgbClr val="000000"/>
                </a:solidFill>
                <a:latin typeface="Arial"/>
                <a:ea typeface="Arial"/>
              </a:rPr>
              <a:t>Addressing mode is a way to address  an operand.</a:t>
            </a:r>
            <a:endParaRPr b="0" lang="en-US" sz="3200" spc="-1" strike="noStrike">
              <a:latin typeface="Arial"/>
            </a:endParaRPr>
          </a:p>
        </p:txBody>
      </p:sp>
      <p:sp>
        <p:nvSpPr>
          <p:cNvPr id="1305" name="Google Shape;140;gda8ee34ce6_0_0"/>
          <p:cNvSpPr/>
          <p:nvPr/>
        </p:nvSpPr>
        <p:spPr>
          <a:xfrm>
            <a:off x="7291080" y="2374560"/>
            <a:ext cx="4518720" cy="1121040"/>
          </a:xfrm>
          <a:prstGeom prst="rect">
            <a:avLst/>
          </a:prstGeom>
          <a:noFill/>
          <a:ln w="0">
            <a:noFill/>
          </a:ln>
        </p:spPr>
        <p:style>
          <a:lnRef idx="0"/>
          <a:fillRef idx="0"/>
          <a:effectRef idx="0"/>
          <a:fontRef idx="minor"/>
        </p:style>
        <p:txBody>
          <a:bodyPr lIns="0" rIns="0" tIns="68040" bIns="0">
            <a:spAutoFit/>
          </a:bodyPr>
          <a:p>
            <a:pPr marL="12600" indent="24120">
              <a:lnSpc>
                <a:spcPct val="108000"/>
              </a:lnSpc>
              <a:tabLst>
                <a:tab algn="l" pos="0"/>
              </a:tabLst>
            </a:pPr>
            <a:r>
              <a:rPr b="0" lang="en-US" sz="3200" spc="-1" strike="noStrike">
                <a:solidFill>
                  <a:srgbClr val="000000"/>
                </a:solidFill>
                <a:latin typeface="Arial"/>
                <a:ea typeface="Arial"/>
              </a:rPr>
              <a:t>various</a:t>
            </a:r>
            <a:r>
              <a:rPr b="0" lang="en-US" sz="3200" spc="-1" strike="noStrike">
                <a:solidFill>
                  <a:srgbClr val="000000"/>
                </a:solidFill>
                <a:latin typeface="Arial"/>
                <a:ea typeface="Arial"/>
              </a:rPr>
              <a:t>	</a:t>
            </a:r>
            <a:r>
              <a:rPr b="0" lang="en-US" sz="3200" spc="-1" strike="noStrike">
                <a:solidFill>
                  <a:srgbClr val="000000"/>
                </a:solidFill>
                <a:latin typeface="Arial"/>
                <a:ea typeface="Arial"/>
              </a:rPr>
              <a:t>	</a:t>
            </a:r>
            <a:r>
              <a:rPr b="0" lang="en-US" sz="3200" spc="-1" strike="noStrike">
                <a:solidFill>
                  <a:srgbClr val="000000"/>
                </a:solidFill>
                <a:latin typeface="Arial"/>
                <a:ea typeface="Arial"/>
              </a:rPr>
              <a:t>ways</a:t>
            </a:r>
            <a:r>
              <a:rPr b="0" lang="en-US" sz="3200" spc="-1" strike="noStrike">
                <a:solidFill>
                  <a:srgbClr val="000000"/>
                </a:solidFill>
                <a:latin typeface="Arial"/>
                <a:ea typeface="Arial"/>
              </a:rPr>
              <a:t>	</a:t>
            </a:r>
            <a:r>
              <a:rPr b="0" lang="en-US" sz="3200" spc="-1" strike="noStrike">
                <a:solidFill>
                  <a:srgbClr val="000000"/>
                </a:solidFill>
                <a:latin typeface="Arial"/>
                <a:ea typeface="Arial"/>
              </a:rPr>
              <a:t>to  called</a:t>
            </a:r>
            <a:r>
              <a:rPr b="0" lang="en-US" sz="3200" spc="-1" strike="noStrike">
                <a:solidFill>
                  <a:srgbClr val="000000"/>
                </a:solidFill>
                <a:latin typeface="Arial"/>
                <a:ea typeface="Arial"/>
              </a:rPr>
              <a:t>	</a:t>
            </a:r>
            <a:r>
              <a:rPr b="0" i="1" lang="en-US" sz="3200" spc="-1" strike="noStrike">
                <a:solidFill>
                  <a:srgbClr val="000000"/>
                </a:solidFill>
                <a:latin typeface="Arial"/>
                <a:ea typeface="Arial"/>
              </a:rPr>
              <a:t>addressing</a:t>
            </a:r>
            <a:endParaRPr b="0" lang="en-US" sz="3200" spc="-1" strike="noStrike">
              <a:latin typeface="Arial"/>
            </a:endParaRPr>
          </a:p>
        </p:txBody>
      </p:sp>
      <p:sp>
        <p:nvSpPr>
          <p:cNvPr id="1306" name="Google Shape;141;gda8ee34ce6_0_0"/>
          <p:cNvSpPr/>
          <p:nvPr/>
        </p:nvSpPr>
        <p:spPr>
          <a:xfrm>
            <a:off x="2129040" y="2374560"/>
            <a:ext cx="4776480" cy="1121040"/>
          </a:xfrm>
          <a:prstGeom prst="rect">
            <a:avLst/>
          </a:prstGeom>
          <a:noFill/>
          <a:ln w="0">
            <a:noFill/>
          </a:ln>
        </p:spPr>
        <p:style>
          <a:lnRef idx="0"/>
          <a:fillRef idx="0"/>
          <a:effectRef idx="0"/>
          <a:fontRef idx="minor"/>
        </p:style>
        <p:txBody>
          <a:bodyPr lIns="0" rIns="0" tIns="68040" bIns="0">
            <a:spAutoFit/>
          </a:bodyPr>
          <a:p>
            <a:pPr marL="295920" indent="-282960" algn="just">
              <a:lnSpc>
                <a:spcPct val="108000"/>
              </a:lnSpc>
              <a:buClr>
                <a:srgbClr val="3891a7"/>
              </a:buClr>
              <a:buFont typeface="Noto Sans Symbols"/>
              <a:buChar char="⚫"/>
            </a:pPr>
            <a:r>
              <a:rPr b="0" lang="en-US" sz="3200" spc="-1" strike="noStrike">
                <a:solidFill>
                  <a:srgbClr val="000000"/>
                </a:solidFill>
                <a:latin typeface="Arial"/>
                <a:ea typeface="Arial"/>
              </a:rPr>
              <a:t>In other words,  access data are  </a:t>
            </a:r>
            <a:r>
              <a:rPr b="0" i="1" lang="en-US" sz="3200" spc="-1" strike="noStrike">
                <a:solidFill>
                  <a:srgbClr val="000000"/>
                </a:solidFill>
                <a:latin typeface="Arial"/>
                <a:ea typeface="Arial"/>
              </a:rPr>
              <a:t>modes</a:t>
            </a:r>
            <a:r>
              <a:rPr b="0" lang="en-US" sz="3200" spc="-1" strike="noStrike">
                <a:solidFill>
                  <a:srgbClr val="000000"/>
                </a:solidFill>
                <a:latin typeface="Arial"/>
                <a:ea typeface="Arial"/>
              </a:rPr>
              <a:t>.</a:t>
            </a:r>
            <a:endParaRPr b="0" lang="en-US" sz="3200" spc="-1" strike="noStrike">
              <a:latin typeface="Arial"/>
            </a:endParaRPr>
          </a:p>
        </p:txBody>
      </p:sp>
      <p:sp>
        <p:nvSpPr>
          <p:cNvPr id="1307" name="Google Shape;142;gda8ee34ce6_0_0"/>
          <p:cNvSpPr/>
          <p:nvPr/>
        </p:nvSpPr>
        <p:spPr>
          <a:xfrm>
            <a:off x="2129040" y="3767760"/>
            <a:ext cx="9682200" cy="2073960"/>
          </a:xfrm>
          <a:prstGeom prst="rect">
            <a:avLst/>
          </a:prstGeom>
          <a:noFill/>
          <a:ln w="0">
            <a:noFill/>
          </a:ln>
        </p:spPr>
        <p:style>
          <a:lnRef idx="0"/>
          <a:fillRef idx="0"/>
          <a:effectRef idx="0"/>
          <a:fontRef idx="minor"/>
        </p:style>
        <p:txBody>
          <a:bodyPr lIns="0" rIns="0" tIns="61560" bIns="0">
            <a:spAutoFit/>
          </a:bodyPr>
          <a:p>
            <a:pPr marL="295920" indent="-282960" algn="just">
              <a:lnSpc>
                <a:spcPct val="90000"/>
              </a:lnSpc>
              <a:buClr>
                <a:srgbClr val="3891a7"/>
              </a:buClr>
              <a:buFont typeface="Noto Sans Symbols"/>
              <a:buChar char="⚫"/>
            </a:pPr>
            <a:r>
              <a:rPr b="0" lang="en-US" sz="3200" spc="-1" strike="noStrike">
                <a:solidFill>
                  <a:srgbClr val="000000"/>
                </a:solidFill>
                <a:latin typeface="Arial"/>
                <a:ea typeface="Arial"/>
              </a:rPr>
              <a:t>Operand means the data we are  operating upon (in most cases source  data).</a:t>
            </a:r>
            <a:endParaRPr b="0" lang="en-US" sz="3200" spc="-1" strike="noStrike">
              <a:latin typeface="Arial"/>
            </a:endParaRPr>
          </a:p>
          <a:p>
            <a:pPr marL="295920" indent="-282960" algn="just">
              <a:lnSpc>
                <a:spcPct val="108000"/>
              </a:lnSpc>
              <a:spcBef>
                <a:spcPts val="649"/>
              </a:spcBef>
              <a:buClr>
                <a:srgbClr val="3891a7"/>
              </a:buClr>
              <a:buFont typeface="Noto Sans Symbols"/>
              <a:buChar char="⚫"/>
            </a:pPr>
            <a:r>
              <a:rPr b="0" lang="en-US" sz="3200" spc="-1" strike="noStrike">
                <a:solidFill>
                  <a:srgbClr val="000000"/>
                </a:solidFill>
                <a:latin typeface="Arial"/>
                <a:ea typeface="Arial"/>
              </a:rPr>
              <a:t>It can be a direct address of memory,  it can be register names, it can be any  numerical data etc.</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8" name="Google Shape;147;gda8ee34ce6_0_8"/>
          <p:cNvSpPr/>
          <p:nvPr/>
        </p:nvSpPr>
        <p:spPr>
          <a:xfrm>
            <a:off x="2019240" y="166320"/>
            <a:ext cx="6058080" cy="1322280"/>
          </a:xfrm>
          <a:prstGeom prst="rect">
            <a:avLst/>
          </a:prstGeom>
          <a:noFill/>
          <a:ln w="0">
            <a:noFill/>
          </a:ln>
        </p:spPr>
        <p:style>
          <a:lnRef idx="0"/>
          <a:fillRef idx="0"/>
          <a:effectRef idx="0"/>
          <a:fontRef idx="minor"/>
        </p:style>
        <p:txBody>
          <a:bodyPr lIns="0" rIns="0" tIns="11880" bIns="0" anchor="ctr">
            <a:noAutofit/>
          </a:bodyPr>
          <a:p>
            <a:pPr marL="12600">
              <a:lnSpc>
                <a:spcPct val="100000"/>
              </a:lnSpc>
              <a:tabLst>
                <a:tab algn="l" pos="0"/>
              </a:tabLst>
            </a:pPr>
            <a:r>
              <a:rPr b="0" lang="en-US" sz="4300" spc="-1" strike="noStrike">
                <a:solidFill>
                  <a:srgbClr val="000000"/>
                </a:solidFill>
                <a:latin typeface="Calibri"/>
                <a:ea typeface="Calibri"/>
              </a:rPr>
              <a:t>Addressing Modes</a:t>
            </a:r>
            <a:endParaRPr b="0" lang="en-US" sz="4300" spc="-1" strike="noStrike">
              <a:latin typeface="Arial"/>
            </a:endParaRPr>
          </a:p>
        </p:txBody>
      </p:sp>
      <p:sp>
        <p:nvSpPr>
          <p:cNvPr id="1309" name="Google Shape;148;gda8ee34ce6_0_1"/>
          <p:cNvSpPr/>
          <p:nvPr/>
        </p:nvSpPr>
        <p:spPr>
          <a:xfrm>
            <a:off x="2129040" y="1468440"/>
            <a:ext cx="8864640" cy="3807720"/>
          </a:xfrm>
          <a:prstGeom prst="rect">
            <a:avLst/>
          </a:prstGeom>
          <a:noFill/>
          <a:ln w="0">
            <a:noFill/>
          </a:ln>
        </p:spPr>
        <p:style>
          <a:lnRef idx="0"/>
          <a:fillRef idx="0"/>
          <a:effectRef idx="0"/>
          <a:fontRef idx="minor"/>
        </p:style>
        <p:txBody>
          <a:bodyPr lIns="0" rIns="0" tIns="13320" bIns="0">
            <a:spAutoFit/>
          </a:bodyPr>
          <a:p>
            <a:pPr marL="295920" indent="-282960">
              <a:lnSpc>
                <a:spcPct val="100000"/>
              </a:lnSpc>
              <a:buClr>
                <a:srgbClr val="3891a7"/>
              </a:buClr>
              <a:buFont typeface="Noto Sans Symbols"/>
              <a:buChar char="⚫"/>
            </a:pPr>
            <a:r>
              <a:rPr b="0" lang="en-US" sz="3200" spc="-1" strike="noStrike">
                <a:solidFill>
                  <a:srgbClr val="000000"/>
                </a:solidFill>
                <a:latin typeface="Arial"/>
                <a:ea typeface="Arial"/>
              </a:rPr>
              <a:t>8051 provides a total of five distinct  addressing modes.</a:t>
            </a:r>
            <a:endParaRPr b="0" lang="en-US" sz="3200" spc="-1" strike="noStrike">
              <a:latin typeface="Arial"/>
            </a:endParaRPr>
          </a:p>
          <a:p>
            <a:pPr marL="295920" indent="-282960">
              <a:lnSpc>
                <a:spcPct val="100000"/>
              </a:lnSpc>
              <a:spcBef>
                <a:spcPts val="604"/>
              </a:spcBef>
              <a:buClr>
                <a:srgbClr val="3891a7"/>
              </a:buClr>
              <a:buFont typeface="Noto Sans Symbols"/>
              <a:buChar char="⚫"/>
            </a:pPr>
            <a:r>
              <a:rPr b="0" lang="en-US" sz="3200" spc="-1" strike="noStrike">
                <a:solidFill>
                  <a:srgbClr val="000000"/>
                </a:solidFill>
                <a:latin typeface="Arial"/>
                <a:ea typeface="Arial"/>
              </a:rPr>
              <a:t>1. Immediate</a:t>
            </a:r>
            <a:endParaRPr b="0" lang="en-US" sz="3200" spc="-1" strike="noStrike">
              <a:latin typeface="Arial"/>
            </a:endParaRPr>
          </a:p>
          <a:p>
            <a:pPr marL="295920" indent="-282960">
              <a:lnSpc>
                <a:spcPct val="100000"/>
              </a:lnSpc>
              <a:spcBef>
                <a:spcPts val="601"/>
              </a:spcBef>
              <a:buClr>
                <a:srgbClr val="3891a7"/>
              </a:buClr>
              <a:buFont typeface="Noto Sans Symbols"/>
              <a:buChar char="⚫"/>
            </a:pPr>
            <a:r>
              <a:rPr b="0" lang="en-US" sz="3200" spc="-1" strike="noStrike">
                <a:solidFill>
                  <a:srgbClr val="000000"/>
                </a:solidFill>
                <a:latin typeface="Arial"/>
                <a:ea typeface="Arial"/>
              </a:rPr>
              <a:t>2.Register</a:t>
            </a:r>
            <a:endParaRPr b="0" lang="en-US" sz="3200" spc="-1" strike="noStrike">
              <a:latin typeface="Arial"/>
            </a:endParaRPr>
          </a:p>
          <a:p>
            <a:pPr marL="295920" indent="-282960">
              <a:lnSpc>
                <a:spcPct val="100000"/>
              </a:lnSpc>
              <a:spcBef>
                <a:spcPts val="601"/>
              </a:spcBef>
              <a:buClr>
                <a:srgbClr val="3891a7"/>
              </a:buClr>
              <a:buFont typeface="Noto Sans Symbols"/>
              <a:buChar char="⚫"/>
            </a:pPr>
            <a:r>
              <a:rPr b="0" lang="en-US" sz="3200" spc="-1" strike="noStrike">
                <a:solidFill>
                  <a:srgbClr val="000000"/>
                </a:solidFill>
                <a:latin typeface="Arial"/>
                <a:ea typeface="Arial"/>
              </a:rPr>
              <a:t>3.Direct</a:t>
            </a:r>
            <a:endParaRPr b="0" lang="en-US" sz="3200" spc="-1" strike="noStrike">
              <a:latin typeface="Arial"/>
            </a:endParaRPr>
          </a:p>
          <a:p>
            <a:pPr marL="295920" indent="-282960">
              <a:lnSpc>
                <a:spcPct val="100000"/>
              </a:lnSpc>
              <a:spcBef>
                <a:spcPts val="601"/>
              </a:spcBef>
              <a:buClr>
                <a:srgbClr val="3891a7"/>
              </a:buClr>
              <a:buFont typeface="Noto Sans Symbols"/>
              <a:buChar char="⚫"/>
            </a:pPr>
            <a:r>
              <a:rPr b="0" lang="en-US" sz="3200" spc="-1" strike="noStrike">
                <a:solidFill>
                  <a:srgbClr val="000000"/>
                </a:solidFill>
                <a:latin typeface="Arial"/>
                <a:ea typeface="Arial"/>
              </a:rPr>
              <a:t>4. Register indirect</a:t>
            </a:r>
            <a:endParaRPr b="0" lang="en-US" sz="3200" spc="-1" strike="noStrike">
              <a:latin typeface="Arial"/>
            </a:endParaRPr>
          </a:p>
          <a:p>
            <a:pPr marL="295920" indent="-282960">
              <a:lnSpc>
                <a:spcPct val="100000"/>
              </a:lnSpc>
              <a:spcBef>
                <a:spcPts val="604"/>
              </a:spcBef>
              <a:buClr>
                <a:srgbClr val="3891a7"/>
              </a:buClr>
              <a:buFont typeface="Noto Sans Symbols"/>
              <a:buChar char="⚫"/>
            </a:pPr>
            <a:r>
              <a:rPr b="0" lang="en-US" sz="3200" spc="-1" strike="noStrike">
                <a:solidFill>
                  <a:srgbClr val="000000"/>
                </a:solidFill>
                <a:latin typeface="Arial"/>
                <a:ea typeface="Arial"/>
              </a:rPr>
              <a:t>5. Indexed</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0" name="Google Shape;153;gda8ee34ce6_0_13"/>
          <p:cNvSpPr/>
          <p:nvPr/>
        </p:nvSpPr>
        <p:spPr>
          <a:xfrm>
            <a:off x="838080" y="52560"/>
            <a:ext cx="10514880" cy="1220040"/>
          </a:xfrm>
          <a:prstGeom prst="rect">
            <a:avLst/>
          </a:prstGeom>
          <a:noFill/>
          <a:ln w="0">
            <a:noFill/>
          </a:ln>
        </p:spPr>
        <p:style>
          <a:lnRef idx="0"/>
          <a:fillRef idx="0"/>
          <a:effectRef idx="0"/>
          <a:fontRef idx="minor"/>
        </p:style>
        <p:txBody>
          <a:bodyPr lIns="0" rIns="0" tIns="75240" bIns="0" anchor="ctr">
            <a:noAutofit/>
          </a:bodyPr>
          <a:p>
            <a:pPr marL="12600">
              <a:lnSpc>
                <a:spcPct val="100000"/>
              </a:lnSpc>
              <a:tabLst>
                <a:tab algn="l" pos="0"/>
              </a:tabLst>
            </a:pPr>
            <a:r>
              <a:rPr b="1" lang="en-US" sz="4000" spc="-1" strike="noStrike">
                <a:solidFill>
                  <a:srgbClr val="000000"/>
                </a:solidFill>
                <a:latin typeface="Times New Roman"/>
                <a:ea typeface="Times New Roman"/>
              </a:rPr>
              <a:t>Immediate Addressing Modes</a:t>
            </a:r>
            <a:endParaRPr b="0" lang="en-US" sz="4000" spc="-1" strike="noStrike">
              <a:latin typeface="Arial"/>
            </a:endParaRPr>
          </a:p>
        </p:txBody>
      </p:sp>
      <p:sp>
        <p:nvSpPr>
          <p:cNvPr id="1311" name="Google Shape;154;gda8ee34ce6_0_1"/>
          <p:cNvSpPr/>
          <p:nvPr/>
        </p:nvSpPr>
        <p:spPr>
          <a:xfrm>
            <a:off x="609480" y="1378800"/>
            <a:ext cx="11096280" cy="3705840"/>
          </a:xfrm>
          <a:prstGeom prst="rect">
            <a:avLst/>
          </a:prstGeom>
          <a:noFill/>
          <a:ln w="0">
            <a:noFill/>
          </a:ln>
        </p:spPr>
        <p:style>
          <a:lnRef idx="0"/>
          <a:fillRef idx="0"/>
          <a:effectRef idx="0"/>
          <a:fontRef idx="minor"/>
        </p:style>
        <p:txBody>
          <a:bodyPr lIns="0" rIns="0" tIns="104040" bIns="0">
            <a:spAutoFit/>
          </a:bodyPr>
          <a:p>
            <a:pPr marL="295920" indent="-282960" algn="just">
              <a:lnSpc>
                <a:spcPct val="80000"/>
              </a:lnSpc>
              <a:buClr>
                <a:srgbClr val="3891a7"/>
              </a:buClr>
              <a:buFont typeface="Noto Sans Symbols"/>
              <a:buChar char="⚫"/>
            </a:pPr>
            <a:r>
              <a:rPr b="0" lang="en-US" sz="3000" spc="-1" strike="noStrike">
                <a:solidFill>
                  <a:srgbClr val="000000"/>
                </a:solidFill>
                <a:latin typeface="Arial"/>
                <a:ea typeface="Arial"/>
              </a:rPr>
              <a:t>If the operand is a constant then it can  be stored in memory immediately after  the opcode.</a:t>
            </a:r>
            <a:endParaRPr b="0" lang="en-US" sz="3000" spc="-1" strike="noStrike">
              <a:latin typeface="Arial"/>
            </a:endParaRPr>
          </a:p>
          <a:p>
            <a:pPr marL="295920" indent="-282960" algn="just">
              <a:lnSpc>
                <a:spcPct val="80000"/>
              </a:lnSpc>
              <a:spcBef>
                <a:spcPts val="601"/>
              </a:spcBef>
              <a:buClr>
                <a:srgbClr val="3891a7"/>
              </a:buClr>
              <a:buFont typeface="Noto Sans Symbols"/>
              <a:buChar char="⚫"/>
            </a:pPr>
            <a:r>
              <a:rPr b="0" lang="en-US" sz="3000" spc="-1" strike="noStrike">
                <a:solidFill>
                  <a:srgbClr val="000000"/>
                </a:solidFill>
                <a:latin typeface="Arial"/>
                <a:ea typeface="Arial"/>
              </a:rPr>
              <a:t>immediate addressing is only of use  when the data to be read is a constant</a:t>
            </a:r>
            <a:endParaRPr b="0" lang="en-US" sz="3000" spc="-1" strike="noStrike">
              <a:latin typeface="Arial"/>
            </a:endParaRPr>
          </a:p>
          <a:p>
            <a:pPr marL="295920" indent="-282960">
              <a:lnSpc>
                <a:spcPct val="80000"/>
              </a:lnSpc>
              <a:spcBef>
                <a:spcPts val="604"/>
              </a:spcBef>
              <a:buClr>
                <a:srgbClr val="3891a7"/>
              </a:buClr>
              <a:buFont typeface="Noto Sans Symbols"/>
              <a:buChar char="⚫"/>
            </a:pPr>
            <a:r>
              <a:rPr b="0" lang="en-US" sz="3000" spc="-1" strike="noStrike">
                <a:solidFill>
                  <a:srgbClr val="000000"/>
                </a:solidFill>
                <a:latin typeface="Arial"/>
                <a:ea typeface="Arial"/>
              </a:rPr>
              <a:t>if your program needed to perform some  calculations based on the number of  weeks in the year, you could use  immediate addressing to load the  number 52 (34H) into a register and then  perform arithmetic operations upon this  data</a:t>
            </a:r>
            <a:endParaRPr b="0" lang="en-US" sz="3000" spc="-1" strike="noStrike">
              <a:latin typeface="Arial"/>
            </a:endParaRPr>
          </a:p>
          <a:p>
            <a:pPr lvl="1" marL="997560" indent="-282960">
              <a:lnSpc>
                <a:spcPct val="115000"/>
              </a:lnSpc>
              <a:buClr>
                <a:srgbClr val="3891a7"/>
              </a:buClr>
              <a:buFont typeface="Noto Sans Symbols"/>
              <a:buChar char="⚫"/>
            </a:pPr>
            <a:r>
              <a:rPr b="0" lang="en-US" sz="3000" spc="-1" strike="noStrike">
                <a:solidFill>
                  <a:srgbClr val="000000"/>
                </a:solidFill>
                <a:latin typeface="Arial"/>
                <a:ea typeface="Arial"/>
              </a:rPr>
              <a:t>MOV R0, #34H</a:t>
            </a:r>
            <a:r>
              <a:rPr b="0" lang="en-US" sz="3000" spc="-1" strike="noStrike">
                <a:solidFill>
                  <a:srgbClr val="000000"/>
                </a:solidFill>
                <a:latin typeface="Arial"/>
                <a:ea typeface="Arial"/>
              </a:rPr>
              <a:t>	</a:t>
            </a:r>
            <a:r>
              <a:rPr b="0" lang="en-US" sz="3000" spc="-1" strike="noStrike">
                <a:solidFill>
                  <a:srgbClr val="000000"/>
                </a:solidFill>
                <a:latin typeface="Arial"/>
                <a:ea typeface="Arial"/>
              </a:rPr>
              <a:t>(2byte instruction)</a:t>
            </a:r>
            <a:endParaRPr b="0" lang="en-US" sz="3000" spc="-1" strike="noStrike">
              <a:latin typeface="Arial"/>
            </a:endParaRPr>
          </a:p>
        </p:txBody>
      </p:sp>
    </p:spTree>
  </p:cSld>
  <mc:AlternateContent>
    <mc:Choice Requires="p14">
      <p:transition spd="slow" p14:dur="2000"/>
    </mc:Choice>
    <mc:Fallback>
      <p:transition spd="slow"/>
    </mc:Fallback>
  </mc:AlternateContent>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2" name="Google Shape;159;gda8ee34ce6_0_18"/>
          <p:cNvSpPr/>
          <p:nvPr/>
        </p:nvSpPr>
        <p:spPr>
          <a:xfrm>
            <a:off x="2019240" y="252720"/>
            <a:ext cx="7234560" cy="1156680"/>
          </a:xfrm>
          <a:prstGeom prst="rect">
            <a:avLst/>
          </a:prstGeom>
          <a:noFill/>
          <a:ln w="0">
            <a:noFill/>
          </a:ln>
        </p:spPr>
        <p:style>
          <a:lnRef idx="0"/>
          <a:fillRef idx="0"/>
          <a:effectRef idx="0"/>
          <a:fontRef idx="minor"/>
        </p:style>
        <p:txBody>
          <a:bodyPr lIns="0" rIns="0" tIns="11880" bIns="0" anchor="ctr">
            <a:noAutofit/>
          </a:bodyPr>
          <a:p>
            <a:pPr marL="12600">
              <a:lnSpc>
                <a:spcPct val="100000"/>
              </a:lnSpc>
              <a:tabLst>
                <a:tab algn="l" pos="0"/>
              </a:tabLst>
            </a:pPr>
            <a:r>
              <a:rPr b="1" lang="en-US" sz="4000" spc="-1" strike="noStrike">
                <a:solidFill>
                  <a:srgbClr val="000000"/>
                </a:solidFill>
                <a:latin typeface="Times New Roman"/>
                <a:ea typeface="Times New Roman"/>
              </a:rPr>
              <a:t>Immediate Addressing</a:t>
            </a:r>
            <a:endParaRPr b="0" lang="en-US" sz="4000" spc="-1" strike="noStrike">
              <a:latin typeface="Arial"/>
            </a:endParaRPr>
          </a:p>
        </p:txBody>
      </p:sp>
      <p:sp>
        <p:nvSpPr>
          <p:cNvPr id="1313" name="Google Shape;160;gda8ee34ce6_0_1"/>
          <p:cNvSpPr/>
          <p:nvPr/>
        </p:nvSpPr>
        <p:spPr>
          <a:xfrm>
            <a:off x="914040" y="1419840"/>
            <a:ext cx="10888200" cy="3458880"/>
          </a:xfrm>
          <a:prstGeom prst="rect">
            <a:avLst/>
          </a:prstGeom>
          <a:noFill/>
          <a:ln w="0">
            <a:noFill/>
          </a:ln>
        </p:spPr>
        <p:style>
          <a:lnRef idx="0"/>
          <a:fillRef idx="0"/>
          <a:effectRef idx="0"/>
          <a:fontRef idx="minor"/>
        </p:style>
        <p:txBody>
          <a:bodyPr lIns="0" rIns="0" tIns="62280" bIns="0">
            <a:spAutoFit/>
          </a:bodyPr>
          <a:p>
            <a:pPr marL="295920" indent="-282960">
              <a:lnSpc>
                <a:spcPct val="90000"/>
              </a:lnSpc>
              <a:buClr>
                <a:srgbClr val="3891a7"/>
              </a:buClr>
              <a:buFont typeface="Noto Sans Symbols"/>
              <a:buChar char="⚫"/>
            </a:pPr>
            <a:r>
              <a:rPr b="0" lang="en-US" sz="3200" spc="-1" strike="noStrike">
                <a:solidFill>
                  <a:srgbClr val="000000"/>
                </a:solidFill>
                <a:latin typeface="Arial"/>
                <a:ea typeface="Arial"/>
              </a:rPr>
              <a:t>The above instruction is an example of  immediate addressing. It moves the  data 34H into R0</a:t>
            </a:r>
            <a:endParaRPr b="0" lang="en-US" sz="3200" spc="-1" strike="noStrike">
              <a:latin typeface="Arial"/>
            </a:endParaRPr>
          </a:p>
          <a:p>
            <a:pPr marL="295920" indent="-282960">
              <a:lnSpc>
                <a:spcPct val="108000"/>
              </a:lnSpc>
              <a:spcBef>
                <a:spcPts val="646"/>
              </a:spcBef>
              <a:buClr>
                <a:srgbClr val="3891a7"/>
              </a:buClr>
              <a:buFont typeface="Noto Sans Symbols"/>
              <a:buChar char="⚫"/>
            </a:pPr>
            <a:r>
              <a:rPr b="0" lang="en-US" sz="3200" spc="-1" strike="noStrike">
                <a:solidFill>
                  <a:srgbClr val="000000"/>
                </a:solidFill>
                <a:latin typeface="Arial"/>
                <a:ea typeface="Arial"/>
              </a:rPr>
              <a:t>The assembler must be able to tell the  difference between an address and a  piece of data</a:t>
            </a:r>
            <a:endParaRPr b="0" lang="en-US" sz="3200" spc="-1" strike="noStrike">
              <a:latin typeface="Arial"/>
            </a:endParaRPr>
          </a:p>
          <a:p>
            <a:pPr marL="295920" indent="-282960">
              <a:lnSpc>
                <a:spcPct val="90000"/>
              </a:lnSpc>
              <a:spcBef>
                <a:spcPts val="544"/>
              </a:spcBef>
              <a:buClr>
                <a:srgbClr val="3891a7"/>
              </a:buClr>
              <a:buFont typeface="Noto Sans Symbols"/>
              <a:buChar char="⚫"/>
            </a:pPr>
            <a:r>
              <a:rPr b="0" lang="en-US" sz="3200" spc="-1" strike="noStrike">
                <a:solidFill>
                  <a:srgbClr val="000000"/>
                </a:solidFill>
                <a:latin typeface="Arial"/>
                <a:ea typeface="Arial"/>
              </a:rPr>
              <a:t>The has symbol (#) is used for this  purpose (whenever the assembler  sees # before a number it knows this  is immediate addressing)</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4" name="Google Shape;165;gda8ee34ce6_0_23"/>
          <p:cNvSpPr/>
          <p:nvPr/>
        </p:nvSpPr>
        <p:spPr>
          <a:xfrm>
            <a:off x="2019240" y="252720"/>
            <a:ext cx="6545520" cy="1156680"/>
          </a:xfrm>
          <a:prstGeom prst="rect">
            <a:avLst/>
          </a:prstGeom>
          <a:noFill/>
          <a:ln w="0">
            <a:noFill/>
          </a:ln>
        </p:spPr>
        <p:style>
          <a:lnRef idx="0"/>
          <a:fillRef idx="0"/>
          <a:effectRef idx="0"/>
          <a:fontRef idx="minor"/>
        </p:style>
        <p:txBody>
          <a:bodyPr lIns="0" rIns="0" tIns="11880" bIns="0" anchor="ctr">
            <a:noAutofit/>
          </a:bodyPr>
          <a:p>
            <a:pPr marL="12600">
              <a:lnSpc>
                <a:spcPct val="100000"/>
              </a:lnSpc>
              <a:tabLst>
                <a:tab algn="l" pos="0"/>
              </a:tabLst>
            </a:pPr>
            <a:r>
              <a:rPr b="1" lang="en-US" sz="4000" spc="-1" strike="noStrike">
                <a:solidFill>
                  <a:srgbClr val="000000"/>
                </a:solidFill>
                <a:latin typeface="Times New Roman"/>
                <a:ea typeface="Times New Roman"/>
              </a:rPr>
              <a:t>Register Addressing</a:t>
            </a:r>
            <a:endParaRPr b="0" lang="en-US" sz="4000" spc="-1" strike="noStrike">
              <a:latin typeface="Arial"/>
            </a:endParaRPr>
          </a:p>
        </p:txBody>
      </p:sp>
      <p:sp>
        <p:nvSpPr>
          <p:cNvPr id="1315" name="Google Shape;166;gda8ee34ce6_0_1"/>
          <p:cNvSpPr/>
          <p:nvPr/>
        </p:nvSpPr>
        <p:spPr>
          <a:xfrm>
            <a:off x="812520" y="1424520"/>
            <a:ext cx="10949040" cy="4639320"/>
          </a:xfrm>
          <a:prstGeom prst="rect">
            <a:avLst/>
          </a:prstGeom>
          <a:noFill/>
          <a:ln w="0">
            <a:noFill/>
          </a:ln>
        </p:spPr>
        <p:style>
          <a:lnRef idx="0"/>
          <a:fillRef idx="0"/>
          <a:effectRef idx="0"/>
          <a:fontRef idx="minor"/>
        </p:style>
        <p:txBody>
          <a:bodyPr lIns="0" rIns="0" tIns="58320" bIns="0">
            <a:spAutoFit/>
          </a:bodyPr>
          <a:p>
            <a:pPr marL="295920" indent="-282960">
              <a:lnSpc>
                <a:spcPct val="90000"/>
              </a:lnSpc>
              <a:buClr>
                <a:srgbClr val="3891a7"/>
              </a:buClr>
              <a:buFont typeface="Noto Sans Symbols"/>
              <a:buChar char="⚫"/>
            </a:pPr>
            <a:r>
              <a:rPr b="0" lang="en-US" sz="3000" spc="-1" strike="noStrike">
                <a:solidFill>
                  <a:srgbClr val="000000"/>
                </a:solidFill>
                <a:latin typeface="Arial"/>
                <a:ea typeface="Arial"/>
              </a:rPr>
              <a:t>Often we need to move data from a  register into the accumulator so that we  can perform arithmetic operations upon it</a:t>
            </a:r>
            <a:endParaRPr b="0" lang="en-US" sz="3000" spc="-1" strike="noStrike">
              <a:latin typeface="Arial"/>
            </a:endParaRPr>
          </a:p>
          <a:p>
            <a:pPr marL="295920" indent="-282960">
              <a:lnSpc>
                <a:spcPct val="108000"/>
              </a:lnSpc>
              <a:spcBef>
                <a:spcPts val="649"/>
              </a:spcBef>
              <a:buClr>
                <a:srgbClr val="3891a7"/>
              </a:buClr>
              <a:buFont typeface="Noto Sans Symbols"/>
              <a:buChar char="⚫"/>
            </a:pPr>
            <a:r>
              <a:rPr b="0" lang="en-US" sz="3000" spc="-1" strike="noStrike">
                <a:solidFill>
                  <a:srgbClr val="000000"/>
                </a:solidFill>
                <a:latin typeface="Arial"/>
                <a:ea typeface="Arial"/>
              </a:rPr>
              <a:t>For example, we may wish to move the  contents of R5 into the accumulator.</a:t>
            </a:r>
            <a:endParaRPr b="0" lang="en-US" sz="3000" spc="-1" strike="noStrike">
              <a:latin typeface="Arial"/>
            </a:endParaRPr>
          </a:p>
          <a:p>
            <a:pPr lvl="1" marL="2817360" indent="-282960">
              <a:lnSpc>
                <a:spcPct val="100000"/>
              </a:lnSpc>
              <a:spcBef>
                <a:spcPts val="196"/>
              </a:spcBef>
              <a:buClr>
                <a:srgbClr val="3891a7"/>
              </a:buClr>
              <a:buFont typeface="Noto Sans Symbols"/>
              <a:buChar char="⚫"/>
            </a:pPr>
            <a:r>
              <a:rPr b="0" lang="en-US" sz="3000" spc="-1" strike="noStrike">
                <a:solidFill>
                  <a:srgbClr val="000000"/>
                </a:solidFill>
                <a:latin typeface="Arial"/>
                <a:ea typeface="Arial"/>
              </a:rPr>
              <a:t>MOV A, R5</a:t>
            </a:r>
            <a:endParaRPr b="0" lang="en-US" sz="3000" spc="-1" strike="noStrike">
              <a:latin typeface="Arial"/>
            </a:endParaRPr>
          </a:p>
          <a:p>
            <a:pPr marL="295920" indent="-282960">
              <a:lnSpc>
                <a:spcPct val="90000"/>
              </a:lnSpc>
              <a:spcBef>
                <a:spcPts val="601"/>
              </a:spcBef>
              <a:buClr>
                <a:srgbClr val="3891a7"/>
              </a:buClr>
              <a:buFont typeface="Noto Sans Symbols"/>
              <a:buChar char="⚫"/>
            </a:pPr>
            <a:r>
              <a:rPr b="0" lang="en-US" sz="3000" spc="-1" strike="noStrike">
                <a:solidFill>
                  <a:srgbClr val="000000"/>
                </a:solidFill>
                <a:latin typeface="Arial"/>
                <a:ea typeface="Arial"/>
              </a:rPr>
              <a:t>This is an example of register  addressing. It moves data from R5 (in  the currently selected register bank) into  the accumulator.</a:t>
            </a:r>
            <a:endParaRPr b="0" lang="en-US" sz="3000" spc="-1" strike="noStrike">
              <a:latin typeface="Arial"/>
            </a:endParaRPr>
          </a:p>
          <a:p>
            <a:pPr marL="295920" indent="-282960">
              <a:lnSpc>
                <a:spcPct val="100000"/>
              </a:lnSpc>
              <a:spcBef>
                <a:spcPts val="241"/>
              </a:spcBef>
              <a:buClr>
                <a:srgbClr val="3891a7"/>
              </a:buClr>
              <a:buFont typeface="Noto Sans Symbols"/>
              <a:buChar char="⚫"/>
            </a:pPr>
            <a:r>
              <a:rPr b="0" lang="en-US" sz="3000" spc="-1" strike="noStrike">
                <a:solidFill>
                  <a:srgbClr val="000000"/>
                </a:solidFill>
                <a:latin typeface="Arial"/>
                <a:ea typeface="Arial"/>
              </a:rPr>
              <a:t>Another example,</a:t>
            </a:r>
            <a:r>
              <a:rPr b="0" lang="en-US" sz="3000" spc="-1" strike="noStrike">
                <a:solidFill>
                  <a:srgbClr val="000000"/>
                </a:solidFill>
                <a:latin typeface="Arial"/>
                <a:ea typeface="Arial"/>
              </a:rPr>
              <a:t>	</a:t>
            </a:r>
            <a:r>
              <a:rPr b="0" lang="en-US" sz="3000" spc="-1" strike="noStrike">
                <a:solidFill>
                  <a:srgbClr val="000000"/>
                </a:solidFill>
                <a:latin typeface="Arial"/>
                <a:ea typeface="Arial"/>
              </a:rPr>
              <a:t>ADD A, R6</a:t>
            </a:r>
            <a:endParaRPr b="0" lang="en-US" sz="30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Google Shape;280;p22"/>
          <p:cNvSpPr txBox="1"/>
          <p:nvPr/>
        </p:nvSpPr>
        <p:spPr>
          <a:xfrm>
            <a:off x="2883960" y="308160"/>
            <a:ext cx="6423480" cy="1380600"/>
          </a:xfrm>
          <a:prstGeom prst="rect">
            <a:avLst/>
          </a:prstGeom>
          <a:noFill/>
          <a:ln w="12240">
            <a:solidFill>
              <a:srgbClr val="7e7e7e"/>
            </a:solidFill>
            <a:round/>
          </a:ln>
        </p:spPr>
        <p:txBody>
          <a:bodyPr lIns="0" rIns="0" tIns="235440" bIns="0">
            <a:noAutofit/>
          </a:bodyPr>
          <a:p>
            <a:pPr algn="ctr">
              <a:lnSpc>
                <a:spcPct val="100000"/>
              </a:lnSpc>
              <a:tabLst>
                <a:tab algn="l" pos="0"/>
              </a:tabLst>
            </a:pPr>
            <a:r>
              <a:rPr b="0" lang="en-US" sz="4200" spc="-1" strike="noStrike">
                <a:solidFill>
                  <a:srgbClr val="ffffff"/>
                </a:solidFill>
                <a:latin typeface="Calibri"/>
                <a:ea typeface="Calibri"/>
              </a:rPr>
              <a:t>Microcomputer?</a:t>
            </a:r>
            <a:endParaRPr b="0" lang="en-US" sz="4200" spc="-1" strike="noStrike">
              <a:solidFill>
                <a:srgbClr val="000000"/>
              </a:solidFill>
              <a:latin typeface="Arial"/>
            </a:endParaRPr>
          </a:p>
        </p:txBody>
      </p:sp>
      <p:sp>
        <p:nvSpPr>
          <p:cNvPr id="588" name="Google Shape;281;p22"/>
          <p:cNvSpPr/>
          <p:nvPr/>
        </p:nvSpPr>
        <p:spPr>
          <a:xfrm>
            <a:off x="838080" y="1802880"/>
            <a:ext cx="10515240" cy="1420200"/>
          </a:xfrm>
          <a:prstGeom prst="rect">
            <a:avLst/>
          </a:prstGeom>
          <a:noFill/>
          <a:ln w="12175">
            <a:solidFill>
              <a:srgbClr val="7e7e7e"/>
            </a:solidFill>
            <a:round/>
          </a:ln>
        </p:spPr>
        <p:style>
          <a:lnRef idx="0"/>
          <a:fillRef idx="0"/>
          <a:effectRef idx="0"/>
          <a:fontRef idx="minor"/>
        </p:style>
        <p:txBody>
          <a:bodyPr lIns="0" rIns="0" tIns="51480" bIns="0">
            <a:spAutoFit/>
          </a:bodyPr>
          <a:p>
            <a:pPr marL="320040" indent="-228960">
              <a:lnSpc>
                <a:spcPct val="107000"/>
              </a:lnSpc>
              <a:buClr>
                <a:srgbClr val="ffffff"/>
              </a:buClr>
              <a:buFont typeface="Arial"/>
              <a:buChar char="•"/>
            </a:pPr>
            <a:r>
              <a:rPr b="0" lang="en-US" sz="2800" spc="-1" strike="noStrike">
                <a:solidFill>
                  <a:srgbClr val="ffffff"/>
                </a:solidFill>
                <a:latin typeface="Calibri"/>
                <a:ea typeface="Calibri"/>
              </a:rPr>
              <a:t>When a microprocessor, as central processing unit, combined with  memory like RAM and ROM, and input/output circuitry, it becomes  microcomputer</a:t>
            </a:r>
            <a:endParaRPr b="0" lang="en-US" sz="2800" spc="-1" strike="noStrike">
              <a:latin typeface="Arial"/>
            </a:endParaRPr>
          </a:p>
        </p:txBody>
      </p:sp>
      <p:sp>
        <p:nvSpPr>
          <p:cNvPr id="589" name="Google Shape;282;p22"/>
          <p:cNvSpPr/>
          <p:nvPr/>
        </p:nvSpPr>
        <p:spPr>
          <a:xfrm>
            <a:off x="11171880" y="6426360"/>
            <a:ext cx="102600" cy="195480"/>
          </a:xfrm>
          <a:prstGeom prst="rect">
            <a:avLst/>
          </a:prstGeom>
          <a:noFill/>
          <a:ln w="0">
            <a:noFill/>
          </a:ln>
        </p:spPr>
        <p:style>
          <a:lnRef idx="0"/>
          <a:fillRef idx="0"/>
          <a:effectRef idx="0"/>
          <a:fontRef idx="minor"/>
        </p:style>
        <p:txBody>
          <a:bodyPr lIns="0" rIns="0" tIns="12600" bIns="0">
            <a:spAutoFit/>
          </a:bodyPr>
          <a:p>
            <a:pPr marL="12600">
              <a:lnSpc>
                <a:spcPct val="100000"/>
              </a:lnSpc>
              <a:tabLst>
                <a:tab algn="l" pos="0"/>
              </a:tabLst>
            </a:pPr>
            <a:r>
              <a:rPr b="0" lang="en-US" sz="1200" spc="-1" strike="noStrike">
                <a:solidFill>
                  <a:srgbClr val="888888"/>
                </a:solidFill>
                <a:latin typeface="Calibri"/>
                <a:ea typeface="Calibri"/>
              </a:rPr>
              <a:t>5</a:t>
            </a:r>
            <a:endParaRPr b="0" lang="en-US" sz="1200" spc="-1" strike="noStrike">
              <a:latin typeface="Arial"/>
            </a:endParaRPr>
          </a:p>
        </p:txBody>
      </p:sp>
      <p:sp>
        <p:nvSpPr>
          <p:cNvPr id="590" name="Google Shape;283;p22"/>
          <p:cNvSpPr/>
          <p:nvPr/>
        </p:nvSpPr>
        <p:spPr>
          <a:xfrm>
            <a:off x="3648600" y="2796480"/>
            <a:ext cx="6165720" cy="3375360"/>
          </a:xfrm>
          <a:prstGeom prst="rect">
            <a:avLst/>
          </a:prstGeom>
          <a:blipFill rotWithShape="0">
            <a:blip r:embed="rId1"/>
            <a:srcRect/>
            <a:stretch/>
          </a:blipFill>
          <a:ln w="0">
            <a:noFill/>
          </a:ln>
        </p:spPr>
        <p:style>
          <a:lnRef idx="0"/>
          <a:fillRef idx="0"/>
          <a:effectRef idx="0"/>
          <a:fontRef idx="minor"/>
        </p:style>
      </p:sp>
      <p:sp>
        <p:nvSpPr>
          <p:cNvPr id="591" name="Google Shape;284;p22"/>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6" name="Google Shape;171;gda8ee34ce6_0_28"/>
          <p:cNvSpPr/>
          <p:nvPr/>
        </p:nvSpPr>
        <p:spPr>
          <a:xfrm>
            <a:off x="2019240" y="252720"/>
            <a:ext cx="5736960" cy="1156680"/>
          </a:xfrm>
          <a:prstGeom prst="rect">
            <a:avLst/>
          </a:prstGeom>
          <a:noFill/>
          <a:ln w="0">
            <a:noFill/>
          </a:ln>
        </p:spPr>
        <p:style>
          <a:lnRef idx="0"/>
          <a:fillRef idx="0"/>
          <a:effectRef idx="0"/>
          <a:fontRef idx="minor"/>
        </p:style>
        <p:txBody>
          <a:bodyPr lIns="0" rIns="0" tIns="11880" bIns="0" anchor="ctr">
            <a:noAutofit/>
          </a:bodyPr>
          <a:p>
            <a:pPr marL="12600">
              <a:lnSpc>
                <a:spcPct val="100000"/>
              </a:lnSpc>
              <a:tabLst>
                <a:tab algn="l" pos="0"/>
              </a:tabLst>
            </a:pPr>
            <a:r>
              <a:rPr b="1" lang="en-US" sz="4000" spc="-1" strike="noStrike">
                <a:solidFill>
                  <a:srgbClr val="000000"/>
                </a:solidFill>
                <a:latin typeface="Times New Roman"/>
                <a:ea typeface="Times New Roman"/>
              </a:rPr>
              <a:t>Direct Addressing</a:t>
            </a:r>
            <a:endParaRPr b="0" lang="en-US" sz="4000" spc="-1" strike="noStrike">
              <a:latin typeface="Arial"/>
            </a:endParaRPr>
          </a:p>
        </p:txBody>
      </p:sp>
      <p:sp>
        <p:nvSpPr>
          <p:cNvPr id="1317" name="Google Shape;172;gda8ee34ce6_0_1"/>
          <p:cNvSpPr/>
          <p:nvPr/>
        </p:nvSpPr>
        <p:spPr>
          <a:xfrm>
            <a:off x="1015920" y="1468440"/>
            <a:ext cx="10762560" cy="3090960"/>
          </a:xfrm>
          <a:prstGeom prst="rect">
            <a:avLst/>
          </a:prstGeom>
          <a:noFill/>
          <a:ln w="0">
            <a:noFill/>
          </a:ln>
        </p:spPr>
        <p:style>
          <a:lnRef idx="0"/>
          <a:fillRef idx="0"/>
          <a:effectRef idx="0"/>
          <a:fontRef idx="minor"/>
        </p:style>
        <p:txBody>
          <a:bodyPr lIns="0" rIns="0" tIns="13320" bIns="0">
            <a:spAutoFit/>
          </a:bodyPr>
          <a:p>
            <a:pPr marL="295920" indent="-282960">
              <a:lnSpc>
                <a:spcPct val="100000"/>
              </a:lnSpc>
              <a:buClr>
                <a:srgbClr val="3891a7"/>
              </a:buClr>
              <a:buFont typeface="Noto Sans Symbols"/>
              <a:buChar char="⚫"/>
            </a:pPr>
            <a:r>
              <a:rPr b="0" lang="en-US" sz="3200" spc="-1" strike="noStrike">
                <a:solidFill>
                  <a:srgbClr val="000000"/>
                </a:solidFill>
                <a:latin typeface="Arial"/>
                <a:ea typeface="Arial"/>
              </a:rPr>
              <a:t>Direct addressing is used for  accessing data in the on-chip RAM</a:t>
            </a:r>
            <a:endParaRPr b="0" lang="en-US" sz="3200" spc="-1" strike="noStrike">
              <a:latin typeface="Arial"/>
            </a:endParaRPr>
          </a:p>
          <a:p>
            <a:pPr marL="295920" indent="-282960">
              <a:lnSpc>
                <a:spcPct val="100000"/>
              </a:lnSpc>
              <a:spcBef>
                <a:spcPts val="604"/>
              </a:spcBef>
              <a:buClr>
                <a:srgbClr val="3891a7"/>
              </a:buClr>
              <a:buFont typeface="Noto Sans Symbols"/>
              <a:buChar char="⚫"/>
            </a:pPr>
            <a:r>
              <a:rPr b="0" lang="en-US" sz="3200" spc="-1" strike="noStrike">
                <a:solidFill>
                  <a:srgbClr val="000000"/>
                </a:solidFill>
                <a:latin typeface="Arial"/>
                <a:ea typeface="Arial"/>
              </a:rPr>
              <a:t>MOV R0, 40H; save content of RAM</a:t>
            </a:r>
            <a:endParaRPr b="0" lang="en-US" sz="3200" spc="-1" strike="noStrike">
              <a:latin typeface="Arial"/>
            </a:endParaRPr>
          </a:p>
          <a:p>
            <a:pPr marL="295920">
              <a:lnSpc>
                <a:spcPct val="100000"/>
              </a:lnSpc>
              <a:tabLst>
                <a:tab algn="l" pos="0"/>
              </a:tabLst>
            </a:pPr>
            <a:r>
              <a:rPr b="0" lang="en-US" sz="3200" spc="-1" strike="noStrike">
                <a:solidFill>
                  <a:srgbClr val="000000"/>
                </a:solidFill>
                <a:latin typeface="Arial"/>
                <a:ea typeface="Arial"/>
              </a:rPr>
              <a:t>;location 40h in R0</a:t>
            </a:r>
            <a:endParaRPr b="0" lang="en-US" sz="3200" spc="-1" strike="noStrike">
              <a:latin typeface="Arial"/>
            </a:endParaRPr>
          </a:p>
          <a:p>
            <a:pPr marL="295920" indent="-282960">
              <a:lnSpc>
                <a:spcPct val="100000"/>
              </a:lnSpc>
              <a:spcBef>
                <a:spcPts val="601"/>
              </a:spcBef>
              <a:buClr>
                <a:srgbClr val="3891a7"/>
              </a:buClr>
              <a:buFont typeface="Noto Sans Symbols"/>
              <a:buChar char="⚫"/>
              <a:tabLst>
                <a:tab algn="l" pos="0"/>
              </a:tabLst>
            </a:pPr>
            <a:r>
              <a:rPr b="0" lang="en-US" sz="3200" spc="-1" strike="noStrike">
                <a:solidFill>
                  <a:srgbClr val="000000"/>
                </a:solidFill>
                <a:latin typeface="Arial"/>
                <a:ea typeface="Arial"/>
              </a:rPr>
              <a:t>MOV 56H,A; save content of A in RAM</a:t>
            </a:r>
            <a:endParaRPr b="0" lang="en-US" sz="3200" spc="-1" strike="noStrike">
              <a:latin typeface="Arial"/>
            </a:endParaRPr>
          </a:p>
          <a:p>
            <a:pPr marL="295920">
              <a:lnSpc>
                <a:spcPct val="100000"/>
              </a:lnSpc>
              <a:tabLst>
                <a:tab algn="l" pos="0"/>
              </a:tabLst>
            </a:pPr>
            <a:r>
              <a:rPr b="0" lang="en-US" sz="3200" spc="-1" strike="noStrike">
                <a:solidFill>
                  <a:srgbClr val="000000"/>
                </a:solidFill>
                <a:latin typeface="Arial"/>
                <a:ea typeface="Arial"/>
              </a:rPr>
              <a:t>;location 56H</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8" name="Google Shape;177;gda8ee34ce6_0_33"/>
          <p:cNvSpPr/>
          <p:nvPr/>
        </p:nvSpPr>
        <p:spPr>
          <a:xfrm>
            <a:off x="1550160" y="338400"/>
            <a:ext cx="6674760" cy="1220040"/>
          </a:xfrm>
          <a:prstGeom prst="rect">
            <a:avLst/>
          </a:prstGeom>
          <a:blipFill rotWithShape="0">
            <a:blip r:embed="rId1"/>
            <a:srcRect/>
            <a:stretch/>
          </a:blipFill>
          <a:ln w="0">
            <a:noFill/>
          </a:ln>
        </p:spPr>
        <p:style>
          <a:lnRef idx="0"/>
          <a:fillRef idx="0"/>
          <a:effectRef idx="0"/>
          <a:fontRef idx="minor"/>
        </p:style>
      </p:sp>
      <p:sp>
        <p:nvSpPr>
          <p:cNvPr id="1319" name="Google Shape;178;gda8ee34ce6_0_1"/>
          <p:cNvSpPr/>
          <p:nvPr/>
        </p:nvSpPr>
        <p:spPr>
          <a:xfrm>
            <a:off x="2019240" y="166320"/>
            <a:ext cx="5736960" cy="1322280"/>
          </a:xfrm>
          <a:prstGeom prst="rect">
            <a:avLst/>
          </a:prstGeom>
          <a:noFill/>
          <a:ln w="0">
            <a:noFill/>
          </a:ln>
        </p:spPr>
        <p:style>
          <a:lnRef idx="0"/>
          <a:fillRef idx="0"/>
          <a:effectRef idx="0"/>
          <a:fontRef idx="minor"/>
        </p:style>
        <p:txBody>
          <a:bodyPr lIns="0" rIns="0" tIns="11880" bIns="0" anchor="ctr">
            <a:noAutofit/>
          </a:bodyPr>
          <a:p>
            <a:pPr marL="12600">
              <a:lnSpc>
                <a:spcPct val="100000"/>
              </a:lnSpc>
              <a:tabLst>
                <a:tab algn="l" pos="0"/>
              </a:tabLst>
            </a:pPr>
            <a:r>
              <a:rPr b="0" lang="en-US" sz="4300" spc="-1" strike="noStrike">
                <a:solidFill>
                  <a:srgbClr val="000000"/>
                </a:solidFill>
                <a:latin typeface="Calibri"/>
                <a:ea typeface="Calibri"/>
              </a:rPr>
              <a:t>Direct Addressing</a:t>
            </a:r>
            <a:endParaRPr b="0" lang="en-US" sz="4300" spc="-1" strike="noStrike">
              <a:latin typeface="Arial"/>
            </a:endParaRPr>
          </a:p>
        </p:txBody>
      </p:sp>
      <p:sp>
        <p:nvSpPr>
          <p:cNvPr id="1320" name="Google Shape;179;gda8ee34ce6_0_1"/>
          <p:cNvSpPr/>
          <p:nvPr/>
        </p:nvSpPr>
        <p:spPr>
          <a:xfrm>
            <a:off x="2129040" y="1468440"/>
            <a:ext cx="2791800" cy="501120"/>
          </a:xfrm>
          <a:prstGeom prst="rect">
            <a:avLst/>
          </a:prstGeom>
          <a:noFill/>
          <a:ln w="0">
            <a:noFill/>
          </a:ln>
        </p:spPr>
        <p:style>
          <a:lnRef idx="0"/>
          <a:fillRef idx="0"/>
          <a:effectRef idx="0"/>
          <a:fontRef idx="minor"/>
        </p:style>
        <p:txBody>
          <a:bodyPr lIns="0" rIns="0" tIns="13320" bIns="0">
            <a:spAutoFit/>
          </a:bodyPr>
          <a:p>
            <a:pPr marL="295920" indent="-282960">
              <a:lnSpc>
                <a:spcPct val="100000"/>
              </a:lnSpc>
              <a:buClr>
                <a:srgbClr val="3891a7"/>
              </a:buClr>
              <a:buFont typeface="Noto Sans Symbols"/>
              <a:buChar char="⚫"/>
            </a:pPr>
            <a:r>
              <a:rPr b="0" lang="en-US" sz="3200" spc="-1" strike="noStrike">
                <a:solidFill>
                  <a:srgbClr val="000000"/>
                </a:solidFill>
                <a:latin typeface="Arial"/>
                <a:ea typeface="Arial"/>
              </a:rPr>
              <a:t>Examples</a:t>
            </a:r>
            <a:endParaRPr b="0" lang="en-US" sz="3200" spc="-1" strike="noStrike">
              <a:latin typeface="Arial"/>
            </a:endParaRPr>
          </a:p>
        </p:txBody>
      </p:sp>
      <p:sp>
        <p:nvSpPr>
          <p:cNvPr id="1321" name="Google Shape;180;gda8ee34ce6_0_1"/>
          <p:cNvSpPr/>
          <p:nvPr/>
        </p:nvSpPr>
        <p:spPr>
          <a:xfrm>
            <a:off x="5877000" y="1957680"/>
            <a:ext cx="5723640" cy="1140120"/>
          </a:xfrm>
          <a:prstGeom prst="rect">
            <a:avLst/>
          </a:prstGeom>
          <a:noFill/>
          <a:ln w="0">
            <a:noFill/>
          </a:ln>
        </p:spPr>
        <p:style>
          <a:lnRef idx="0"/>
          <a:fillRef idx="0"/>
          <a:effectRef idx="0"/>
          <a:fontRef idx="minor"/>
        </p:style>
        <p:txBody>
          <a:bodyPr lIns="0" rIns="0" tIns="88920" bIns="0">
            <a:spAutoFit/>
          </a:bodyPr>
          <a:p>
            <a:pPr marL="12600">
              <a:lnSpc>
                <a:spcPct val="100000"/>
              </a:lnSpc>
              <a:tabLst>
                <a:tab algn="l" pos="0"/>
              </a:tabLst>
            </a:pPr>
            <a:r>
              <a:rPr b="0" lang="en-US" sz="3200" spc="-1" strike="noStrike">
                <a:solidFill>
                  <a:srgbClr val="000000"/>
                </a:solidFill>
                <a:latin typeface="Arial"/>
                <a:ea typeface="Arial"/>
              </a:rPr>
              <a:t>; is same as</a:t>
            </a:r>
            <a:endParaRPr b="0" lang="en-US" sz="3200" spc="-1" strike="noStrike">
              <a:latin typeface="Arial"/>
            </a:endParaRPr>
          </a:p>
          <a:p>
            <a:pPr marL="80640">
              <a:lnSpc>
                <a:spcPct val="100000"/>
              </a:lnSpc>
              <a:spcBef>
                <a:spcPts val="601"/>
              </a:spcBef>
              <a:tabLst>
                <a:tab algn="l" pos="0"/>
              </a:tabLst>
            </a:pPr>
            <a:r>
              <a:rPr b="0" lang="en-US" sz="3200" spc="-1" strike="noStrike">
                <a:solidFill>
                  <a:srgbClr val="000000"/>
                </a:solidFill>
                <a:latin typeface="Arial"/>
                <a:ea typeface="Arial"/>
              </a:rPr>
              <a:t>; which means copy R4</a:t>
            </a:r>
            <a:endParaRPr b="0" lang="en-US" sz="3200" spc="-1" strike="noStrike">
              <a:latin typeface="Arial"/>
            </a:endParaRPr>
          </a:p>
        </p:txBody>
      </p:sp>
      <p:sp>
        <p:nvSpPr>
          <p:cNvPr id="1322" name="Google Shape;181;gda8ee34ce6_0_1"/>
          <p:cNvSpPr/>
          <p:nvPr/>
        </p:nvSpPr>
        <p:spPr>
          <a:xfrm>
            <a:off x="2129040" y="1957680"/>
            <a:ext cx="2972880" cy="1627920"/>
          </a:xfrm>
          <a:prstGeom prst="rect">
            <a:avLst/>
          </a:prstGeom>
          <a:noFill/>
          <a:ln w="0">
            <a:noFill/>
          </a:ln>
        </p:spPr>
        <p:style>
          <a:lnRef idx="0"/>
          <a:fillRef idx="0"/>
          <a:effectRef idx="0"/>
          <a:fontRef idx="minor"/>
        </p:style>
        <p:txBody>
          <a:bodyPr lIns="0" rIns="0" tIns="88920" bIns="0">
            <a:spAutoFit/>
          </a:bodyPr>
          <a:p>
            <a:pPr marL="295920" indent="-282960">
              <a:lnSpc>
                <a:spcPct val="100000"/>
              </a:lnSpc>
              <a:buClr>
                <a:srgbClr val="3891a7"/>
              </a:buClr>
              <a:buFont typeface="Noto Sans Symbols"/>
              <a:buChar char="⚫"/>
            </a:pPr>
            <a:r>
              <a:rPr b="0" lang="en-US" sz="3200" spc="-1" strike="noStrike">
                <a:solidFill>
                  <a:srgbClr val="000000"/>
                </a:solidFill>
                <a:latin typeface="Arial"/>
                <a:ea typeface="Arial"/>
              </a:rPr>
              <a:t>MOV A,4</a:t>
            </a:r>
            <a:endParaRPr b="0" lang="en-US" sz="3200" spc="-1" strike="noStrike">
              <a:latin typeface="Arial"/>
            </a:endParaRPr>
          </a:p>
          <a:p>
            <a:pPr marL="295920" indent="-282960">
              <a:lnSpc>
                <a:spcPct val="100000"/>
              </a:lnSpc>
              <a:spcBef>
                <a:spcPts val="601"/>
              </a:spcBef>
              <a:buClr>
                <a:srgbClr val="3891a7"/>
              </a:buClr>
              <a:buFont typeface="Noto Sans Symbols"/>
              <a:buChar char="⚫"/>
            </a:pPr>
            <a:r>
              <a:rPr b="0" lang="en-US" sz="3200" spc="-1" strike="noStrike">
                <a:solidFill>
                  <a:srgbClr val="000000"/>
                </a:solidFill>
                <a:latin typeface="Arial"/>
                <a:ea typeface="Arial"/>
              </a:rPr>
              <a:t>MOV A,R4  into ;A</a:t>
            </a:r>
            <a:endParaRPr b="0" lang="en-US" sz="3200" spc="-1" strike="noStrike">
              <a:latin typeface="Arial"/>
            </a:endParaRPr>
          </a:p>
        </p:txBody>
      </p:sp>
      <p:sp>
        <p:nvSpPr>
          <p:cNvPr id="1323" name="Google Shape;182;gda8ee34ce6_0_1"/>
          <p:cNvSpPr/>
          <p:nvPr/>
        </p:nvSpPr>
        <p:spPr>
          <a:xfrm>
            <a:off x="2129040" y="3648960"/>
            <a:ext cx="9405000" cy="1474920"/>
          </a:xfrm>
          <a:prstGeom prst="rect">
            <a:avLst/>
          </a:prstGeom>
          <a:noFill/>
          <a:ln w="0">
            <a:noFill/>
          </a:ln>
        </p:spPr>
        <p:style>
          <a:lnRef idx="0"/>
          <a:fillRef idx="0"/>
          <a:effectRef idx="0"/>
          <a:fontRef idx="minor"/>
        </p:style>
        <p:txBody>
          <a:bodyPr lIns="0" rIns="0" tIns="12600" bIns="0">
            <a:spAutoFit/>
          </a:bodyPr>
          <a:p>
            <a:pPr marL="295920" indent="-282960">
              <a:lnSpc>
                <a:spcPct val="100000"/>
              </a:lnSpc>
              <a:buClr>
                <a:srgbClr val="3891a7"/>
              </a:buClr>
              <a:buFont typeface="Noto Sans Symbols"/>
              <a:buChar char="⚫"/>
            </a:pPr>
            <a:r>
              <a:rPr b="0" lang="en-US" sz="3200" spc="-1" strike="noStrike">
                <a:solidFill>
                  <a:srgbClr val="000000"/>
                </a:solidFill>
                <a:latin typeface="Arial"/>
                <a:ea typeface="Arial"/>
              </a:rPr>
              <a:t>Applicable only for RB0 registers;  since RAM location are 0 to 7 for R0  to R7 respectively of Register bank 0.</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4" name="Google Shape;187;gda8ee34ce6_0_42"/>
          <p:cNvSpPr/>
          <p:nvPr/>
        </p:nvSpPr>
        <p:spPr>
          <a:xfrm>
            <a:off x="1550160" y="338400"/>
            <a:ext cx="6266160" cy="1220040"/>
          </a:xfrm>
          <a:prstGeom prst="rect">
            <a:avLst/>
          </a:prstGeom>
          <a:blipFill rotWithShape="0">
            <a:blip r:embed="rId1"/>
            <a:srcRect/>
            <a:stretch/>
          </a:blipFill>
          <a:ln w="0">
            <a:noFill/>
          </a:ln>
        </p:spPr>
        <p:style>
          <a:lnRef idx="0"/>
          <a:fillRef idx="0"/>
          <a:effectRef idx="0"/>
          <a:fontRef idx="minor"/>
        </p:style>
      </p:sp>
      <p:sp>
        <p:nvSpPr>
          <p:cNvPr id="1325" name="Google Shape;188;gda8ee34ce6_0_1"/>
          <p:cNvSpPr/>
          <p:nvPr/>
        </p:nvSpPr>
        <p:spPr>
          <a:xfrm>
            <a:off x="2019240" y="166320"/>
            <a:ext cx="5328720" cy="1322280"/>
          </a:xfrm>
          <a:prstGeom prst="rect">
            <a:avLst/>
          </a:prstGeom>
          <a:noFill/>
          <a:ln w="0">
            <a:noFill/>
          </a:ln>
        </p:spPr>
        <p:style>
          <a:lnRef idx="0"/>
          <a:fillRef idx="0"/>
          <a:effectRef idx="0"/>
          <a:fontRef idx="minor"/>
        </p:style>
        <p:txBody>
          <a:bodyPr lIns="0" rIns="0" tIns="11880" bIns="0" anchor="ctr">
            <a:noAutofit/>
          </a:bodyPr>
          <a:p>
            <a:pPr marL="12600">
              <a:lnSpc>
                <a:spcPct val="100000"/>
              </a:lnSpc>
              <a:tabLst>
                <a:tab algn="l" pos="0"/>
              </a:tabLst>
            </a:pPr>
            <a:r>
              <a:rPr b="0" lang="en-US" sz="4300" spc="-1" strike="noStrike">
                <a:solidFill>
                  <a:srgbClr val="000000"/>
                </a:solidFill>
                <a:latin typeface="Calibri"/>
                <a:ea typeface="Calibri"/>
              </a:rPr>
              <a:t>Register Indirect</a:t>
            </a:r>
            <a:endParaRPr b="0" lang="en-US" sz="4300" spc="-1" strike="noStrike">
              <a:latin typeface="Arial"/>
            </a:endParaRPr>
          </a:p>
        </p:txBody>
      </p:sp>
      <p:sp>
        <p:nvSpPr>
          <p:cNvPr id="1326" name="Google Shape;189;gda8ee34ce6_0_1"/>
          <p:cNvSpPr/>
          <p:nvPr/>
        </p:nvSpPr>
        <p:spPr>
          <a:xfrm>
            <a:off x="711360" y="1419840"/>
            <a:ext cx="11090880" cy="4252680"/>
          </a:xfrm>
          <a:prstGeom prst="rect">
            <a:avLst/>
          </a:prstGeom>
          <a:noFill/>
          <a:ln w="0">
            <a:noFill/>
          </a:ln>
        </p:spPr>
        <p:style>
          <a:lnRef idx="0"/>
          <a:fillRef idx="0"/>
          <a:effectRef idx="0"/>
          <a:fontRef idx="minor"/>
        </p:style>
        <p:txBody>
          <a:bodyPr lIns="0" rIns="0" tIns="62280" bIns="0">
            <a:spAutoFit/>
          </a:bodyPr>
          <a:p>
            <a:pPr marL="295920" indent="-282960">
              <a:lnSpc>
                <a:spcPct val="90000"/>
              </a:lnSpc>
              <a:buClr>
                <a:srgbClr val="3891a7"/>
              </a:buClr>
              <a:buFont typeface="Noto Sans Symbols"/>
              <a:buChar char="⚫"/>
            </a:pPr>
            <a:r>
              <a:rPr b="0" lang="en-US" sz="3200" spc="-1" strike="noStrike">
                <a:solidFill>
                  <a:srgbClr val="000000"/>
                </a:solidFill>
                <a:latin typeface="Arial"/>
                <a:ea typeface="Arial"/>
              </a:rPr>
              <a:t>Register addressing and direct  addressing both restrict the  programmer to manipulation of data in  fixed addresses</a:t>
            </a:r>
            <a:endParaRPr b="0" lang="en-US" sz="3200" spc="-1" strike="noStrike">
              <a:latin typeface="Arial"/>
            </a:endParaRPr>
          </a:p>
          <a:p>
            <a:pPr marL="295920" indent="-282960">
              <a:lnSpc>
                <a:spcPct val="108000"/>
              </a:lnSpc>
              <a:spcBef>
                <a:spcPts val="649"/>
              </a:spcBef>
              <a:buClr>
                <a:srgbClr val="3891a7"/>
              </a:buClr>
              <a:buFont typeface="Noto Sans Symbols"/>
              <a:buChar char="⚫"/>
            </a:pPr>
            <a:r>
              <a:rPr b="0" lang="en-US" sz="3200" spc="-1" strike="noStrike">
                <a:solidFill>
                  <a:srgbClr val="000000"/>
                </a:solidFill>
                <a:latin typeface="Arial"/>
                <a:ea typeface="Arial"/>
              </a:rPr>
              <a:t>The address the instruction reads from  (MOV A, 30H) or writes to (MOV 30H,</a:t>
            </a:r>
            <a:endParaRPr b="0" lang="en-US" sz="3200" spc="-1" strike="noStrike">
              <a:latin typeface="Arial"/>
            </a:endParaRPr>
          </a:p>
          <a:p>
            <a:pPr lvl="1" marL="816120" indent="-519840">
              <a:lnSpc>
                <a:spcPct val="100000"/>
              </a:lnSpc>
              <a:buClr>
                <a:srgbClr val="000000"/>
              </a:buClr>
              <a:buFont typeface="Arial"/>
              <a:buAutoNum type="alphaUcParenR"/>
            </a:pPr>
            <a:r>
              <a:rPr b="0" lang="en-US" sz="3200" spc="-1" strike="noStrike">
                <a:solidFill>
                  <a:srgbClr val="000000"/>
                </a:solidFill>
                <a:latin typeface="Arial"/>
                <a:ea typeface="Arial"/>
              </a:rPr>
              <a:t>cannot be altered while the</a:t>
            </a:r>
            <a:endParaRPr b="0" lang="en-US" sz="3200" spc="-1" strike="noStrike">
              <a:latin typeface="Arial"/>
            </a:endParaRPr>
          </a:p>
          <a:p>
            <a:pPr marL="295920">
              <a:lnSpc>
                <a:spcPct val="114000"/>
              </a:lnSpc>
              <a:tabLst>
                <a:tab algn="l" pos="0"/>
              </a:tabLst>
            </a:pPr>
            <a:r>
              <a:rPr b="0" lang="en-US" sz="3200" spc="-1" strike="noStrike">
                <a:solidFill>
                  <a:srgbClr val="000000"/>
                </a:solidFill>
                <a:latin typeface="Arial"/>
                <a:ea typeface="Arial"/>
              </a:rPr>
              <a:t>program is running.</a:t>
            </a:r>
            <a:endParaRPr b="0" lang="en-US" sz="3200" spc="-1" strike="noStrike">
              <a:latin typeface="Arial"/>
            </a:endParaRPr>
          </a:p>
          <a:p>
            <a:pPr marL="295920" indent="-282960">
              <a:lnSpc>
                <a:spcPct val="108000"/>
              </a:lnSpc>
              <a:spcBef>
                <a:spcPts val="649"/>
              </a:spcBef>
              <a:buClr>
                <a:srgbClr val="3891a7"/>
              </a:buClr>
              <a:buFont typeface="Noto Sans Symbols"/>
              <a:buChar char="⚫"/>
              <a:tabLst>
                <a:tab algn="l" pos="0"/>
              </a:tabLst>
            </a:pPr>
            <a:r>
              <a:rPr b="0" lang="en-US" sz="3200" spc="-1" strike="noStrike">
                <a:solidFill>
                  <a:srgbClr val="000000"/>
                </a:solidFill>
                <a:latin typeface="Arial"/>
                <a:ea typeface="Arial"/>
              </a:rPr>
              <a:t>There are times when it is necessary  to read and write to a number of  contiguous memory locations.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7" name="Google Shape;194;gda8ee34ce6_0_48"/>
          <p:cNvSpPr/>
          <p:nvPr/>
        </p:nvSpPr>
        <p:spPr>
          <a:xfrm>
            <a:off x="1550160" y="338400"/>
            <a:ext cx="6266160" cy="1220040"/>
          </a:xfrm>
          <a:prstGeom prst="rect">
            <a:avLst/>
          </a:prstGeom>
          <a:blipFill rotWithShape="0">
            <a:blip r:embed="rId1"/>
            <a:srcRect/>
            <a:stretch/>
          </a:blipFill>
          <a:ln w="0">
            <a:noFill/>
          </a:ln>
        </p:spPr>
        <p:style>
          <a:lnRef idx="0"/>
          <a:fillRef idx="0"/>
          <a:effectRef idx="0"/>
          <a:fontRef idx="minor"/>
        </p:style>
      </p:sp>
      <p:sp>
        <p:nvSpPr>
          <p:cNvPr id="1328" name="Google Shape;195;gda8ee34ce6_0_1"/>
          <p:cNvSpPr/>
          <p:nvPr/>
        </p:nvSpPr>
        <p:spPr>
          <a:xfrm>
            <a:off x="2019240" y="166320"/>
            <a:ext cx="5328720" cy="1322280"/>
          </a:xfrm>
          <a:prstGeom prst="rect">
            <a:avLst/>
          </a:prstGeom>
          <a:noFill/>
          <a:ln w="0">
            <a:noFill/>
          </a:ln>
        </p:spPr>
        <p:style>
          <a:lnRef idx="0"/>
          <a:fillRef idx="0"/>
          <a:effectRef idx="0"/>
          <a:fontRef idx="minor"/>
        </p:style>
        <p:txBody>
          <a:bodyPr lIns="0" rIns="0" tIns="11880" bIns="0" anchor="ctr">
            <a:noAutofit/>
          </a:bodyPr>
          <a:p>
            <a:pPr marL="12600">
              <a:lnSpc>
                <a:spcPct val="100000"/>
              </a:lnSpc>
              <a:tabLst>
                <a:tab algn="l" pos="0"/>
              </a:tabLst>
            </a:pPr>
            <a:r>
              <a:rPr b="0" lang="en-US" sz="4300" spc="-1" strike="noStrike">
                <a:solidFill>
                  <a:srgbClr val="000000"/>
                </a:solidFill>
                <a:latin typeface="Calibri"/>
                <a:ea typeface="Calibri"/>
              </a:rPr>
              <a:t>Register Indirect</a:t>
            </a:r>
            <a:endParaRPr b="0" lang="en-US" sz="4300" spc="-1" strike="noStrike">
              <a:latin typeface="Arial"/>
            </a:endParaRPr>
          </a:p>
        </p:txBody>
      </p:sp>
      <p:sp>
        <p:nvSpPr>
          <p:cNvPr id="1329" name="Google Shape;196;gda8ee34ce6_0_1"/>
          <p:cNvSpPr/>
          <p:nvPr/>
        </p:nvSpPr>
        <p:spPr>
          <a:xfrm>
            <a:off x="609480" y="1468440"/>
            <a:ext cx="11122200" cy="3515760"/>
          </a:xfrm>
          <a:prstGeom prst="rect">
            <a:avLst/>
          </a:prstGeom>
          <a:noFill/>
          <a:ln w="0">
            <a:noFill/>
          </a:ln>
        </p:spPr>
        <p:style>
          <a:lnRef idx="0"/>
          <a:fillRef idx="0"/>
          <a:effectRef idx="0"/>
          <a:fontRef idx="minor"/>
        </p:style>
        <p:txBody>
          <a:bodyPr lIns="0" rIns="0" tIns="13320" bIns="0">
            <a:spAutoFit/>
          </a:bodyPr>
          <a:p>
            <a:pPr marL="295920" indent="-282960">
              <a:lnSpc>
                <a:spcPct val="100000"/>
              </a:lnSpc>
              <a:buClr>
                <a:srgbClr val="3891a7"/>
              </a:buClr>
              <a:buFont typeface="Noto Sans Symbols"/>
              <a:buChar char="⚫"/>
            </a:pPr>
            <a:r>
              <a:rPr b="0" lang="en-US" sz="3200" spc="-1" strike="noStrike">
                <a:solidFill>
                  <a:srgbClr val="000000"/>
                </a:solidFill>
                <a:latin typeface="Arial"/>
                <a:ea typeface="Arial"/>
              </a:rPr>
              <a:t>For example, if you had an array of 8-bit numbers stored in memory, starting  at address 30H, you may wish to  examine the contents of each number  in the array (perhaps to find the  smallest number)</a:t>
            </a:r>
            <a:endParaRPr b="0" lang="en-US" sz="3200" spc="-1" strike="noStrike">
              <a:latin typeface="Arial"/>
            </a:endParaRPr>
          </a:p>
          <a:p>
            <a:pPr marL="12240">
              <a:lnSpc>
                <a:spcPct val="100000"/>
              </a:lnSpc>
              <a:spcBef>
                <a:spcPts val="105"/>
              </a:spcBef>
              <a:tabLst>
                <a:tab algn="l" pos="0"/>
              </a:tabLst>
            </a:pPr>
            <a:endParaRPr b="0" lang="en-US" sz="3200" spc="-1" strike="noStrike">
              <a:latin typeface="Arial"/>
            </a:endParaRPr>
          </a:p>
          <a:p>
            <a:pPr marL="295920" indent="-282960">
              <a:lnSpc>
                <a:spcPct val="100000"/>
              </a:lnSpc>
              <a:spcBef>
                <a:spcPts val="604"/>
              </a:spcBef>
              <a:buClr>
                <a:srgbClr val="3891a7"/>
              </a:buClr>
              <a:buFont typeface="Noto Sans Symbols"/>
              <a:buChar char="⚫"/>
              <a:tabLst>
                <a:tab algn="l" pos="0"/>
              </a:tabLst>
            </a:pPr>
            <a:r>
              <a:rPr b="0" lang="en-US" sz="3200" spc="-1" strike="noStrike">
                <a:solidFill>
                  <a:srgbClr val="000000"/>
                </a:solidFill>
                <a:latin typeface="Arial"/>
                <a:ea typeface="Arial"/>
              </a:rPr>
              <a:t>To do so, you would need to read  location 30H, then 31H, then 32H and  so on.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0" name="Google Shape;201;gda8ee34ce6_0_54"/>
          <p:cNvSpPr/>
          <p:nvPr/>
        </p:nvSpPr>
        <p:spPr>
          <a:xfrm>
            <a:off x="1550160" y="338400"/>
            <a:ext cx="6266160" cy="1220040"/>
          </a:xfrm>
          <a:prstGeom prst="rect">
            <a:avLst/>
          </a:prstGeom>
          <a:blipFill rotWithShape="0">
            <a:blip r:embed="rId1"/>
            <a:srcRect/>
            <a:stretch/>
          </a:blipFill>
          <a:ln w="0">
            <a:noFill/>
          </a:ln>
        </p:spPr>
        <p:style>
          <a:lnRef idx="0"/>
          <a:fillRef idx="0"/>
          <a:effectRef idx="0"/>
          <a:fontRef idx="minor"/>
        </p:style>
      </p:sp>
      <p:sp>
        <p:nvSpPr>
          <p:cNvPr id="1331" name="Google Shape;202;gda8ee34ce6_0_1"/>
          <p:cNvSpPr/>
          <p:nvPr/>
        </p:nvSpPr>
        <p:spPr>
          <a:xfrm>
            <a:off x="2019240" y="166320"/>
            <a:ext cx="5328720" cy="1322280"/>
          </a:xfrm>
          <a:prstGeom prst="rect">
            <a:avLst/>
          </a:prstGeom>
          <a:noFill/>
          <a:ln w="0">
            <a:noFill/>
          </a:ln>
        </p:spPr>
        <p:style>
          <a:lnRef idx="0"/>
          <a:fillRef idx="0"/>
          <a:effectRef idx="0"/>
          <a:fontRef idx="minor"/>
        </p:style>
        <p:txBody>
          <a:bodyPr lIns="0" rIns="0" tIns="11880" bIns="0" anchor="ctr">
            <a:noAutofit/>
          </a:bodyPr>
          <a:p>
            <a:pPr marL="12600">
              <a:lnSpc>
                <a:spcPct val="100000"/>
              </a:lnSpc>
              <a:tabLst>
                <a:tab algn="l" pos="0"/>
              </a:tabLst>
            </a:pPr>
            <a:r>
              <a:rPr b="0" lang="en-US" sz="4300" spc="-1" strike="noStrike">
                <a:solidFill>
                  <a:srgbClr val="000000"/>
                </a:solidFill>
                <a:latin typeface="Calibri"/>
                <a:ea typeface="Calibri"/>
              </a:rPr>
              <a:t>Register Indirect</a:t>
            </a:r>
            <a:endParaRPr b="0" lang="en-US" sz="4300" spc="-1" strike="noStrike">
              <a:latin typeface="Arial"/>
            </a:endParaRPr>
          </a:p>
        </p:txBody>
      </p:sp>
      <p:sp>
        <p:nvSpPr>
          <p:cNvPr id="1332" name="Google Shape;203;gda8ee34ce6_0_1"/>
          <p:cNvSpPr/>
          <p:nvPr/>
        </p:nvSpPr>
        <p:spPr>
          <a:xfrm>
            <a:off x="2129040" y="1468440"/>
            <a:ext cx="8863920" cy="2680200"/>
          </a:xfrm>
          <a:prstGeom prst="rect">
            <a:avLst/>
          </a:prstGeom>
          <a:noFill/>
          <a:ln w="0">
            <a:noFill/>
          </a:ln>
        </p:spPr>
        <p:style>
          <a:lnRef idx="0"/>
          <a:fillRef idx="0"/>
          <a:effectRef idx="0"/>
          <a:fontRef idx="minor"/>
        </p:style>
        <p:txBody>
          <a:bodyPr lIns="0" rIns="0" tIns="13320" bIns="0">
            <a:spAutoFit/>
          </a:bodyPr>
          <a:p>
            <a:pPr marL="295920" indent="-282960">
              <a:lnSpc>
                <a:spcPct val="100000"/>
              </a:lnSpc>
              <a:buClr>
                <a:srgbClr val="3891a7"/>
              </a:buClr>
              <a:buFont typeface="Noto Sans Symbols"/>
              <a:buChar char="⚫"/>
            </a:pPr>
            <a:r>
              <a:rPr b="0" lang="en-US" sz="3200" spc="-1" strike="noStrike">
                <a:solidFill>
                  <a:srgbClr val="000000"/>
                </a:solidFill>
                <a:latin typeface="Arial"/>
                <a:ea typeface="Arial"/>
              </a:rPr>
              <a:t>This can be achieved using indirect  addressing</a:t>
            </a:r>
            <a:endParaRPr b="0" lang="en-US" sz="3200" spc="-1" strike="noStrike">
              <a:latin typeface="Arial"/>
            </a:endParaRPr>
          </a:p>
          <a:p>
            <a:pPr marL="295920" indent="-282960">
              <a:lnSpc>
                <a:spcPct val="100000"/>
              </a:lnSpc>
              <a:spcBef>
                <a:spcPts val="604"/>
              </a:spcBef>
              <a:buClr>
                <a:srgbClr val="3891a7"/>
              </a:buClr>
              <a:buFont typeface="Noto Sans Symbols"/>
              <a:buChar char="⚫"/>
            </a:pPr>
            <a:r>
              <a:rPr b="0" lang="en-US" sz="3200" spc="-1" strike="noStrike">
                <a:solidFill>
                  <a:srgbClr val="000000"/>
                </a:solidFill>
                <a:latin typeface="Arial"/>
                <a:ea typeface="Arial"/>
              </a:rPr>
              <a:t>R0 and R1 may be used as pointer  registers</a:t>
            </a:r>
            <a:endParaRPr b="0" lang="en-US" sz="3200" spc="-1" strike="noStrike">
              <a:latin typeface="Arial"/>
            </a:endParaRPr>
          </a:p>
          <a:p>
            <a:pPr marL="295920" indent="-282960">
              <a:lnSpc>
                <a:spcPct val="100000"/>
              </a:lnSpc>
              <a:spcBef>
                <a:spcPts val="601"/>
              </a:spcBef>
              <a:buClr>
                <a:srgbClr val="3891a7"/>
              </a:buClr>
              <a:buFont typeface="Noto Sans Symbols"/>
              <a:buChar char="⚫"/>
            </a:pPr>
            <a:r>
              <a:rPr b="0" lang="en-US" sz="3200" spc="-1" strike="noStrike">
                <a:solidFill>
                  <a:srgbClr val="000000"/>
                </a:solidFill>
                <a:latin typeface="Arial"/>
                <a:ea typeface="Arial"/>
              </a:rPr>
              <a:t>MOV A, @Ri</a:t>
            </a:r>
            <a:endParaRPr b="0" lang="en-US" sz="3200" spc="-1" strike="noStrike">
              <a:latin typeface="Arial"/>
            </a:endParaRPr>
          </a:p>
          <a:p>
            <a:pPr marL="12600">
              <a:lnSpc>
                <a:spcPct val="100000"/>
              </a:lnSpc>
              <a:spcBef>
                <a:spcPts val="601"/>
              </a:spcBef>
              <a:tabLst>
                <a:tab algn="l" pos="0"/>
              </a:tabLst>
            </a:pPr>
            <a:r>
              <a:rPr b="0" lang="en-US" sz="3200" spc="-1" strike="noStrike">
                <a:solidFill>
                  <a:srgbClr val="000000"/>
                </a:solidFill>
                <a:latin typeface="Arial"/>
                <a:ea typeface="Arial"/>
              </a:rPr>
              <a:t>where Ri is either R0 or R1</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3" name="Google Shape;208;gda8ee34ce6_0_60"/>
          <p:cNvSpPr/>
          <p:nvPr/>
        </p:nvSpPr>
        <p:spPr>
          <a:xfrm>
            <a:off x="1550160" y="338400"/>
            <a:ext cx="6266160" cy="1220040"/>
          </a:xfrm>
          <a:prstGeom prst="rect">
            <a:avLst/>
          </a:prstGeom>
          <a:blipFill rotWithShape="0">
            <a:blip r:embed="rId1"/>
            <a:srcRect/>
            <a:stretch/>
          </a:blipFill>
          <a:ln w="0">
            <a:noFill/>
          </a:ln>
        </p:spPr>
        <p:style>
          <a:lnRef idx="0"/>
          <a:fillRef idx="0"/>
          <a:effectRef idx="0"/>
          <a:fontRef idx="minor"/>
        </p:style>
      </p:sp>
      <p:sp>
        <p:nvSpPr>
          <p:cNvPr id="1334" name="Google Shape;209;gda8ee34ce6_0_1"/>
          <p:cNvSpPr/>
          <p:nvPr/>
        </p:nvSpPr>
        <p:spPr>
          <a:xfrm>
            <a:off x="2019240" y="166320"/>
            <a:ext cx="5328720" cy="1322280"/>
          </a:xfrm>
          <a:prstGeom prst="rect">
            <a:avLst/>
          </a:prstGeom>
          <a:noFill/>
          <a:ln w="0">
            <a:noFill/>
          </a:ln>
        </p:spPr>
        <p:style>
          <a:lnRef idx="0"/>
          <a:fillRef idx="0"/>
          <a:effectRef idx="0"/>
          <a:fontRef idx="minor"/>
        </p:style>
        <p:txBody>
          <a:bodyPr lIns="0" rIns="0" tIns="11880" bIns="0" anchor="ctr">
            <a:noAutofit/>
          </a:bodyPr>
          <a:p>
            <a:pPr marL="12600">
              <a:lnSpc>
                <a:spcPct val="100000"/>
              </a:lnSpc>
              <a:tabLst>
                <a:tab algn="l" pos="0"/>
              </a:tabLst>
            </a:pPr>
            <a:r>
              <a:rPr b="0" lang="en-US" sz="4300" spc="-1" strike="noStrike">
                <a:solidFill>
                  <a:srgbClr val="000000"/>
                </a:solidFill>
                <a:latin typeface="Calibri"/>
                <a:ea typeface="Calibri"/>
              </a:rPr>
              <a:t>Register Indirect</a:t>
            </a:r>
            <a:endParaRPr b="0" lang="en-US" sz="4300" spc="-1" strike="noStrike">
              <a:latin typeface="Arial"/>
            </a:endParaRPr>
          </a:p>
        </p:txBody>
      </p:sp>
      <p:sp>
        <p:nvSpPr>
          <p:cNvPr id="1335" name="Google Shape;210;gda8ee34ce6_0_1"/>
          <p:cNvSpPr/>
          <p:nvPr/>
        </p:nvSpPr>
        <p:spPr>
          <a:xfrm>
            <a:off x="2129040" y="1419840"/>
            <a:ext cx="9102600" cy="4594320"/>
          </a:xfrm>
          <a:prstGeom prst="rect">
            <a:avLst/>
          </a:prstGeom>
          <a:noFill/>
          <a:ln w="0">
            <a:noFill/>
          </a:ln>
        </p:spPr>
        <p:style>
          <a:lnRef idx="0"/>
          <a:fillRef idx="0"/>
          <a:effectRef idx="0"/>
          <a:fontRef idx="minor"/>
        </p:style>
        <p:txBody>
          <a:bodyPr lIns="0" rIns="0" tIns="62280" bIns="0">
            <a:spAutoFit/>
          </a:bodyPr>
          <a:p>
            <a:pPr marL="295920" indent="-282960">
              <a:lnSpc>
                <a:spcPct val="90000"/>
              </a:lnSpc>
              <a:buClr>
                <a:srgbClr val="3891a7"/>
              </a:buClr>
              <a:buFont typeface="Noto Sans Symbols"/>
              <a:buChar char="⚫"/>
            </a:pPr>
            <a:r>
              <a:rPr b="0" lang="en-US" sz="3200" spc="-1" strike="noStrike">
                <a:solidFill>
                  <a:srgbClr val="000000"/>
                </a:solidFill>
                <a:latin typeface="Arial"/>
                <a:ea typeface="Arial"/>
              </a:rPr>
              <a:t>Now, we can read the contents of  location 30H through indirect  addressing</a:t>
            </a:r>
            <a:endParaRPr b="0" lang="en-US" sz="3200" spc="-1" strike="noStrike">
              <a:latin typeface="Arial"/>
            </a:endParaRPr>
          </a:p>
          <a:p>
            <a:pPr marL="295920" indent="54720">
              <a:lnSpc>
                <a:spcPct val="108000"/>
              </a:lnSpc>
              <a:spcBef>
                <a:spcPts val="646"/>
              </a:spcBef>
              <a:tabLst>
                <a:tab algn="l" pos="0"/>
              </a:tabLst>
            </a:pPr>
            <a:r>
              <a:rPr b="0" lang="en-US" sz="3200" spc="-1" strike="noStrike">
                <a:solidFill>
                  <a:srgbClr val="000000"/>
                </a:solidFill>
                <a:latin typeface="Arial"/>
                <a:ea typeface="Arial"/>
              </a:rPr>
              <a:t>MOV R0, #30H  MOV A, @R0</a:t>
            </a:r>
            <a:endParaRPr b="0" lang="en-US" sz="3200" spc="-1" strike="noStrike">
              <a:latin typeface="Arial"/>
            </a:endParaRPr>
          </a:p>
          <a:p>
            <a:pPr marL="295920" indent="-282960">
              <a:lnSpc>
                <a:spcPct val="90000"/>
              </a:lnSpc>
              <a:spcBef>
                <a:spcPts val="550"/>
              </a:spcBef>
              <a:buClr>
                <a:srgbClr val="3891a7"/>
              </a:buClr>
              <a:buFont typeface="Noto Sans Symbols"/>
              <a:buChar char="▪"/>
              <a:tabLst>
                <a:tab algn="l" pos="0"/>
              </a:tabLst>
            </a:pPr>
            <a:r>
              <a:rPr b="0" lang="en-US" sz="3200" spc="-1" strike="noStrike">
                <a:solidFill>
                  <a:srgbClr val="000000"/>
                </a:solidFill>
                <a:latin typeface="Arial"/>
                <a:ea typeface="Arial"/>
              </a:rPr>
              <a:t>The first instruction is an example of  immediate addressing whereby the  data 30H is placed in R0</a:t>
            </a:r>
            <a:endParaRPr b="0" lang="en-US" sz="3200" spc="-1" strike="noStrike">
              <a:latin typeface="Arial"/>
            </a:endParaRPr>
          </a:p>
          <a:p>
            <a:pPr marL="295920" indent="-282960">
              <a:lnSpc>
                <a:spcPct val="108000"/>
              </a:lnSpc>
              <a:spcBef>
                <a:spcPts val="646"/>
              </a:spcBef>
              <a:buClr>
                <a:srgbClr val="3891a7"/>
              </a:buClr>
              <a:buFont typeface="Noto Sans Symbols"/>
              <a:buChar char="▪"/>
              <a:tabLst>
                <a:tab algn="l" pos="0"/>
              </a:tabLst>
            </a:pPr>
            <a:r>
              <a:rPr b="0" lang="en-US" sz="3200" spc="-1" strike="noStrike">
                <a:solidFill>
                  <a:srgbClr val="000000"/>
                </a:solidFill>
                <a:latin typeface="Arial"/>
                <a:ea typeface="Arial"/>
              </a:rPr>
              <a:t>The second instruction is indirect  addressing. It moves the contents of  location 30H into the accumulator.</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6" name="Google Shape;215;gda8ee34ce6_0_66"/>
          <p:cNvSpPr/>
          <p:nvPr/>
        </p:nvSpPr>
        <p:spPr>
          <a:xfrm>
            <a:off x="1550160" y="338400"/>
            <a:ext cx="6266160" cy="1220040"/>
          </a:xfrm>
          <a:prstGeom prst="rect">
            <a:avLst/>
          </a:prstGeom>
          <a:blipFill rotWithShape="0">
            <a:blip r:embed="rId1"/>
            <a:srcRect/>
            <a:stretch/>
          </a:blipFill>
          <a:ln w="0">
            <a:noFill/>
          </a:ln>
        </p:spPr>
        <p:style>
          <a:lnRef idx="0"/>
          <a:fillRef idx="0"/>
          <a:effectRef idx="0"/>
          <a:fontRef idx="minor"/>
        </p:style>
      </p:sp>
      <p:sp>
        <p:nvSpPr>
          <p:cNvPr id="1337" name="Google Shape;216;gda8ee34ce6_0_1"/>
          <p:cNvSpPr/>
          <p:nvPr/>
        </p:nvSpPr>
        <p:spPr>
          <a:xfrm>
            <a:off x="2019240" y="166320"/>
            <a:ext cx="5328720" cy="1322280"/>
          </a:xfrm>
          <a:prstGeom prst="rect">
            <a:avLst/>
          </a:prstGeom>
          <a:noFill/>
          <a:ln w="0">
            <a:noFill/>
          </a:ln>
        </p:spPr>
        <p:style>
          <a:lnRef idx="0"/>
          <a:fillRef idx="0"/>
          <a:effectRef idx="0"/>
          <a:fontRef idx="minor"/>
        </p:style>
        <p:txBody>
          <a:bodyPr lIns="0" rIns="0" tIns="11880" bIns="0" anchor="ctr">
            <a:noAutofit/>
          </a:bodyPr>
          <a:p>
            <a:pPr marL="12600">
              <a:lnSpc>
                <a:spcPct val="100000"/>
              </a:lnSpc>
              <a:tabLst>
                <a:tab algn="l" pos="0"/>
              </a:tabLst>
            </a:pPr>
            <a:r>
              <a:rPr b="0" lang="en-US" sz="4300" spc="-1" strike="noStrike">
                <a:solidFill>
                  <a:srgbClr val="000000"/>
                </a:solidFill>
                <a:latin typeface="Calibri"/>
                <a:ea typeface="Calibri"/>
              </a:rPr>
              <a:t>Register Indirect</a:t>
            </a:r>
            <a:endParaRPr b="0" lang="en-US" sz="4300" spc="-1" strike="noStrike">
              <a:latin typeface="Arial"/>
            </a:endParaRPr>
          </a:p>
        </p:txBody>
      </p:sp>
      <p:sp>
        <p:nvSpPr>
          <p:cNvPr id="1338" name="Google Shape;217;gda8ee34ce6_0_1"/>
          <p:cNvSpPr/>
          <p:nvPr/>
        </p:nvSpPr>
        <p:spPr>
          <a:xfrm>
            <a:off x="2129040" y="1468440"/>
            <a:ext cx="8593560" cy="2603520"/>
          </a:xfrm>
          <a:prstGeom prst="rect">
            <a:avLst/>
          </a:prstGeom>
          <a:noFill/>
          <a:ln w="0">
            <a:noFill/>
          </a:ln>
        </p:spPr>
        <p:style>
          <a:lnRef idx="0"/>
          <a:fillRef idx="0"/>
          <a:effectRef idx="0"/>
          <a:fontRef idx="minor"/>
        </p:style>
        <p:txBody>
          <a:bodyPr lIns="0" rIns="0" tIns="13320" bIns="0">
            <a:spAutoFit/>
          </a:bodyPr>
          <a:p>
            <a:pPr marL="295920" indent="-282960">
              <a:lnSpc>
                <a:spcPct val="100000"/>
              </a:lnSpc>
              <a:buClr>
                <a:srgbClr val="3891a7"/>
              </a:buClr>
              <a:buFont typeface="Noto Sans Symbols"/>
              <a:buChar char="⚫"/>
            </a:pPr>
            <a:r>
              <a:rPr b="0" lang="en-US" sz="3200" spc="-1" strike="noStrike">
                <a:solidFill>
                  <a:srgbClr val="000000"/>
                </a:solidFill>
                <a:latin typeface="Arial"/>
                <a:ea typeface="Arial"/>
              </a:rPr>
              <a:t>If we now wish to get the data in  location 31H we use the following:</a:t>
            </a:r>
            <a:endParaRPr b="0" lang="en-US" sz="3200" spc="-1" strike="noStrike">
              <a:latin typeface="Arial"/>
            </a:endParaRPr>
          </a:p>
          <a:p>
            <a:pPr marL="350640">
              <a:lnSpc>
                <a:spcPct val="100000"/>
              </a:lnSpc>
              <a:spcBef>
                <a:spcPts val="604"/>
              </a:spcBef>
              <a:tabLst>
                <a:tab algn="l" pos="0"/>
              </a:tabLst>
            </a:pPr>
            <a:r>
              <a:rPr b="0" lang="en-US" sz="3200" spc="-1" strike="noStrike">
                <a:solidFill>
                  <a:srgbClr val="000000"/>
                </a:solidFill>
                <a:latin typeface="Arial"/>
                <a:ea typeface="Arial"/>
              </a:rPr>
              <a:t>INC R0</a:t>
            </a:r>
            <a:endParaRPr b="0" lang="en-US" sz="3200" spc="-1" strike="noStrike">
              <a:latin typeface="Arial"/>
            </a:endParaRPr>
          </a:p>
          <a:p>
            <a:pPr marL="295920">
              <a:lnSpc>
                <a:spcPct val="100000"/>
              </a:lnSpc>
              <a:tabLst>
                <a:tab algn="l" pos="0"/>
              </a:tabLst>
            </a:pPr>
            <a:r>
              <a:rPr b="0" lang="en-US" sz="3200" spc="-1" strike="noStrike">
                <a:solidFill>
                  <a:srgbClr val="000000"/>
                </a:solidFill>
                <a:latin typeface="Arial"/>
                <a:ea typeface="Arial"/>
              </a:rPr>
              <a:t>MOV A, @R0</a:t>
            </a:r>
            <a:endParaRPr b="0" lang="en-US" sz="3200" spc="-1" strike="noStrike">
              <a:latin typeface="Arial"/>
            </a:endParaRPr>
          </a:p>
          <a:p>
            <a:pPr marL="295920" indent="-282960">
              <a:lnSpc>
                <a:spcPct val="100000"/>
              </a:lnSpc>
              <a:spcBef>
                <a:spcPts val="601"/>
              </a:spcBef>
              <a:buClr>
                <a:srgbClr val="3891a7"/>
              </a:buClr>
              <a:buFont typeface="Noto Sans Symbols"/>
              <a:buChar char="▪"/>
              <a:tabLst>
                <a:tab algn="l" pos="0"/>
              </a:tabLst>
            </a:pPr>
            <a:r>
              <a:rPr b="0" lang="en-US" sz="3200" spc="-1" strike="noStrike">
                <a:solidFill>
                  <a:srgbClr val="000000"/>
                </a:solidFill>
                <a:latin typeface="Arial"/>
                <a:ea typeface="Arial"/>
              </a:rPr>
              <a:t>This is just like the Pointers in C.</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9" name="Google Shape;222;gda8ee34ce6_0_72"/>
          <p:cNvSpPr/>
          <p:nvPr/>
        </p:nvSpPr>
        <p:spPr>
          <a:xfrm>
            <a:off x="1550160" y="338400"/>
            <a:ext cx="3557520" cy="1220040"/>
          </a:xfrm>
          <a:prstGeom prst="rect">
            <a:avLst/>
          </a:prstGeom>
          <a:blipFill rotWithShape="0">
            <a:blip r:embed="rId1"/>
            <a:srcRect/>
            <a:stretch/>
          </a:blipFill>
          <a:ln w="0">
            <a:noFill/>
          </a:ln>
        </p:spPr>
        <p:style>
          <a:lnRef idx="0"/>
          <a:fillRef idx="0"/>
          <a:effectRef idx="0"/>
          <a:fontRef idx="minor"/>
        </p:style>
      </p:sp>
      <p:sp>
        <p:nvSpPr>
          <p:cNvPr id="1340" name="Google Shape;223;gda8ee34ce6_0_1"/>
          <p:cNvSpPr/>
          <p:nvPr/>
        </p:nvSpPr>
        <p:spPr>
          <a:xfrm>
            <a:off x="2019240" y="166320"/>
            <a:ext cx="2621880" cy="1322280"/>
          </a:xfrm>
          <a:prstGeom prst="rect">
            <a:avLst/>
          </a:prstGeom>
          <a:noFill/>
          <a:ln w="0">
            <a:noFill/>
          </a:ln>
        </p:spPr>
        <p:style>
          <a:lnRef idx="0"/>
          <a:fillRef idx="0"/>
          <a:effectRef idx="0"/>
          <a:fontRef idx="minor"/>
        </p:style>
        <p:txBody>
          <a:bodyPr lIns="0" rIns="0" tIns="11880" bIns="0" anchor="ctr">
            <a:noAutofit/>
          </a:bodyPr>
          <a:p>
            <a:pPr marL="12600">
              <a:lnSpc>
                <a:spcPct val="100000"/>
              </a:lnSpc>
              <a:tabLst>
                <a:tab algn="l" pos="0"/>
              </a:tabLst>
            </a:pPr>
            <a:r>
              <a:rPr b="0" lang="en-US" sz="4300" spc="-1" strike="noStrike">
                <a:solidFill>
                  <a:srgbClr val="000000"/>
                </a:solidFill>
                <a:latin typeface="Calibri"/>
                <a:ea typeface="Calibri"/>
              </a:rPr>
              <a:t>Indexed</a:t>
            </a:r>
            <a:endParaRPr b="0" lang="en-US" sz="4300" spc="-1" strike="noStrike">
              <a:latin typeface="Arial"/>
            </a:endParaRPr>
          </a:p>
        </p:txBody>
      </p:sp>
      <p:sp>
        <p:nvSpPr>
          <p:cNvPr id="1341" name="Google Shape;224;gda8ee34ce6_0_1"/>
          <p:cNvSpPr/>
          <p:nvPr/>
        </p:nvSpPr>
        <p:spPr>
          <a:xfrm>
            <a:off x="711000" y="1559160"/>
            <a:ext cx="10667160" cy="3655440"/>
          </a:xfrm>
          <a:prstGeom prst="rect">
            <a:avLst/>
          </a:prstGeom>
          <a:noFill/>
          <a:ln w="0">
            <a:noFill/>
          </a:ln>
        </p:spPr>
        <p:style>
          <a:lnRef idx="0"/>
          <a:fillRef idx="0"/>
          <a:effectRef idx="0"/>
          <a:fontRef idx="minor"/>
        </p:style>
        <p:txBody>
          <a:bodyPr lIns="0" rIns="0" tIns="13320" bIns="0">
            <a:spAutoFit/>
          </a:bodyPr>
          <a:p>
            <a:pPr marL="295920" indent="-282960">
              <a:lnSpc>
                <a:spcPct val="100000"/>
              </a:lnSpc>
              <a:buClr>
                <a:srgbClr val="3891a7"/>
              </a:buClr>
              <a:buFont typeface="Noto Sans Symbols"/>
              <a:buChar char="⚫"/>
            </a:pPr>
            <a:r>
              <a:rPr b="0" lang="en-US" sz="3200" spc="-1" strike="noStrike">
                <a:solidFill>
                  <a:srgbClr val="000000"/>
                </a:solidFill>
                <a:latin typeface="Arial"/>
                <a:ea typeface="Arial"/>
              </a:rPr>
              <a:t>Indexed addressing modes is widely  used in accessing data elements of  look up table entries located in the  program ROM space of 8051.</a:t>
            </a:r>
            <a:endParaRPr b="0" lang="en-US" sz="3200" spc="-1" strike="noStrike">
              <a:latin typeface="Arial"/>
            </a:endParaRPr>
          </a:p>
          <a:p>
            <a:pPr marL="295920" indent="-282960">
              <a:lnSpc>
                <a:spcPct val="100000"/>
              </a:lnSpc>
              <a:spcBef>
                <a:spcPts val="604"/>
              </a:spcBef>
              <a:buClr>
                <a:srgbClr val="3891a7"/>
              </a:buClr>
              <a:buFont typeface="Noto Sans Symbols"/>
              <a:buChar char="⚫"/>
            </a:pPr>
            <a:r>
              <a:rPr b="0" lang="en-US" sz="3200" spc="-1" strike="noStrike">
                <a:solidFill>
                  <a:srgbClr val="000000"/>
                </a:solidFill>
                <a:latin typeface="Arial"/>
                <a:ea typeface="Arial"/>
              </a:rPr>
              <a:t>The instruction used for this purpose  is</a:t>
            </a:r>
            <a:endParaRPr b="0" lang="en-US" sz="3200" spc="-1" strike="noStrike">
              <a:latin typeface="Arial"/>
            </a:endParaRPr>
          </a:p>
          <a:p>
            <a:pPr marL="12240">
              <a:lnSpc>
                <a:spcPct val="100000"/>
              </a:lnSpc>
              <a:spcBef>
                <a:spcPts val="601"/>
              </a:spcBef>
              <a:tabLst>
                <a:tab algn="l" pos="0"/>
              </a:tabLst>
            </a:pPr>
            <a:r>
              <a:rPr b="0" lang="en-US" sz="3200" spc="-1" strike="noStrike">
                <a:solidFill>
                  <a:srgbClr val="000000"/>
                </a:solidFill>
                <a:latin typeface="Arial"/>
                <a:ea typeface="Arial"/>
              </a:rPr>
              <a:t>   </a:t>
            </a:r>
            <a:r>
              <a:rPr b="0" lang="en-US" sz="3200" spc="-1" strike="noStrike">
                <a:solidFill>
                  <a:srgbClr val="000000"/>
                </a:solidFill>
                <a:latin typeface="Arial"/>
                <a:ea typeface="Arial"/>
              </a:rPr>
              <a:t>MOVC A,@A+DPTR.</a:t>
            </a:r>
            <a:endParaRPr b="0" lang="en-US" sz="3200" spc="-1" strike="noStrike">
              <a:latin typeface="Arial"/>
            </a:endParaRPr>
          </a:p>
          <a:p>
            <a:pPr marL="295920" indent="-282960">
              <a:lnSpc>
                <a:spcPct val="100000"/>
              </a:lnSpc>
              <a:spcBef>
                <a:spcPts val="604"/>
              </a:spcBef>
              <a:buClr>
                <a:srgbClr val="3891a7"/>
              </a:buClr>
              <a:buFont typeface="Noto Sans Symbols"/>
              <a:buChar char="⚫"/>
              <a:tabLst>
                <a:tab algn="l" pos="0"/>
              </a:tabLst>
            </a:pPr>
            <a:r>
              <a:rPr b="0" lang="en-US" sz="3200" spc="-1" strike="noStrike">
                <a:solidFill>
                  <a:srgbClr val="000000"/>
                </a:solidFill>
                <a:latin typeface="Arial"/>
                <a:ea typeface="Arial"/>
              </a:rPr>
              <a:t>The 16-bit register DPTR and reg A  are used to form the address of data  element stored in on-chip ROM.</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2" name="Google Shape;229;gda8ee34ce6_0_78"/>
          <p:cNvSpPr/>
          <p:nvPr/>
        </p:nvSpPr>
        <p:spPr>
          <a:xfrm>
            <a:off x="1550160" y="338400"/>
            <a:ext cx="3557520" cy="1220040"/>
          </a:xfrm>
          <a:prstGeom prst="rect">
            <a:avLst/>
          </a:prstGeom>
          <a:blipFill rotWithShape="0">
            <a:blip r:embed="rId1"/>
            <a:srcRect/>
            <a:stretch/>
          </a:blipFill>
          <a:ln w="0">
            <a:noFill/>
          </a:ln>
        </p:spPr>
        <p:style>
          <a:lnRef idx="0"/>
          <a:fillRef idx="0"/>
          <a:effectRef idx="0"/>
          <a:fontRef idx="minor"/>
        </p:style>
      </p:sp>
      <p:sp>
        <p:nvSpPr>
          <p:cNvPr id="1343" name="Google Shape;230;gda8ee34ce6_0_1"/>
          <p:cNvSpPr/>
          <p:nvPr/>
        </p:nvSpPr>
        <p:spPr>
          <a:xfrm>
            <a:off x="2019240" y="166320"/>
            <a:ext cx="2621880" cy="1322280"/>
          </a:xfrm>
          <a:prstGeom prst="rect">
            <a:avLst/>
          </a:prstGeom>
          <a:noFill/>
          <a:ln w="0">
            <a:noFill/>
          </a:ln>
        </p:spPr>
        <p:style>
          <a:lnRef idx="0"/>
          <a:fillRef idx="0"/>
          <a:effectRef idx="0"/>
          <a:fontRef idx="minor"/>
        </p:style>
        <p:txBody>
          <a:bodyPr lIns="0" rIns="0" tIns="11880" bIns="0" anchor="ctr">
            <a:noAutofit/>
          </a:bodyPr>
          <a:p>
            <a:pPr marL="12600">
              <a:lnSpc>
                <a:spcPct val="100000"/>
              </a:lnSpc>
              <a:tabLst>
                <a:tab algn="l" pos="0"/>
              </a:tabLst>
            </a:pPr>
            <a:r>
              <a:rPr b="0" lang="en-US" sz="4300" spc="-1" strike="noStrike">
                <a:solidFill>
                  <a:srgbClr val="000000"/>
                </a:solidFill>
                <a:latin typeface="Calibri"/>
                <a:ea typeface="Calibri"/>
              </a:rPr>
              <a:t>Indexed</a:t>
            </a:r>
            <a:endParaRPr b="0" lang="en-US" sz="4300" spc="-1" strike="noStrike">
              <a:latin typeface="Arial"/>
            </a:endParaRPr>
          </a:p>
        </p:txBody>
      </p:sp>
      <p:sp>
        <p:nvSpPr>
          <p:cNvPr id="1344" name="Google Shape;231;gda8ee34ce6_0_1"/>
          <p:cNvSpPr/>
          <p:nvPr/>
        </p:nvSpPr>
        <p:spPr>
          <a:xfrm>
            <a:off x="2129040" y="1468440"/>
            <a:ext cx="9675000" cy="2116440"/>
          </a:xfrm>
          <a:prstGeom prst="rect">
            <a:avLst/>
          </a:prstGeom>
          <a:noFill/>
          <a:ln w="0">
            <a:noFill/>
          </a:ln>
        </p:spPr>
        <p:style>
          <a:lnRef idx="0"/>
          <a:fillRef idx="0"/>
          <a:effectRef idx="0"/>
          <a:fontRef idx="minor"/>
        </p:style>
        <p:txBody>
          <a:bodyPr lIns="0" rIns="0" tIns="13320" bIns="0">
            <a:spAutoFit/>
          </a:bodyPr>
          <a:p>
            <a:pPr marL="295920" indent="-282960">
              <a:lnSpc>
                <a:spcPct val="100000"/>
              </a:lnSpc>
              <a:buClr>
                <a:srgbClr val="3891a7"/>
              </a:buClr>
              <a:buFont typeface="Noto Sans Symbols"/>
              <a:buChar char="⚫"/>
            </a:pPr>
            <a:r>
              <a:rPr b="0" lang="en-US" sz="3200" spc="-1" strike="noStrike">
                <a:solidFill>
                  <a:srgbClr val="000000"/>
                </a:solidFill>
                <a:latin typeface="Arial"/>
                <a:ea typeface="Arial"/>
              </a:rPr>
              <a:t>Because the data elements are stored  in the pragram(code) memory.</a:t>
            </a:r>
            <a:endParaRPr b="0" lang="en-US" sz="3200" spc="-1" strike="noStrike">
              <a:latin typeface="Arial"/>
            </a:endParaRPr>
          </a:p>
          <a:p>
            <a:pPr marL="295920" indent="-282960">
              <a:lnSpc>
                <a:spcPct val="100000"/>
              </a:lnSpc>
              <a:spcBef>
                <a:spcPts val="604"/>
              </a:spcBef>
              <a:buClr>
                <a:srgbClr val="3891a7"/>
              </a:buClr>
              <a:buFont typeface="Noto Sans Symbols"/>
              <a:buChar char="⚫"/>
            </a:pPr>
            <a:r>
              <a:rPr b="0" lang="en-US" sz="3200" spc="-1" strike="noStrike">
                <a:solidFill>
                  <a:srgbClr val="000000"/>
                </a:solidFill>
                <a:latin typeface="Arial"/>
                <a:ea typeface="Arial"/>
              </a:rPr>
              <a:t>Instruction MOVC is used instead of  MOV</a:t>
            </a:r>
            <a:endParaRPr b="0" lang="en-US" sz="3200" spc="-1" strike="noStrike">
              <a:latin typeface="Arial"/>
            </a:endParaRPr>
          </a:p>
          <a:p>
            <a:pPr marL="295920" indent="-282960">
              <a:lnSpc>
                <a:spcPct val="100000"/>
              </a:lnSpc>
              <a:spcBef>
                <a:spcPts val="601"/>
              </a:spcBef>
              <a:buClr>
                <a:srgbClr val="3891a7"/>
              </a:buClr>
              <a:buFont typeface="Noto Sans Symbols"/>
              <a:buChar char="⚫"/>
            </a:pPr>
            <a:r>
              <a:rPr b="0" lang="en-US" sz="3200" spc="-1" strike="noStrike">
                <a:solidFill>
                  <a:srgbClr val="000000"/>
                </a:solidFill>
                <a:latin typeface="Arial"/>
                <a:ea typeface="Arial"/>
              </a:rPr>
              <a:t>C is for Code i.e. move data from code  memory</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345" name="Google Shape;236;gda8ee34ce6_0_169"/>
          <p:cNvGraphicFramePr/>
          <p:nvPr/>
        </p:nvGraphicFramePr>
        <p:xfrm>
          <a:off x="713520" y="789120"/>
          <a:ext cx="10495800" cy="5560920"/>
        </p:xfrm>
        <a:graphic>
          <a:graphicData uri="http://schemas.openxmlformats.org/drawingml/2006/table">
            <a:tbl>
              <a:tblPr/>
              <a:tblGrid>
                <a:gridCol w="2482200"/>
                <a:gridCol w="3976560"/>
                <a:gridCol w="2018160"/>
                <a:gridCol w="2018880"/>
              </a:tblGrid>
              <a:tr h="429120">
                <a:tc>
                  <a:txBody>
                    <a:bodyPr lIns="9720" rIns="9720">
                      <a:noAutofit/>
                    </a:bodyPr>
                    <a:p>
                      <a:pPr algn="just">
                        <a:lnSpc>
                          <a:spcPct val="100000"/>
                        </a:lnSpc>
                        <a:tabLst>
                          <a:tab algn="l" pos="0"/>
                        </a:tabLst>
                      </a:pPr>
                      <a:r>
                        <a:rPr b="1" lang="en-US" sz="1200" spc="-1" strike="noStrike">
                          <a:solidFill>
                            <a:srgbClr val="000000"/>
                          </a:solidFill>
                          <a:latin typeface="Arial"/>
                          <a:ea typeface="Arial"/>
                        </a:rPr>
                        <a:t>Mnemonics</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9720" rIns="9720">
                      <a:noAutofit/>
                    </a:bodyPr>
                    <a:p>
                      <a:pPr algn="just">
                        <a:lnSpc>
                          <a:spcPct val="100000"/>
                        </a:lnSpc>
                        <a:tabLst>
                          <a:tab algn="l" pos="0"/>
                        </a:tabLst>
                      </a:pPr>
                      <a:r>
                        <a:rPr b="1" lang="en-US" sz="1200" spc="-1" strike="noStrike">
                          <a:solidFill>
                            <a:srgbClr val="000000"/>
                          </a:solidFill>
                          <a:latin typeface="Arial"/>
                          <a:ea typeface="Arial"/>
                        </a:rPr>
                        <a:t>Operational description</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9720" rIns="9720">
                      <a:noAutofit/>
                    </a:bodyPr>
                    <a:p>
                      <a:pPr algn="just">
                        <a:lnSpc>
                          <a:spcPct val="100000"/>
                        </a:lnSpc>
                        <a:tabLst>
                          <a:tab algn="l" pos="0"/>
                        </a:tabLst>
                      </a:pPr>
                      <a:r>
                        <a:rPr b="1" lang="en-US" sz="1200" spc="-1" strike="noStrike">
                          <a:solidFill>
                            <a:srgbClr val="000000"/>
                          </a:solidFill>
                          <a:latin typeface="Arial"/>
                          <a:ea typeface="Arial"/>
                        </a:rPr>
                        <a:t>Addressing mode</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9720" rIns="9720">
                      <a:noAutofit/>
                    </a:bodyPr>
                    <a:p>
                      <a:pPr algn="just">
                        <a:lnSpc>
                          <a:spcPct val="100000"/>
                        </a:lnSpc>
                        <a:tabLst>
                          <a:tab algn="l" pos="0"/>
                        </a:tabLst>
                      </a:pPr>
                      <a:r>
                        <a:rPr b="1" lang="en-US" sz="1200" spc="-1" strike="noStrike">
                          <a:solidFill>
                            <a:srgbClr val="000000"/>
                          </a:solidFill>
                          <a:latin typeface="Arial"/>
                          <a:ea typeface="Arial"/>
                        </a:rPr>
                        <a:t>No. of bytes occupied</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r>
              <a:tr h="372960">
                <a:tc>
                  <a:txBody>
                    <a:bodyPr lIns="9720" rIns="9720">
                      <a:noAutofit/>
                    </a:bodyPr>
                    <a:p>
                      <a:pPr algn="just">
                        <a:lnSpc>
                          <a:spcPct val="100000"/>
                        </a:lnSpc>
                        <a:tabLst>
                          <a:tab algn="l" pos="0"/>
                        </a:tabLst>
                      </a:pPr>
                      <a:r>
                        <a:rPr b="1" lang="en-US" sz="1200" spc="-1" strike="noStrike">
                          <a:solidFill>
                            <a:srgbClr val="000000"/>
                          </a:solidFill>
                          <a:latin typeface="Arial"/>
                          <a:ea typeface="Arial"/>
                        </a:rPr>
                        <a:t>Mov a,#num</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Copy the immediate data num in to acc</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immediate</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2 ,1</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372960">
                <a:tc>
                  <a:txBody>
                    <a:bodyPr lIns="9720" rIns="9720">
                      <a:noAutofit/>
                    </a:bodyPr>
                    <a:p>
                      <a:pPr algn="just">
                        <a:lnSpc>
                          <a:spcPct val="100000"/>
                        </a:lnSpc>
                        <a:tabLst>
                          <a:tab algn="l" pos="0"/>
                        </a:tabLst>
                      </a:pPr>
                      <a:r>
                        <a:rPr b="1" lang="en-US" sz="1200" spc="-1" strike="noStrike">
                          <a:solidFill>
                            <a:srgbClr val="000000"/>
                          </a:solidFill>
                          <a:latin typeface="Arial"/>
                          <a:ea typeface="Arial"/>
                        </a:rPr>
                        <a:t>Mov Rx,a</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Copy the data from acc to Rx</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register</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1,1</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r>
              <a:tr h="372960">
                <a:tc>
                  <a:txBody>
                    <a:bodyPr lIns="9720" rIns="9720">
                      <a:noAutofit/>
                    </a:bodyPr>
                    <a:p>
                      <a:pPr algn="just">
                        <a:lnSpc>
                          <a:spcPct val="100000"/>
                        </a:lnSpc>
                        <a:tabLst>
                          <a:tab algn="l" pos="0"/>
                        </a:tabLst>
                      </a:pPr>
                      <a:r>
                        <a:rPr b="1" lang="en-US" sz="1200" spc="-1" strike="noStrike">
                          <a:solidFill>
                            <a:srgbClr val="000000"/>
                          </a:solidFill>
                          <a:latin typeface="Arial"/>
                          <a:ea typeface="Arial"/>
                        </a:rPr>
                        <a:t>Mov a,Rx</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Copy the data from Rx to acc</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register</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1,1</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372960">
                <a:tc>
                  <a:txBody>
                    <a:bodyPr lIns="9720" rIns="9720">
                      <a:noAutofit/>
                    </a:bodyPr>
                    <a:p>
                      <a:pPr algn="just">
                        <a:lnSpc>
                          <a:spcPct val="100000"/>
                        </a:lnSpc>
                        <a:tabLst>
                          <a:tab algn="l" pos="0"/>
                        </a:tabLst>
                      </a:pPr>
                      <a:r>
                        <a:rPr b="1" lang="en-US" sz="1200" spc="-1" strike="noStrike">
                          <a:solidFill>
                            <a:srgbClr val="000000"/>
                          </a:solidFill>
                          <a:latin typeface="Arial"/>
                          <a:ea typeface="Arial"/>
                        </a:rPr>
                        <a:t>Mov Rx,#num</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Copy the immediate data num in to Rx</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immediate</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2,1</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r>
              <a:tr h="429120">
                <a:tc>
                  <a:txBody>
                    <a:bodyPr lIns="9720" rIns="9720">
                      <a:noAutofit/>
                    </a:bodyPr>
                    <a:p>
                      <a:pPr algn="just">
                        <a:lnSpc>
                          <a:spcPct val="100000"/>
                        </a:lnSpc>
                        <a:tabLst>
                          <a:tab algn="l" pos="0"/>
                        </a:tabLst>
                      </a:pPr>
                      <a:r>
                        <a:rPr b="1" lang="en-US" sz="1200" spc="-1" strike="noStrike">
                          <a:solidFill>
                            <a:srgbClr val="000000"/>
                          </a:solidFill>
                          <a:latin typeface="Arial"/>
                          <a:ea typeface="Arial"/>
                        </a:rPr>
                        <a:t>Mov a,add</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Copy the data from direct address add to acc</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direct</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2,1</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429120">
                <a:tc>
                  <a:txBody>
                    <a:bodyPr lIns="9720" rIns="9720">
                      <a:noAutofit/>
                    </a:bodyPr>
                    <a:p>
                      <a:pPr algn="just">
                        <a:lnSpc>
                          <a:spcPct val="100000"/>
                        </a:lnSpc>
                        <a:tabLst>
                          <a:tab algn="l" pos="0"/>
                        </a:tabLst>
                      </a:pPr>
                      <a:r>
                        <a:rPr b="1" lang="en-US" sz="1200" spc="-1" strike="noStrike">
                          <a:solidFill>
                            <a:srgbClr val="000000"/>
                          </a:solidFill>
                          <a:latin typeface="Arial"/>
                          <a:ea typeface="Arial"/>
                        </a:rPr>
                        <a:t>Mov add,a</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Copy the data from acc to direct address add</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direct</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2,1</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r>
              <a:tr h="746280">
                <a:tc>
                  <a:txBody>
                    <a:bodyPr lIns="9720" rIns="9720">
                      <a:noAutofit/>
                    </a:bodyPr>
                    <a:p>
                      <a:pPr algn="just">
                        <a:lnSpc>
                          <a:spcPct val="100000"/>
                        </a:lnSpc>
                        <a:tabLst>
                          <a:tab algn="l" pos="0"/>
                        </a:tabLst>
                      </a:pPr>
                      <a:r>
                        <a:rPr b="1" lang="en-US" sz="1200" spc="-1" strike="noStrike">
                          <a:solidFill>
                            <a:srgbClr val="000000"/>
                          </a:solidFill>
                          <a:latin typeface="Arial"/>
                          <a:ea typeface="Arial"/>
                        </a:rPr>
                        <a:t>Mov add,#num</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Copy the immediate data num in to direct address</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direct</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3,2</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372960">
                <a:tc>
                  <a:txBody>
                    <a:bodyPr lIns="9720" rIns="9720">
                      <a:noAutofit/>
                    </a:bodyPr>
                    <a:p>
                      <a:pPr algn="just">
                        <a:lnSpc>
                          <a:spcPct val="100000"/>
                        </a:lnSpc>
                        <a:tabLst>
                          <a:tab algn="l" pos="0"/>
                        </a:tabLst>
                      </a:pPr>
                      <a:r>
                        <a:rPr b="1" lang="en-US" sz="1200" spc="-1" strike="noStrike">
                          <a:solidFill>
                            <a:srgbClr val="000000"/>
                          </a:solidFill>
                          <a:latin typeface="Arial"/>
                          <a:ea typeface="Arial"/>
                        </a:rPr>
                        <a:t>Mov add1,add2</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Copy the data from add2 to add1</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direct</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3,2</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r>
              <a:tr h="429120">
                <a:tc>
                  <a:txBody>
                    <a:bodyPr lIns="9720" rIns="9720">
                      <a:noAutofit/>
                    </a:bodyPr>
                    <a:p>
                      <a:pPr algn="just">
                        <a:lnSpc>
                          <a:spcPct val="100000"/>
                        </a:lnSpc>
                        <a:tabLst>
                          <a:tab algn="l" pos="0"/>
                        </a:tabLst>
                      </a:pPr>
                      <a:r>
                        <a:rPr b="1" lang="en-US" sz="1200" spc="-1" strike="noStrike">
                          <a:solidFill>
                            <a:srgbClr val="000000"/>
                          </a:solidFill>
                          <a:latin typeface="Arial"/>
                          <a:ea typeface="Arial"/>
                        </a:rPr>
                        <a:t>Mov Rx,add</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Copy the data from direct address add to Rx</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direct</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2,2</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429120">
                <a:tc>
                  <a:txBody>
                    <a:bodyPr lIns="9720" rIns="9720">
                      <a:noAutofit/>
                    </a:bodyPr>
                    <a:p>
                      <a:pPr algn="just">
                        <a:lnSpc>
                          <a:spcPct val="100000"/>
                        </a:lnSpc>
                        <a:tabLst>
                          <a:tab algn="l" pos="0"/>
                        </a:tabLst>
                      </a:pPr>
                      <a:r>
                        <a:rPr b="1" lang="en-US" sz="1200" spc="-1" strike="noStrike">
                          <a:solidFill>
                            <a:srgbClr val="000000"/>
                          </a:solidFill>
                          <a:latin typeface="Arial"/>
                          <a:ea typeface="Arial"/>
                        </a:rPr>
                        <a:t>Mov add,Rx</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Copy the data from Rx to direct address add</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direct</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2,2</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r>
              <a:tr h="372960">
                <a:tc>
                  <a:txBody>
                    <a:bodyPr lIns="9720" rIns="9720">
                      <a:noAutofit/>
                    </a:bodyPr>
                    <a:p>
                      <a:pPr algn="just">
                        <a:lnSpc>
                          <a:spcPct val="100000"/>
                        </a:lnSpc>
                        <a:tabLst>
                          <a:tab algn="l" pos="0"/>
                        </a:tabLst>
                      </a:pPr>
                      <a:r>
                        <a:rPr b="1" lang="en-US" sz="1200" spc="-1" strike="noStrike">
                          <a:solidFill>
                            <a:srgbClr val="000000"/>
                          </a:solidFill>
                          <a:latin typeface="Arial"/>
                          <a:ea typeface="Arial"/>
                        </a:rPr>
                        <a:t>Mov @Rp,a</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Copy the data in acc to address in Rp</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Indirect</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1,1</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431640">
                <a:tc>
                  <a:txBody>
                    <a:bodyPr lIns="9720" rIns="9720">
                      <a:noAutofit/>
                    </a:bodyPr>
                    <a:p>
                      <a:pPr algn="just">
                        <a:lnSpc>
                          <a:spcPct val="100000"/>
                        </a:lnSpc>
                        <a:tabLst>
                          <a:tab algn="l" pos="0"/>
                        </a:tabLst>
                      </a:pPr>
                      <a:r>
                        <a:rPr b="1" lang="en-US" sz="1200" spc="-1" strike="noStrike">
                          <a:solidFill>
                            <a:srgbClr val="000000"/>
                          </a:solidFill>
                          <a:latin typeface="Arial"/>
                          <a:ea typeface="Arial"/>
                        </a:rPr>
                        <a:t>Mov a,@Rp</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Copy the data that is at address in Rp to acc</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Indirect</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1,1</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1346" name="Google Shape;237;gda8ee34ce6_0_1"/>
          <p:cNvSpPr/>
          <p:nvPr/>
        </p:nvSpPr>
        <p:spPr>
          <a:xfrm>
            <a:off x="2680560" y="142920"/>
            <a:ext cx="5391000" cy="6390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1" lang="en-US" sz="3600" spc="-1" strike="noStrike">
                <a:solidFill>
                  <a:srgbClr val="000000"/>
                </a:solidFill>
                <a:latin typeface="Times New Roman"/>
                <a:ea typeface="Times New Roman"/>
              </a:rPr>
              <a:t>Data Transfer instructions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Google Shape;289;p23"/>
          <p:cNvSpPr txBox="1"/>
          <p:nvPr/>
        </p:nvSpPr>
        <p:spPr>
          <a:xfrm>
            <a:off x="2883960" y="308160"/>
            <a:ext cx="6423480" cy="1515960"/>
          </a:xfrm>
          <a:prstGeom prst="rect">
            <a:avLst/>
          </a:prstGeom>
          <a:noFill/>
          <a:ln w="12240">
            <a:solidFill>
              <a:srgbClr val="7e7e7e"/>
            </a:solidFill>
            <a:round/>
          </a:ln>
        </p:spPr>
        <p:txBody>
          <a:bodyPr lIns="0" rIns="0" tIns="235440" bIns="0">
            <a:noAutofit/>
          </a:bodyPr>
          <a:p>
            <a:pPr marL="887760">
              <a:lnSpc>
                <a:spcPct val="100000"/>
              </a:lnSpc>
              <a:tabLst>
                <a:tab algn="l" pos="0"/>
              </a:tabLst>
            </a:pPr>
            <a:r>
              <a:rPr b="0" lang="en-US" sz="4200" spc="-1" strike="noStrike">
                <a:solidFill>
                  <a:srgbClr val="ffffff"/>
                </a:solidFill>
                <a:latin typeface="Calibri"/>
                <a:ea typeface="Calibri"/>
              </a:rPr>
              <a:t>Basic components of a microprocessor</a:t>
            </a:r>
            <a:endParaRPr b="0" lang="en-US" sz="4200" spc="-1" strike="noStrike">
              <a:solidFill>
                <a:srgbClr val="000000"/>
              </a:solidFill>
              <a:latin typeface="Arial"/>
            </a:endParaRPr>
          </a:p>
        </p:txBody>
      </p:sp>
      <p:sp>
        <p:nvSpPr>
          <p:cNvPr id="593" name="Google Shape;290;p23"/>
          <p:cNvSpPr/>
          <p:nvPr/>
        </p:nvSpPr>
        <p:spPr>
          <a:xfrm>
            <a:off x="838080" y="1802880"/>
            <a:ext cx="10515240" cy="2272320"/>
          </a:xfrm>
          <a:prstGeom prst="rect">
            <a:avLst/>
          </a:prstGeom>
          <a:noFill/>
          <a:ln w="12175">
            <a:solidFill>
              <a:srgbClr val="7e7e7e"/>
            </a:solidFill>
            <a:round/>
          </a:ln>
        </p:spPr>
        <p:style>
          <a:lnRef idx="0"/>
          <a:fillRef idx="0"/>
          <a:effectRef idx="0"/>
          <a:fontRef idx="minor"/>
        </p:style>
        <p:txBody>
          <a:bodyPr lIns="0" rIns="0" tIns="0" bIns="0">
            <a:spAutoFit/>
          </a:bodyPr>
          <a:p>
            <a:pPr marL="320040" indent="-228960">
              <a:lnSpc>
                <a:spcPct val="118000"/>
              </a:lnSpc>
              <a:buClr>
                <a:srgbClr val="ffffff"/>
              </a:buClr>
              <a:buFont typeface="Arial"/>
              <a:buChar char="•"/>
            </a:pPr>
            <a:r>
              <a:rPr b="1" lang="en-US" sz="3200" spc="-1" strike="noStrike">
                <a:solidFill>
                  <a:srgbClr val="ffffff"/>
                </a:solidFill>
                <a:latin typeface="Calibri"/>
                <a:ea typeface="Calibri"/>
              </a:rPr>
              <a:t>Arithmetic. and Logic Unit</a:t>
            </a:r>
            <a:endParaRPr b="0" lang="en-US" sz="3200" spc="-1" strike="noStrike">
              <a:latin typeface="Arial"/>
            </a:endParaRPr>
          </a:p>
          <a:p>
            <a:pPr marL="320040" indent="-228960">
              <a:lnSpc>
                <a:spcPct val="100000"/>
              </a:lnSpc>
              <a:spcBef>
                <a:spcPts val="609"/>
              </a:spcBef>
              <a:buClr>
                <a:srgbClr val="ffffff"/>
              </a:buClr>
              <a:buFont typeface="Arial"/>
              <a:buChar char="•"/>
            </a:pPr>
            <a:r>
              <a:rPr b="1" lang="en-US" sz="3200" spc="-1" strike="noStrike">
                <a:solidFill>
                  <a:srgbClr val="ffffff"/>
                </a:solidFill>
                <a:latin typeface="Calibri"/>
                <a:ea typeface="Calibri"/>
              </a:rPr>
              <a:t>Registers</a:t>
            </a:r>
            <a:endParaRPr b="0" lang="en-US" sz="3200" spc="-1" strike="noStrike">
              <a:latin typeface="Arial"/>
            </a:endParaRPr>
          </a:p>
          <a:p>
            <a:pPr marL="320040" indent="-228960">
              <a:lnSpc>
                <a:spcPct val="100000"/>
              </a:lnSpc>
              <a:spcBef>
                <a:spcPts val="615"/>
              </a:spcBef>
              <a:buClr>
                <a:srgbClr val="ffffff"/>
              </a:buClr>
              <a:buFont typeface="Arial"/>
              <a:buChar char="•"/>
            </a:pPr>
            <a:r>
              <a:rPr b="1" lang="en-US" sz="3200" spc="-1" strike="noStrike">
                <a:solidFill>
                  <a:srgbClr val="ffffff"/>
                </a:solidFill>
                <a:latin typeface="Calibri"/>
                <a:ea typeface="Calibri"/>
              </a:rPr>
              <a:t>Control Unit</a:t>
            </a:r>
            <a:endParaRPr b="0" lang="en-US" sz="3200" spc="-1" strike="noStrike">
              <a:latin typeface="Arial"/>
            </a:endParaRPr>
          </a:p>
          <a:p>
            <a:pPr marL="320040" indent="-228960">
              <a:lnSpc>
                <a:spcPct val="100000"/>
              </a:lnSpc>
              <a:spcBef>
                <a:spcPts val="624"/>
              </a:spcBef>
              <a:buClr>
                <a:srgbClr val="ffffff"/>
              </a:buClr>
              <a:buFont typeface="Arial"/>
              <a:buChar char="•"/>
            </a:pPr>
            <a:r>
              <a:rPr b="1" lang="en-US" sz="3200" spc="-1" strike="noStrike">
                <a:solidFill>
                  <a:srgbClr val="ffffff"/>
                </a:solidFill>
                <a:latin typeface="Calibri"/>
                <a:ea typeface="Calibri"/>
              </a:rPr>
              <a:t>Cache Memory</a:t>
            </a:r>
            <a:endParaRPr b="0" lang="en-US" sz="3200" spc="-1" strike="noStrike">
              <a:latin typeface="Arial"/>
            </a:endParaRPr>
          </a:p>
        </p:txBody>
      </p:sp>
      <p:sp>
        <p:nvSpPr>
          <p:cNvPr id="594" name="Google Shape;291;p23"/>
          <p:cNvSpPr/>
          <p:nvPr/>
        </p:nvSpPr>
        <p:spPr>
          <a:xfrm>
            <a:off x="11171880" y="6426360"/>
            <a:ext cx="102600" cy="195480"/>
          </a:xfrm>
          <a:prstGeom prst="rect">
            <a:avLst/>
          </a:prstGeom>
          <a:noFill/>
          <a:ln w="0">
            <a:noFill/>
          </a:ln>
        </p:spPr>
        <p:style>
          <a:lnRef idx="0"/>
          <a:fillRef idx="0"/>
          <a:effectRef idx="0"/>
          <a:fontRef idx="minor"/>
        </p:style>
        <p:txBody>
          <a:bodyPr lIns="0" rIns="0" tIns="12600" bIns="0">
            <a:spAutoFit/>
          </a:bodyPr>
          <a:p>
            <a:pPr marL="12600">
              <a:lnSpc>
                <a:spcPct val="100000"/>
              </a:lnSpc>
              <a:tabLst>
                <a:tab algn="l" pos="0"/>
              </a:tabLst>
            </a:pPr>
            <a:r>
              <a:rPr b="0" lang="en-US" sz="1200" spc="-1" strike="noStrike">
                <a:solidFill>
                  <a:srgbClr val="888888"/>
                </a:solidFill>
                <a:latin typeface="Calibri"/>
                <a:ea typeface="Calibri"/>
              </a:rPr>
              <a:t>6</a:t>
            </a:r>
            <a:endParaRPr b="0" lang="en-US" sz="1200" spc="-1" strike="noStrike">
              <a:latin typeface="Arial"/>
            </a:endParaRPr>
          </a:p>
        </p:txBody>
      </p:sp>
      <p:sp>
        <p:nvSpPr>
          <p:cNvPr id="595" name="Google Shape;292;p23"/>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347" name="Google Shape;242;gda8ee34ce6_0_174"/>
          <p:cNvGraphicFramePr/>
          <p:nvPr/>
        </p:nvGraphicFramePr>
        <p:xfrm>
          <a:off x="713520" y="1002240"/>
          <a:ext cx="10796760" cy="5596200"/>
        </p:xfrm>
        <a:graphic>
          <a:graphicData uri="http://schemas.openxmlformats.org/drawingml/2006/table">
            <a:tbl>
              <a:tblPr/>
              <a:tblGrid>
                <a:gridCol w="2553480"/>
                <a:gridCol w="5360400"/>
                <a:gridCol w="1407600"/>
                <a:gridCol w="1475280"/>
              </a:tblGrid>
              <a:tr h="338760">
                <a:tc>
                  <a:txBody>
                    <a:bodyPr lIns="9720" rIns="9720">
                      <a:noAutofit/>
                    </a:bodyPr>
                    <a:p>
                      <a:pPr algn="just">
                        <a:lnSpc>
                          <a:spcPct val="100000"/>
                        </a:lnSpc>
                        <a:tabLst>
                          <a:tab algn="l" pos="0"/>
                        </a:tabLst>
                      </a:pPr>
                      <a:r>
                        <a:rPr b="1" lang="en-US" sz="1200" spc="-1" strike="noStrike">
                          <a:solidFill>
                            <a:srgbClr val="000000"/>
                          </a:solidFill>
                          <a:latin typeface="Arial"/>
                          <a:ea typeface="Arial"/>
                        </a:rPr>
                        <a:t>Mnemonics</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9720" rIns="9720">
                      <a:noAutofit/>
                    </a:bodyPr>
                    <a:p>
                      <a:pPr algn="just">
                        <a:lnSpc>
                          <a:spcPct val="100000"/>
                        </a:lnSpc>
                        <a:tabLst>
                          <a:tab algn="l" pos="0"/>
                        </a:tabLst>
                      </a:pPr>
                      <a:r>
                        <a:rPr b="1" lang="en-US" sz="1200" spc="-1" strike="noStrike">
                          <a:solidFill>
                            <a:srgbClr val="000000"/>
                          </a:solidFill>
                          <a:latin typeface="Arial"/>
                          <a:ea typeface="Arial"/>
                        </a:rPr>
                        <a:t>Operational description</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9720" rIns="9720">
                      <a:noAutofit/>
                    </a:bodyPr>
                    <a:p>
                      <a:pPr algn="just">
                        <a:lnSpc>
                          <a:spcPct val="100000"/>
                        </a:lnSpc>
                        <a:tabLst>
                          <a:tab algn="l" pos="0"/>
                        </a:tabLst>
                      </a:pPr>
                      <a:r>
                        <a:rPr b="1" lang="en-US" sz="1200" spc="-1" strike="noStrike">
                          <a:solidFill>
                            <a:srgbClr val="000000"/>
                          </a:solidFill>
                          <a:latin typeface="Times New Roman"/>
                          <a:ea typeface="Times New Roman"/>
                        </a:rPr>
                        <a:t>Addressing mode</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9720" rIns="9720">
                      <a:noAutofit/>
                    </a:bodyPr>
                    <a:p>
                      <a:pPr algn="just">
                        <a:lnSpc>
                          <a:spcPct val="100000"/>
                        </a:lnSpc>
                        <a:tabLst>
                          <a:tab algn="l" pos="0"/>
                        </a:tabLst>
                      </a:pPr>
                      <a:r>
                        <a:rPr b="1" lang="en-US" sz="1200" spc="-1" strike="noStrike">
                          <a:solidFill>
                            <a:srgbClr val="000000"/>
                          </a:solidFill>
                          <a:latin typeface="Times New Roman"/>
                          <a:ea typeface="Times New Roman"/>
                        </a:rPr>
                        <a:t>No. of bytes occupied</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r>
              <a:tr h="417960">
                <a:tc>
                  <a:txBody>
                    <a:bodyPr lIns="9720" rIns="9720">
                      <a:noAutofit/>
                    </a:bodyPr>
                    <a:p>
                      <a:pPr algn="just">
                        <a:lnSpc>
                          <a:spcPct val="100000"/>
                        </a:lnSpc>
                        <a:tabLst>
                          <a:tab algn="l" pos="0"/>
                        </a:tabLst>
                      </a:pPr>
                      <a:r>
                        <a:rPr b="1" lang="en-US" sz="1200" spc="-1" strike="noStrike">
                          <a:solidFill>
                            <a:srgbClr val="000000"/>
                          </a:solidFill>
                          <a:latin typeface="Arial"/>
                          <a:ea typeface="Arial"/>
                        </a:rPr>
                        <a:t>Mov @Rp,#num</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Copy the immediate byte num to the address in Rp</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Indirect</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2</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240120">
                <a:tc>
                  <a:txBody>
                    <a:bodyPr lIns="9720" rIns="9720">
                      <a:noAutofit/>
                    </a:bodyPr>
                    <a:p>
                      <a:pPr algn="just">
                        <a:lnSpc>
                          <a:spcPct val="100000"/>
                        </a:lnSpc>
                        <a:tabLst>
                          <a:tab algn="l" pos="0"/>
                        </a:tabLst>
                      </a:pPr>
                      <a:r>
                        <a:rPr b="1" lang="en-US" sz="1200" spc="-1" strike="noStrike">
                          <a:solidFill>
                            <a:srgbClr val="000000"/>
                          </a:solidFill>
                          <a:latin typeface="Arial"/>
                          <a:ea typeface="Arial"/>
                        </a:rPr>
                        <a:t>Movx a,@Rp</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Copy the content of external add in Rp to acc</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Indirect</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r>
              <a:tr h="417960">
                <a:tc>
                  <a:txBody>
                    <a:bodyPr lIns="9720" rIns="9720">
                      <a:noAutofit/>
                    </a:bodyPr>
                    <a:p>
                      <a:pPr algn="just">
                        <a:lnSpc>
                          <a:spcPct val="100000"/>
                        </a:lnSpc>
                        <a:tabLst>
                          <a:tab algn="l" pos="0"/>
                        </a:tabLst>
                      </a:pPr>
                      <a:r>
                        <a:rPr b="1" lang="en-US" sz="1200" spc="-1" strike="noStrike">
                          <a:solidFill>
                            <a:srgbClr val="000000"/>
                          </a:solidFill>
                          <a:latin typeface="Arial"/>
                          <a:ea typeface="Arial"/>
                        </a:rPr>
                        <a:t>Movx a,@DPTR</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Copy the content of external add in DPTR to acc</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Indirect</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417960">
                <a:tc>
                  <a:txBody>
                    <a:bodyPr lIns="9720" rIns="9720">
                      <a:noAutofit/>
                    </a:bodyPr>
                    <a:p>
                      <a:pPr algn="just">
                        <a:lnSpc>
                          <a:spcPct val="100000"/>
                        </a:lnSpc>
                        <a:tabLst>
                          <a:tab algn="l" pos="0"/>
                        </a:tabLst>
                      </a:pPr>
                      <a:r>
                        <a:rPr b="1" lang="en-US" sz="1200" spc="-1" strike="noStrike">
                          <a:solidFill>
                            <a:srgbClr val="000000"/>
                          </a:solidFill>
                          <a:latin typeface="Arial"/>
                          <a:ea typeface="Arial"/>
                        </a:rPr>
                        <a:t>Movx @Rp,a</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Copy the content of acc to the external add in Rp</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Indirect</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r>
              <a:tr h="417960">
                <a:tc>
                  <a:txBody>
                    <a:bodyPr lIns="9720" rIns="9720">
                      <a:noAutofit/>
                    </a:bodyPr>
                    <a:p>
                      <a:pPr algn="just">
                        <a:lnSpc>
                          <a:spcPct val="100000"/>
                        </a:lnSpc>
                        <a:tabLst>
                          <a:tab algn="l" pos="0"/>
                        </a:tabLst>
                      </a:pPr>
                      <a:r>
                        <a:rPr b="1" lang="en-US" sz="1200" spc="-1" strike="noStrike">
                          <a:solidFill>
                            <a:srgbClr val="000000"/>
                          </a:solidFill>
                          <a:latin typeface="Arial"/>
                          <a:ea typeface="Arial"/>
                        </a:rPr>
                        <a:t>Movx @DPTR,a</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Copy the content of acc to the external add in DPTR</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Indirect</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417960">
                <a:tc>
                  <a:txBody>
                    <a:bodyPr lIns="9720" rIns="9720">
                      <a:noAutofit/>
                    </a:bodyPr>
                    <a:p>
                      <a:pPr algn="just">
                        <a:lnSpc>
                          <a:spcPct val="100000"/>
                        </a:lnSpc>
                        <a:tabLst>
                          <a:tab algn="l" pos="0"/>
                        </a:tabLst>
                      </a:pPr>
                      <a:r>
                        <a:rPr b="1" lang="en-US" sz="1200" spc="-1" strike="noStrike">
                          <a:solidFill>
                            <a:srgbClr val="000000"/>
                          </a:solidFill>
                          <a:latin typeface="Arial"/>
                          <a:ea typeface="Arial"/>
                        </a:rPr>
                        <a:t>Movc a,@a+DPTR</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The address is formed by adding acc and DPTR and its content is copied to acc</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indirect</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r>
              <a:tr h="417960">
                <a:tc>
                  <a:txBody>
                    <a:bodyPr lIns="9720" rIns="9720">
                      <a:noAutofit/>
                    </a:bodyPr>
                    <a:p>
                      <a:pPr algn="just">
                        <a:lnSpc>
                          <a:spcPct val="100000"/>
                        </a:lnSpc>
                        <a:tabLst>
                          <a:tab algn="l" pos="0"/>
                        </a:tabLst>
                      </a:pPr>
                      <a:r>
                        <a:rPr b="1" lang="en-US" sz="1200" spc="-1" strike="noStrike">
                          <a:solidFill>
                            <a:srgbClr val="000000"/>
                          </a:solidFill>
                          <a:latin typeface="Arial"/>
                          <a:ea typeface="Arial"/>
                        </a:rPr>
                        <a:t>Movc a, @a+PC</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The address is formed by adding acc and PC and its content is copied to acc</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indirect</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420480">
                <a:tc>
                  <a:txBody>
                    <a:bodyPr lIns="9720" rIns="9720">
                      <a:noAutofit/>
                    </a:bodyPr>
                    <a:p>
                      <a:pPr algn="just">
                        <a:lnSpc>
                          <a:spcPct val="100000"/>
                        </a:lnSpc>
                        <a:tabLst>
                          <a:tab algn="l" pos="0"/>
                        </a:tabLst>
                      </a:pPr>
                      <a:r>
                        <a:rPr b="1" lang="en-US" sz="1200" spc="-1" strike="noStrike">
                          <a:solidFill>
                            <a:srgbClr val="000000"/>
                          </a:solidFill>
                          <a:latin typeface="Arial"/>
                          <a:ea typeface="Arial"/>
                        </a:rPr>
                        <a:t>Push add</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Increment SP and copy the data from source add to internal RAM address contained in SP</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Direct</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2</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r>
              <a:tr h="626760">
                <a:tc>
                  <a:txBody>
                    <a:bodyPr lIns="9720" rIns="9720">
                      <a:noAutofit/>
                    </a:bodyPr>
                    <a:p>
                      <a:pPr algn="just">
                        <a:lnSpc>
                          <a:spcPct val="100000"/>
                        </a:lnSpc>
                        <a:tabLst>
                          <a:tab algn="l" pos="0"/>
                        </a:tabLst>
                      </a:pPr>
                      <a:r>
                        <a:rPr b="1" lang="en-US" sz="1200" spc="-1" strike="noStrike">
                          <a:solidFill>
                            <a:srgbClr val="000000"/>
                          </a:solidFill>
                          <a:latin typeface="Arial"/>
                          <a:ea typeface="Arial"/>
                        </a:rPr>
                        <a:t>Pop add</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copy the data from internal RAM address contained in SP to destination add and decrement SP</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direct</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2</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208800">
                <a:tc>
                  <a:txBody>
                    <a:bodyPr lIns="9720" rIns="9720">
                      <a:noAutofit/>
                    </a:bodyPr>
                    <a:p>
                      <a:pPr algn="just">
                        <a:lnSpc>
                          <a:spcPct val="100000"/>
                        </a:lnSpc>
                        <a:tabLst>
                          <a:tab algn="l" pos="0"/>
                        </a:tabLst>
                      </a:pPr>
                      <a:r>
                        <a:rPr b="1" lang="en-US" sz="1200" spc="-1" strike="noStrike">
                          <a:solidFill>
                            <a:srgbClr val="000000"/>
                          </a:solidFill>
                          <a:latin typeface="Arial"/>
                          <a:ea typeface="Arial"/>
                        </a:rPr>
                        <a:t>Xch a, Rx</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Exchange the data between acc and Rx</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Register</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r>
              <a:tr h="417960">
                <a:tc>
                  <a:txBody>
                    <a:bodyPr lIns="9720" rIns="9720">
                      <a:noAutofit/>
                    </a:bodyPr>
                    <a:p>
                      <a:pPr algn="just">
                        <a:lnSpc>
                          <a:spcPct val="100000"/>
                        </a:lnSpc>
                        <a:tabLst>
                          <a:tab algn="l" pos="0"/>
                        </a:tabLst>
                      </a:pPr>
                      <a:r>
                        <a:rPr b="1" lang="en-US" sz="1200" spc="-1" strike="noStrike">
                          <a:solidFill>
                            <a:srgbClr val="000000"/>
                          </a:solidFill>
                          <a:latin typeface="Arial"/>
                          <a:ea typeface="Arial"/>
                        </a:rPr>
                        <a:t>Xch a, add</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Exchange the data between acc and given add</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Direct</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2</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417960">
                <a:tc>
                  <a:txBody>
                    <a:bodyPr lIns="9720" rIns="9720">
                      <a:noAutofit/>
                    </a:bodyPr>
                    <a:p>
                      <a:pPr algn="just">
                        <a:lnSpc>
                          <a:spcPct val="100000"/>
                        </a:lnSpc>
                        <a:tabLst>
                          <a:tab algn="l" pos="0"/>
                        </a:tabLst>
                      </a:pPr>
                      <a:r>
                        <a:rPr b="1" lang="en-US" sz="1200" spc="-1" strike="noStrike">
                          <a:solidFill>
                            <a:srgbClr val="000000"/>
                          </a:solidFill>
                          <a:latin typeface="Arial"/>
                          <a:ea typeface="Arial"/>
                        </a:rPr>
                        <a:t>Xch a,@Rp</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Exchange the data between acc and address in Rp</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Indirect</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noFill/>
                  </a:tcPr>
                </a:tc>
              </a:tr>
              <a:tr h="417960">
                <a:tc>
                  <a:txBody>
                    <a:bodyPr lIns="9720" rIns="9720">
                      <a:noAutofit/>
                    </a:bodyPr>
                    <a:p>
                      <a:pPr algn="just">
                        <a:lnSpc>
                          <a:spcPct val="100000"/>
                        </a:lnSpc>
                        <a:tabLst>
                          <a:tab algn="l" pos="0"/>
                        </a:tabLst>
                      </a:pPr>
                      <a:r>
                        <a:rPr b="1" lang="en-US" sz="1200" spc="-1" strike="noStrike">
                          <a:solidFill>
                            <a:srgbClr val="000000"/>
                          </a:solidFill>
                          <a:latin typeface="Arial"/>
                          <a:ea typeface="Arial"/>
                        </a:rPr>
                        <a:t>Xchd a, @Rp</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Arial"/>
                          <a:ea typeface="Arial"/>
                        </a:rPr>
                        <a:t>Exchange only lower nibble of acc and address in Rp</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indirect</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9720" rIns="972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9720" marR="972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bl>
          </a:graphicData>
        </a:graphic>
      </p:graphicFrame>
      <p:sp>
        <p:nvSpPr>
          <p:cNvPr id="1348" name="Google Shape;243;gda8ee34ce6_0_1"/>
          <p:cNvSpPr/>
          <p:nvPr/>
        </p:nvSpPr>
        <p:spPr>
          <a:xfrm>
            <a:off x="2680560" y="142920"/>
            <a:ext cx="5391000" cy="6390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1" lang="en-US" sz="3600" spc="-1" strike="noStrike">
                <a:solidFill>
                  <a:srgbClr val="000000"/>
                </a:solidFill>
                <a:latin typeface="Times New Roman"/>
                <a:ea typeface="Times New Roman"/>
              </a:rPr>
              <a:t>Data Transfer instructions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9" name="Google Shape;248;gda8ee34ce6_0_179"/>
          <p:cNvSpPr/>
          <p:nvPr/>
        </p:nvSpPr>
        <p:spPr>
          <a:xfrm>
            <a:off x="438120" y="87840"/>
            <a:ext cx="10914840" cy="776160"/>
          </a:xfrm>
          <a:prstGeom prst="rect">
            <a:avLst/>
          </a:prstGeom>
          <a:noFill/>
          <a:ln w="0">
            <a:noFill/>
          </a:ln>
        </p:spPr>
        <p:style>
          <a:lnRef idx="0"/>
          <a:fillRef idx="0"/>
          <a:effectRef idx="0"/>
          <a:fontRef idx="minor"/>
        </p:style>
        <p:txBody>
          <a:bodyPr lIns="90000" rIns="90000" tIns="45000" bIns="45000" anchor="ctr">
            <a:normAutofit fontScale="28000"/>
          </a:bodyPr>
          <a:p>
            <a:pPr algn="ctr">
              <a:lnSpc>
                <a:spcPct val="90000"/>
              </a:lnSpc>
              <a:tabLst>
                <a:tab algn="l" pos="0"/>
              </a:tabLst>
            </a:pPr>
            <a:br/>
            <a:r>
              <a:rPr b="1" lang="en-US" sz="4400" spc="-1" strike="noStrike">
                <a:solidFill>
                  <a:srgbClr val="000000"/>
                </a:solidFill>
                <a:latin typeface="Calibri"/>
                <a:ea typeface="Calibri"/>
              </a:rPr>
              <a:t>Logical Instructions</a:t>
            </a:r>
            <a:br/>
            <a:endParaRPr b="0" lang="en-US" sz="4400" spc="-1" strike="noStrike">
              <a:latin typeface="Arial"/>
            </a:endParaRPr>
          </a:p>
        </p:txBody>
      </p:sp>
      <p:graphicFrame>
        <p:nvGraphicFramePr>
          <p:cNvPr id="1350" name="Google Shape;249;gda8ee34ce6_0_1"/>
          <p:cNvGraphicFramePr/>
          <p:nvPr/>
        </p:nvGraphicFramePr>
        <p:xfrm>
          <a:off x="525960" y="776520"/>
          <a:ext cx="11226960" cy="6026760"/>
        </p:xfrm>
        <a:graphic>
          <a:graphicData uri="http://schemas.openxmlformats.org/drawingml/2006/table">
            <a:tbl>
              <a:tblPr/>
              <a:tblGrid>
                <a:gridCol w="2190600"/>
                <a:gridCol w="3650760"/>
                <a:gridCol w="1825200"/>
                <a:gridCol w="1825200"/>
                <a:gridCol w="1735200"/>
              </a:tblGrid>
              <a:tr h="341640">
                <a:tc>
                  <a:txBody>
                    <a:bodyPr lIns="7200" rIns="7200">
                      <a:noAutofit/>
                    </a:bodyPr>
                    <a:p>
                      <a:pPr algn="just">
                        <a:lnSpc>
                          <a:spcPct val="100000"/>
                        </a:lnSpc>
                        <a:tabLst>
                          <a:tab algn="l" pos="0"/>
                        </a:tabLst>
                      </a:pPr>
                      <a:r>
                        <a:rPr b="1" lang="en-US" sz="1200" spc="-1" strike="noStrike">
                          <a:solidFill>
                            <a:srgbClr val="000000"/>
                          </a:solidFill>
                          <a:latin typeface="Arial"/>
                          <a:ea typeface="Arial"/>
                        </a:rPr>
                        <a:t>Mnemonics</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7200" rIns="7200">
                      <a:noAutofit/>
                    </a:bodyPr>
                    <a:p>
                      <a:pPr algn="just">
                        <a:lnSpc>
                          <a:spcPct val="100000"/>
                        </a:lnSpc>
                        <a:tabLst>
                          <a:tab algn="l" pos="0"/>
                        </a:tabLst>
                      </a:pPr>
                      <a:r>
                        <a:rPr b="1" lang="en-US" sz="1200" spc="-1" strike="noStrike">
                          <a:solidFill>
                            <a:srgbClr val="000000"/>
                          </a:solidFill>
                          <a:latin typeface="Arial"/>
                          <a:ea typeface="Arial"/>
                        </a:rPr>
                        <a:t>Operational description</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7200" rIns="7200">
                      <a:noAutofit/>
                    </a:bodyPr>
                    <a:p>
                      <a:pPr algn="just">
                        <a:lnSpc>
                          <a:spcPct val="100000"/>
                        </a:lnSpc>
                        <a:tabLst>
                          <a:tab algn="l" pos="0"/>
                        </a:tabLst>
                      </a:pPr>
                      <a:r>
                        <a:rPr b="1" lang="en-US" sz="1200" spc="-1" strike="noStrike">
                          <a:solidFill>
                            <a:srgbClr val="000000"/>
                          </a:solidFill>
                          <a:latin typeface="Arial"/>
                          <a:ea typeface="Arial"/>
                        </a:rPr>
                        <a:t>Addressing mode</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7200" rIns="7200">
                      <a:noAutofit/>
                    </a:bodyPr>
                    <a:p>
                      <a:pPr algn="just">
                        <a:lnSpc>
                          <a:spcPct val="100000"/>
                        </a:lnSpc>
                        <a:tabLst>
                          <a:tab algn="l" pos="0"/>
                        </a:tabLst>
                      </a:pPr>
                      <a:r>
                        <a:rPr b="1" lang="en-US" sz="1200" spc="-1" strike="noStrike">
                          <a:solidFill>
                            <a:srgbClr val="000000"/>
                          </a:solidFill>
                          <a:latin typeface="Arial"/>
                          <a:ea typeface="Arial"/>
                        </a:rPr>
                        <a:t>No. of bytes occupied</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7200" rIns="7200">
                      <a:noAutofit/>
                    </a:bodyPr>
                    <a:p>
                      <a:pPr algn="just">
                        <a:lnSpc>
                          <a:spcPct val="100000"/>
                        </a:lnSpc>
                        <a:tabLst>
                          <a:tab algn="l" pos="0"/>
                        </a:tabLst>
                      </a:pPr>
                      <a:r>
                        <a:rPr b="1" lang="en-US" sz="1200" spc="-1" strike="noStrike">
                          <a:solidFill>
                            <a:srgbClr val="000000"/>
                          </a:solidFill>
                          <a:latin typeface="Arial"/>
                          <a:ea typeface="Arial"/>
                        </a:rPr>
                        <a:t>No. of cycles used</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r>
              <a:tr h="423720">
                <a:tc>
                  <a:txBody>
                    <a:bodyPr lIns="7200" rIns="7200">
                      <a:noAutofit/>
                    </a:bodyPr>
                    <a:p>
                      <a:pPr algn="just">
                        <a:lnSpc>
                          <a:spcPct val="100000"/>
                        </a:lnSpc>
                        <a:tabLst>
                          <a:tab algn="l" pos="0"/>
                        </a:tabLst>
                      </a:pPr>
                      <a:r>
                        <a:rPr b="1" lang="en-US" sz="1200" spc="-1" strike="noStrike">
                          <a:solidFill>
                            <a:srgbClr val="000000"/>
                          </a:solidFill>
                          <a:latin typeface="Arial"/>
                          <a:ea typeface="Arial"/>
                        </a:rPr>
                        <a:t>Anl a, #num</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AND each bit of acc with same bit of immediate num, stores result in acc</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Immediate</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2</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423720">
                <a:tc>
                  <a:txBody>
                    <a:bodyPr lIns="7200" rIns="7200">
                      <a:noAutofit/>
                    </a:bodyPr>
                    <a:p>
                      <a:pPr algn="just">
                        <a:lnSpc>
                          <a:spcPct val="100000"/>
                        </a:lnSpc>
                        <a:tabLst>
                          <a:tab algn="l" pos="0"/>
                        </a:tabLst>
                      </a:pPr>
                      <a:r>
                        <a:rPr b="1" lang="en-US" sz="1200" spc="-1" strike="noStrike">
                          <a:solidFill>
                            <a:srgbClr val="000000"/>
                          </a:solidFill>
                          <a:latin typeface="Arial"/>
                          <a:ea typeface="Arial"/>
                        </a:rPr>
                        <a:t>Anl a, add</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AND each bit of acc with same bit of content in add, stores result in acc</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Direct</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2</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r>
              <a:tr h="423720">
                <a:tc>
                  <a:txBody>
                    <a:bodyPr lIns="7200" rIns="7200">
                      <a:noAutofit/>
                    </a:bodyPr>
                    <a:p>
                      <a:pPr algn="just">
                        <a:lnSpc>
                          <a:spcPct val="100000"/>
                        </a:lnSpc>
                        <a:tabLst>
                          <a:tab algn="l" pos="0"/>
                        </a:tabLst>
                      </a:pPr>
                      <a:r>
                        <a:rPr b="1" lang="en-US" sz="1200" spc="-1" strike="noStrike">
                          <a:solidFill>
                            <a:srgbClr val="000000"/>
                          </a:solidFill>
                          <a:latin typeface="Arial"/>
                          <a:ea typeface="Arial"/>
                        </a:rPr>
                        <a:t>Anl a, Rx</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AND each bit of acc with same bit of content of Rx, stores result in acc</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Register</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512280">
                <a:tc>
                  <a:txBody>
                    <a:bodyPr lIns="7200" rIns="7200">
                      <a:noAutofit/>
                    </a:bodyPr>
                    <a:p>
                      <a:pPr algn="just">
                        <a:lnSpc>
                          <a:spcPct val="100000"/>
                        </a:lnSpc>
                        <a:tabLst>
                          <a:tab algn="l" pos="0"/>
                        </a:tabLst>
                      </a:pPr>
                      <a:r>
                        <a:rPr b="1" lang="en-US" sz="1200" spc="-1" strike="noStrike">
                          <a:solidFill>
                            <a:srgbClr val="000000"/>
                          </a:solidFill>
                          <a:latin typeface="Arial"/>
                          <a:ea typeface="Arial"/>
                        </a:rPr>
                        <a:t>Anl a, @Rp</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AND each bit of acc with same bit of content of add given by Rp, stores result in acc</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Indirect</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r>
              <a:tr h="423720">
                <a:tc>
                  <a:txBody>
                    <a:bodyPr lIns="7200" rIns="7200">
                      <a:noAutofit/>
                    </a:bodyPr>
                    <a:p>
                      <a:pPr algn="just">
                        <a:lnSpc>
                          <a:spcPct val="100000"/>
                        </a:lnSpc>
                        <a:tabLst>
                          <a:tab algn="l" pos="0"/>
                        </a:tabLst>
                      </a:pPr>
                      <a:r>
                        <a:rPr b="1" lang="en-US" sz="1200" spc="-1" strike="noStrike">
                          <a:solidFill>
                            <a:srgbClr val="000000"/>
                          </a:solidFill>
                          <a:latin typeface="Arial"/>
                          <a:ea typeface="Arial"/>
                        </a:rPr>
                        <a:t>Anl add, a</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AND each bit of acc with same bit of direct add num, stores result in add</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Direct</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2</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423720">
                <a:tc>
                  <a:txBody>
                    <a:bodyPr lIns="7200" rIns="7200">
                      <a:noAutofit/>
                    </a:bodyPr>
                    <a:p>
                      <a:pPr algn="just">
                        <a:lnSpc>
                          <a:spcPct val="100000"/>
                        </a:lnSpc>
                        <a:tabLst>
                          <a:tab algn="l" pos="0"/>
                        </a:tabLst>
                      </a:pPr>
                      <a:r>
                        <a:rPr b="1" lang="en-US" sz="1200" spc="-1" strike="noStrike">
                          <a:solidFill>
                            <a:srgbClr val="000000"/>
                          </a:solidFill>
                          <a:latin typeface="Arial"/>
                          <a:ea typeface="Arial"/>
                        </a:rPr>
                        <a:t>Anl add, #num</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AND each bit of direct add with same bit of immediate num, stores result in add</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direct</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3</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2</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r>
              <a:tr h="423720">
                <a:tc>
                  <a:txBody>
                    <a:bodyPr lIns="7200" rIns="7200">
                      <a:noAutofit/>
                    </a:bodyPr>
                    <a:p>
                      <a:pPr algn="just">
                        <a:lnSpc>
                          <a:spcPct val="100000"/>
                        </a:lnSpc>
                        <a:tabLst>
                          <a:tab algn="l" pos="0"/>
                        </a:tabLst>
                      </a:pPr>
                      <a:r>
                        <a:rPr b="1" lang="en-US" sz="1200" spc="-1" strike="noStrike">
                          <a:solidFill>
                            <a:srgbClr val="000000"/>
                          </a:solidFill>
                          <a:latin typeface="Arial"/>
                          <a:ea typeface="Arial"/>
                        </a:rPr>
                        <a:t>orl a, #num</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OR each bit of acc with same bit of immediate num, stores result in acc</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Immediate</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2</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423720">
                <a:tc>
                  <a:txBody>
                    <a:bodyPr lIns="7200" rIns="7200">
                      <a:noAutofit/>
                    </a:bodyPr>
                    <a:p>
                      <a:pPr algn="just">
                        <a:lnSpc>
                          <a:spcPct val="100000"/>
                        </a:lnSpc>
                        <a:tabLst>
                          <a:tab algn="l" pos="0"/>
                        </a:tabLst>
                      </a:pPr>
                      <a:r>
                        <a:rPr b="1" lang="en-US" sz="1200" spc="-1" strike="noStrike">
                          <a:solidFill>
                            <a:srgbClr val="000000"/>
                          </a:solidFill>
                          <a:latin typeface="Arial"/>
                          <a:ea typeface="Arial"/>
                        </a:rPr>
                        <a:t>orl a, add</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OR each bit of acc with same bit of content in add, stores result in acc</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Direct</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2</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r>
              <a:tr h="423720">
                <a:tc>
                  <a:txBody>
                    <a:bodyPr lIns="7200" rIns="7200">
                      <a:noAutofit/>
                    </a:bodyPr>
                    <a:p>
                      <a:pPr algn="just">
                        <a:lnSpc>
                          <a:spcPct val="100000"/>
                        </a:lnSpc>
                        <a:tabLst>
                          <a:tab algn="l" pos="0"/>
                        </a:tabLst>
                      </a:pPr>
                      <a:r>
                        <a:rPr b="1" lang="en-US" sz="1200" spc="-1" strike="noStrike">
                          <a:solidFill>
                            <a:srgbClr val="000000"/>
                          </a:solidFill>
                          <a:latin typeface="Arial"/>
                          <a:ea typeface="Arial"/>
                        </a:rPr>
                        <a:t>orl a, Rx</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OR each bit of acc with same bit of content of Rx, stores result in acc</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Register</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512280">
                <a:tc>
                  <a:txBody>
                    <a:bodyPr lIns="7200" rIns="7200">
                      <a:noAutofit/>
                    </a:bodyPr>
                    <a:p>
                      <a:pPr algn="just">
                        <a:lnSpc>
                          <a:spcPct val="100000"/>
                        </a:lnSpc>
                        <a:tabLst>
                          <a:tab algn="l" pos="0"/>
                        </a:tabLst>
                      </a:pPr>
                      <a:r>
                        <a:rPr b="1" lang="en-US" sz="1200" spc="-1" strike="noStrike">
                          <a:solidFill>
                            <a:srgbClr val="000000"/>
                          </a:solidFill>
                          <a:latin typeface="Arial"/>
                          <a:ea typeface="Arial"/>
                        </a:rPr>
                        <a:t>orl a, @Rp</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OR each bit of acc with same bit of content of add given by Rp, stores result in acc</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Indirect</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r>
              <a:tr h="423720">
                <a:tc>
                  <a:txBody>
                    <a:bodyPr lIns="7200" rIns="7200">
                      <a:noAutofit/>
                    </a:bodyPr>
                    <a:p>
                      <a:pPr algn="just">
                        <a:lnSpc>
                          <a:spcPct val="100000"/>
                        </a:lnSpc>
                        <a:tabLst>
                          <a:tab algn="l" pos="0"/>
                        </a:tabLst>
                      </a:pPr>
                      <a:r>
                        <a:rPr b="1" lang="en-US" sz="1200" spc="-1" strike="noStrike">
                          <a:solidFill>
                            <a:srgbClr val="000000"/>
                          </a:solidFill>
                          <a:latin typeface="Arial"/>
                          <a:ea typeface="Arial"/>
                        </a:rPr>
                        <a:t>orl  add, a</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OR each bit of acc with same bit of direct add num, stores result in add</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Direct</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2</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423720">
                <a:tc>
                  <a:txBody>
                    <a:bodyPr lIns="7200" rIns="7200">
                      <a:noAutofit/>
                    </a:bodyPr>
                    <a:p>
                      <a:pPr algn="just">
                        <a:lnSpc>
                          <a:spcPct val="100000"/>
                        </a:lnSpc>
                        <a:tabLst>
                          <a:tab algn="l" pos="0"/>
                        </a:tabLst>
                      </a:pPr>
                      <a:r>
                        <a:rPr b="1" lang="en-US" sz="1200" spc="-1" strike="noStrike">
                          <a:solidFill>
                            <a:srgbClr val="000000"/>
                          </a:solidFill>
                          <a:latin typeface="Arial"/>
                          <a:ea typeface="Arial"/>
                        </a:rPr>
                        <a:t>orl add, #num</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OR each bit of direct add with same bit of immediate num, stores result in add</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direct</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3</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2</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r>
              <a:tr h="423720">
                <a:tc>
                  <a:txBody>
                    <a:bodyPr lIns="7200" rIns="7200">
                      <a:noAutofit/>
                    </a:bodyPr>
                    <a:p>
                      <a:pPr algn="just">
                        <a:lnSpc>
                          <a:spcPct val="100000"/>
                        </a:lnSpc>
                        <a:tabLst>
                          <a:tab algn="l" pos="0"/>
                        </a:tabLst>
                      </a:pPr>
                      <a:r>
                        <a:rPr b="1" lang="en-US" sz="1200" spc="-1" strike="noStrike">
                          <a:solidFill>
                            <a:srgbClr val="000000"/>
                          </a:solidFill>
                          <a:latin typeface="Arial"/>
                          <a:ea typeface="Arial"/>
                        </a:rPr>
                        <a:t>Xrl a, #num</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XOR each bit of acc with same bit of immediate num, stores result in acc</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Immediate</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2</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bl>
          </a:graphicData>
        </a:graphic>
      </p:graphicFrame>
    </p:spTree>
  </p:cSld>
  <mc:AlternateContent>
    <mc:Choice Requires="p14">
      <p:transition spd="slow" p14:dur="2000"/>
    </mc:Choice>
    <mc:Fallback>
      <p:transition spd="slow"/>
    </mc:Fallback>
  </mc:AlternateContent>
</p:sld>
</file>

<file path=ppt/slides/slide2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1" name="Google Shape;254;gda8ee34ce6_0_184"/>
          <p:cNvSpPr/>
          <p:nvPr/>
        </p:nvSpPr>
        <p:spPr>
          <a:xfrm>
            <a:off x="438120" y="87840"/>
            <a:ext cx="10914840" cy="776160"/>
          </a:xfrm>
          <a:prstGeom prst="rect">
            <a:avLst/>
          </a:prstGeom>
          <a:noFill/>
          <a:ln w="0">
            <a:noFill/>
          </a:ln>
        </p:spPr>
        <p:style>
          <a:lnRef idx="0"/>
          <a:fillRef idx="0"/>
          <a:effectRef idx="0"/>
          <a:fontRef idx="minor"/>
        </p:style>
        <p:txBody>
          <a:bodyPr lIns="90000" rIns="90000" tIns="45000" bIns="45000" anchor="ctr">
            <a:normAutofit fontScale="28000"/>
          </a:bodyPr>
          <a:p>
            <a:pPr algn="ctr">
              <a:lnSpc>
                <a:spcPct val="90000"/>
              </a:lnSpc>
              <a:tabLst>
                <a:tab algn="l" pos="0"/>
              </a:tabLst>
            </a:pPr>
            <a:br/>
            <a:r>
              <a:rPr b="1" lang="en-US" sz="4400" spc="-1" strike="noStrike">
                <a:solidFill>
                  <a:srgbClr val="000000"/>
                </a:solidFill>
                <a:latin typeface="Calibri"/>
                <a:ea typeface="Calibri"/>
              </a:rPr>
              <a:t>Logical Instructions</a:t>
            </a:r>
            <a:br/>
            <a:endParaRPr b="0" lang="en-US" sz="4400" spc="-1" strike="noStrike">
              <a:latin typeface="Arial"/>
            </a:endParaRPr>
          </a:p>
        </p:txBody>
      </p:sp>
      <p:graphicFrame>
        <p:nvGraphicFramePr>
          <p:cNvPr id="1352" name="Google Shape;255;gda8ee34ce6_0_1"/>
          <p:cNvGraphicFramePr/>
          <p:nvPr/>
        </p:nvGraphicFramePr>
        <p:xfrm>
          <a:off x="338400" y="776520"/>
          <a:ext cx="11414520" cy="5736240"/>
        </p:xfrm>
        <a:graphic>
          <a:graphicData uri="http://schemas.openxmlformats.org/drawingml/2006/table">
            <a:tbl>
              <a:tblPr/>
              <a:tblGrid>
                <a:gridCol w="2634120"/>
                <a:gridCol w="4389840"/>
                <a:gridCol w="2194920"/>
                <a:gridCol w="2195640"/>
              </a:tblGrid>
              <a:tr h="293400">
                <a:tc>
                  <a:txBody>
                    <a:bodyPr lIns="7200" rIns="7200">
                      <a:noAutofit/>
                    </a:bodyPr>
                    <a:p>
                      <a:pPr algn="just">
                        <a:lnSpc>
                          <a:spcPct val="100000"/>
                        </a:lnSpc>
                        <a:tabLst>
                          <a:tab algn="l" pos="0"/>
                        </a:tabLst>
                      </a:pPr>
                      <a:r>
                        <a:rPr b="1" lang="en-US" sz="1200" spc="-1" strike="noStrike">
                          <a:solidFill>
                            <a:srgbClr val="000000"/>
                          </a:solidFill>
                          <a:latin typeface="Arial"/>
                          <a:ea typeface="Arial"/>
                        </a:rPr>
                        <a:t>Mnemonics</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7200" rIns="7200">
                      <a:noAutofit/>
                    </a:bodyPr>
                    <a:p>
                      <a:pPr algn="just">
                        <a:lnSpc>
                          <a:spcPct val="100000"/>
                        </a:lnSpc>
                        <a:tabLst>
                          <a:tab algn="l" pos="0"/>
                        </a:tabLst>
                      </a:pPr>
                      <a:r>
                        <a:rPr b="1" lang="en-US" sz="1200" spc="-1" strike="noStrike">
                          <a:solidFill>
                            <a:srgbClr val="000000"/>
                          </a:solidFill>
                          <a:latin typeface="Arial"/>
                          <a:ea typeface="Arial"/>
                        </a:rPr>
                        <a:t>Operational description</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7200" rIns="7200">
                      <a:noAutofit/>
                    </a:bodyPr>
                    <a:p>
                      <a:pPr algn="just">
                        <a:lnSpc>
                          <a:spcPct val="100000"/>
                        </a:lnSpc>
                        <a:tabLst>
                          <a:tab algn="l" pos="0"/>
                        </a:tabLst>
                      </a:pPr>
                      <a:r>
                        <a:rPr b="1" lang="en-US" sz="1200" spc="-1" strike="noStrike">
                          <a:solidFill>
                            <a:srgbClr val="000000"/>
                          </a:solidFill>
                          <a:latin typeface="Arial"/>
                          <a:ea typeface="Arial"/>
                        </a:rPr>
                        <a:t>Addressing mode</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7200" rIns="7200">
                      <a:noAutofit/>
                    </a:bodyPr>
                    <a:p>
                      <a:pPr algn="just">
                        <a:lnSpc>
                          <a:spcPct val="100000"/>
                        </a:lnSpc>
                        <a:tabLst>
                          <a:tab algn="l" pos="0"/>
                        </a:tabLst>
                      </a:pPr>
                      <a:r>
                        <a:rPr b="1" lang="en-US" sz="1200" spc="-1" strike="noStrike">
                          <a:solidFill>
                            <a:srgbClr val="000000"/>
                          </a:solidFill>
                          <a:latin typeface="Arial"/>
                          <a:ea typeface="Arial"/>
                        </a:rPr>
                        <a:t>No. of bytes occupied</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r>
              <a:tr h="680400">
                <a:tc>
                  <a:txBody>
                    <a:bodyPr lIns="7200" rIns="7200">
                      <a:noAutofit/>
                    </a:bodyPr>
                    <a:p>
                      <a:pPr algn="just">
                        <a:lnSpc>
                          <a:spcPct val="100000"/>
                        </a:lnSpc>
                        <a:tabLst>
                          <a:tab algn="l" pos="0"/>
                        </a:tabLst>
                      </a:pPr>
                      <a:r>
                        <a:rPr b="1" lang="en-US" sz="1200" spc="-1" strike="noStrike">
                          <a:solidFill>
                            <a:srgbClr val="000000"/>
                          </a:solidFill>
                          <a:latin typeface="Arial"/>
                          <a:ea typeface="Arial"/>
                        </a:rPr>
                        <a:t>Xrl a, add</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XOR each bit of acc with same bit of content in add, stores result in acc</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Direct</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2</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r>
              <a:tr h="680400">
                <a:tc>
                  <a:txBody>
                    <a:bodyPr lIns="7200" rIns="7200">
                      <a:noAutofit/>
                    </a:bodyPr>
                    <a:p>
                      <a:pPr algn="just">
                        <a:lnSpc>
                          <a:spcPct val="100000"/>
                        </a:lnSpc>
                        <a:tabLst>
                          <a:tab algn="l" pos="0"/>
                        </a:tabLst>
                      </a:pPr>
                      <a:r>
                        <a:rPr b="1" lang="en-US" sz="1200" spc="-1" strike="noStrike">
                          <a:solidFill>
                            <a:srgbClr val="000000"/>
                          </a:solidFill>
                          <a:latin typeface="Arial"/>
                          <a:ea typeface="Arial"/>
                        </a:rPr>
                        <a:t>Xrl a, Rx</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XOR each bit of acc with same bit of content of Rx, stores result in acc</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Register</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680400">
                <a:tc>
                  <a:txBody>
                    <a:bodyPr lIns="7200" rIns="7200">
                      <a:noAutofit/>
                    </a:bodyPr>
                    <a:p>
                      <a:pPr algn="just">
                        <a:lnSpc>
                          <a:spcPct val="100000"/>
                        </a:lnSpc>
                        <a:tabLst>
                          <a:tab algn="l" pos="0"/>
                        </a:tabLst>
                      </a:pPr>
                      <a:r>
                        <a:rPr b="1" lang="en-US" sz="1200" spc="-1" strike="noStrike">
                          <a:solidFill>
                            <a:srgbClr val="000000"/>
                          </a:solidFill>
                          <a:latin typeface="Arial"/>
                          <a:ea typeface="Arial"/>
                        </a:rPr>
                        <a:t>Xrl  a, @Rp</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XOR each bit of acc with same bit of content of add given by Rp, stores result in acc</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Indirect</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r>
              <a:tr h="680400">
                <a:tc>
                  <a:txBody>
                    <a:bodyPr lIns="7200" rIns="7200">
                      <a:noAutofit/>
                    </a:bodyPr>
                    <a:p>
                      <a:pPr algn="just">
                        <a:lnSpc>
                          <a:spcPct val="100000"/>
                        </a:lnSpc>
                        <a:tabLst>
                          <a:tab algn="l" pos="0"/>
                        </a:tabLst>
                      </a:pPr>
                      <a:r>
                        <a:rPr b="1" lang="en-US" sz="1200" spc="-1" strike="noStrike">
                          <a:solidFill>
                            <a:srgbClr val="000000"/>
                          </a:solidFill>
                          <a:latin typeface="Arial"/>
                          <a:ea typeface="Arial"/>
                        </a:rPr>
                        <a:t>Xrl add, a</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XOR each bit of acc with same bit of direct add num, stores result in add</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Direct</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2</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680400">
                <a:tc>
                  <a:txBody>
                    <a:bodyPr lIns="7200" rIns="7200">
                      <a:noAutofit/>
                    </a:bodyPr>
                    <a:p>
                      <a:pPr algn="just">
                        <a:lnSpc>
                          <a:spcPct val="100000"/>
                        </a:lnSpc>
                        <a:tabLst>
                          <a:tab algn="l" pos="0"/>
                        </a:tabLst>
                      </a:pPr>
                      <a:r>
                        <a:rPr b="1" lang="en-US" sz="1200" spc="-1" strike="noStrike">
                          <a:solidFill>
                            <a:srgbClr val="000000"/>
                          </a:solidFill>
                          <a:latin typeface="Arial"/>
                          <a:ea typeface="Arial"/>
                        </a:rPr>
                        <a:t>Xrl add, #num</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XOR each bit of direct add with same bit of immediate num, stores result in add</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direct</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3</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r>
              <a:tr h="340200">
                <a:tc>
                  <a:txBody>
                    <a:bodyPr lIns="7200" rIns="7200">
                      <a:noAutofit/>
                    </a:bodyPr>
                    <a:p>
                      <a:pPr algn="just">
                        <a:lnSpc>
                          <a:spcPct val="100000"/>
                        </a:lnSpc>
                        <a:tabLst>
                          <a:tab algn="l" pos="0"/>
                        </a:tabLst>
                      </a:pPr>
                      <a:r>
                        <a:rPr b="1" lang="en-US" sz="1200" spc="-1" strike="noStrike">
                          <a:solidFill>
                            <a:srgbClr val="000000"/>
                          </a:solidFill>
                          <a:latin typeface="Arial"/>
                          <a:ea typeface="Arial"/>
                        </a:rPr>
                        <a:t>Clr a</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Clear each bit of acc</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Direct</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340200">
                <a:tc>
                  <a:txBody>
                    <a:bodyPr lIns="7200" rIns="7200">
                      <a:noAutofit/>
                    </a:bodyPr>
                    <a:p>
                      <a:pPr algn="just">
                        <a:lnSpc>
                          <a:spcPct val="100000"/>
                        </a:lnSpc>
                        <a:tabLst>
                          <a:tab algn="l" pos="0"/>
                        </a:tabLst>
                      </a:pPr>
                      <a:r>
                        <a:rPr b="1" lang="en-US" sz="1200" spc="-1" strike="noStrike">
                          <a:solidFill>
                            <a:srgbClr val="000000"/>
                          </a:solidFill>
                          <a:latin typeface="Arial"/>
                          <a:ea typeface="Arial"/>
                        </a:rPr>
                        <a:t>Cpl a</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Complement each bit of acc</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direct</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r>
              <a:tr h="340200">
                <a:tc>
                  <a:txBody>
                    <a:bodyPr lIns="7200" rIns="7200">
                      <a:noAutofit/>
                    </a:bodyPr>
                    <a:p>
                      <a:pPr algn="just">
                        <a:lnSpc>
                          <a:spcPct val="100000"/>
                        </a:lnSpc>
                        <a:tabLst>
                          <a:tab algn="l" pos="0"/>
                        </a:tabLst>
                      </a:pPr>
                      <a:r>
                        <a:rPr b="1" lang="en-US" sz="1200" spc="-1" strike="noStrike">
                          <a:solidFill>
                            <a:srgbClr val="000000"/>
                          </a:solidFill>
                          <a:latin typeface="Arial"/>
                          <a:ea typeface="Arial"/>
                        </a:rPr>
                        <a:t>Anl c, b</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AND carry with given bit b, stores result in carry</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2</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680400">
                <a:tc>
                  <a:txBody>
                    <a:bodyPr lIns="7200" rIns="7200">
                      <a:noAutofit/>
                    </a:bodyPr>
                    <a:p>
                      <a:pPr algn="just">
                        <a:lnSpc>
                          <a:spcPct val="100000"/>
                        </a:lnSpc>
                        <a:tabLst>
                          <a:tab algn="l" pos="0"/>
                        </a:tabLst>
                      </a:pPr>
                      <a:r>
                        <a:rPr b="1" lang="en-US" sz="1200" spc="-1" strike="noStrike">
                          <a:solidFill>
                            <a:srgbClr val="000000"/>
                          </a:solidFill>
                          <a:latin typeface="Arial"/>
                          <a:ea typeface="Arial"/>
                        </a:rPr>
                        <a:t>Anl c, /b</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AND carry with complement of given bit b, stores result in carry</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2</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r>
              <a:tr h="340200">
                <a:tc>
                  <a:txBody>
                    <a:bodyPr lIns="7200" rIns="7200">
                      <a:noAutofit/>
                    </a:bodyPr>
                    <a:p>
                      <a:pPr algn="just">
                        <a:lnSpc>
                          <a:spcPct val="100000"/>
                        </a:lnSpc>
                        <a:tabLst>
                          <a:tab algn="l" pos="0"/>
                        </a:tabLst>
                      </a:pPr>
                      <a:r>
                        <a:rPr b="1" lang="en-US" sz="1200" spc="-1" strike="noStrike">
                          <a:solidFill>
                            <a:srgbClr val="000000"/>
                          </a:solidFill>
                          <a:latin typeface="Arial"/>
                          <a:ea typeface="Arial"/>
                        </a:rPr>
                        <a:t>Orl c, b</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OR carry with given bit b, stores result in carry</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200" spc="-1" strike="noStrike">
                          <a:solidFill>
                            <a:srgbClr val="000000"/>
                          </a:solidFill>
                          <a:latin typeface="Arial"/>
                          <a:ea typeface="Arial"/>
                        </a:rPr>
                        <a:t>2</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bl>
          </a:graphicData>
        </a:graphic>
      </p:graphicFrame>
    </p:spTree>
  </p:cSld>
  <mc:AlternateContent>
    <mc:Choice Requires="p14">
      <p:transition spd="slow" p14:dur="2000"/>
    </mc:Choice>
    <mc:Fallback>
      <p:transition spd="slow"/>
    </mc:Fallback>
  </mc:AlternateContent>
</p:sld>
</file>

<file path=ppt/slides/slide2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3" name="Google Shape;260;gda8ee34ce6_0_189"/>
          <p:cNvSpPr/>
          <p:nvPr/>
        </p:nvSpPr>
        <p:spPr>
          <a:xfrm>
            <a:off x="438120" y="87840"/>
            <a:ext cx="10914840" cy="776160"/>
          </a:xfrm>
          <a:prstGeom prst="rect">
            <a:avLst/>
          </a:prstGeom>
          <a:noFill/>
          <a:ln w="0">
            <a:noFill/>
          </a:ln>
        </p:spPr>
        <p:style>
          <a:lnRef idx="0"/>
          <a:fillRef idx="0"/>
          <a:effectRef idx="0"/>
          <a:fontRef idx="minor"/>
        </p:style>
        <p:txBody>
          <a:bodyPr lIns="90000" rIns="90000" tIns="45000" bIns="45000" anchor="ctr">
            <a:normAutofit fontScale="28000"/>
          </a:bodyPr>
          <a:p>
            <a:pPr algn="ctr">
              <a:lnSpc>
                <a:spcPct val="90000"/>
              </a:lnSpc>
              <a:tabLst>
                <a:tab algn="l" pos="0"/>
              </a:tabLst>
            </a:pPr>
            <a:br/>
            <a:r>
              <a:rPr b="1" lang="en-US" sz="4400" spc="-1" strike="noStrike">
                <a:solidFill>
                  <a:srgbClr val="000000"/>
                </a:solidFill>
                <a:latin typeface="Calibri"/>
                <a:ea typeface="Calibri"/>
              </a:rPr>
              <a:t>Logical Instructions</a:t>
            </a:r>
            <a:br/>
            <a:endParaRPr b="0" lang="en-US" sz="4400" spc="-1" strike="noStrike">
              <a:latin typeface="Arial"/>
            </a:endParaRPr>
          </a:p>
        </p:txBody>
      </p:sp>
      <p:graphicFrame>
        <p:nvGraphicFramePr>
          <p:cNvPr id="1354" name="Google Shape;261;gda8ee34ce6_0_1"/>
          <p:cNvGraphicFramePr/>
          <p:nvPr/>
        </p:nvGraphicFramePr>
        <p:xfrm>
          <a:off x="838080" y="864360"/>
          <a:ext cx="10514880" cy="5776200"/>
        </p:xfrm>
        <a:graphic>
          <a:graphicData uri="http://schemas.openxmlformats.org/drawingml/2006/table">
            <a:tbl>
              <a:tblPr/>
              <a:tblGrid>
                <a:gridCol w="2426040"/>
                <a:gridCol w="4044240"/>
                <a:gridCol w="2021400"/>
                <a:gridCol w="2023200"/>
              </a:tblGrid>
              <a:tr h="341640">
                <a:tc>
                  <a:txBody>
                    <a:bodyPr lIns="7200" rIns="7200">
                      <a:noAutofit/>
                    </a:bodyPr>
                    <a:p>
                      <a:pPr algn="just">
                        <a:lnSpc>
                          <a:spcPct val="100000"/>
                        </a:lnSpc>
                        <a:tabLst>
                          <a:tab algn="l" pos="0"/>
                        </a:tabLst>
                      </a:pPr>
                      <a:r>
                        <a:rPr b="1" lang="en-US" sz="1200" spc="-1" strike="noStrike">
                          <a:solidFill>
                            <a:srgbClr val="000000"/>
                          </a:solidFill>
                          <a:latin typeface="Arial"/>
                          <a:ea typeface="Arial"/>
                        </a:rPr>
                        <a:t>Mnemonics</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7200" rIns="7200">
                      <a:noAutofit/>
                    </a:bodyPr>
                    <a:p>
                      <a:pPr algn="just">
                        <a:lnSpc>
                          <a:spcPct val="100000"/>
                        </a:lnSpc>
                        <a:tabLst>
                          <a:tab algn="l" pos="0"/>
                        </a:tabLst>
                      </a:pPr>
                      <a:r>
                        <a:rPr b="1" lang="en-US" sz="1200" spc="-1" strike="noStrike">
                          <a:solidFill>
                            <a:srgbClr val="000000"/>
                          </a:solidFill>
                          <a:latin typeface="Arial"/>
                          <a:ea typeface="Arial"/>
                        </a:rPr>
                        <a:t>Operational description</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7200" rIns="7200">
                      <a:noAutofit/>
                    </a:bodyPr>
                    <a:p>
                      <a:pPr algn="just">
                        <a:lnSpc>
                          <a:spcPct val="100000"/>
                        </a:lnSpc>
                        <a:tabLst>
                          <a:tab algn="l" pos="0"/>
                        </a:tabLst>
                      </a:pPr>
                      <a:r>
                        <a:rPr b="1" lang="en-US" sz="1200" spc="-1" strike="noStrike">
                          <a:solidFill>
                            <a:srgbClr val="000000"/>
                          </a:solidFill>
                          <a:latin typeface="Arial"/>
                          <a:ea typeface="Arial"/>
                        </a:rPr>
                        <a:t>Addressing mode</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7200" rIns="7200">
                      <a:noAutofit/>
                    </a:bodyPr>
                    <a:p>
                      <a:pPr algn="just">
                        <a:lnSpc>
                          <a:spcPct val="100000"/>
                        </a:lnSpc>
                        <a:tabLst>
                          <a:tab algn="l" pos="0"/>
                        </a:tabLst>
                      </a:pPr>
                      <a:r>
                        <a:rPr b="1" lang="en-US" sz="1200" spc="-1" strike="noStrike">
                          <a:solidFill>
                            <a:srgbClr val="000000"/>
                          </a:solidFill>
                          <a:latin typeface="Arial"/>
                          <a:ea typeface="Arial"/>
                        </a:rPr>
                        <a:t>No. of bytes occupied</a:t>
                      </a:r>
                      <a:endParaRPr b="0" lang="en-US" sz="12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r>
              <a:tr h="719280">
                <a:tc>
                  <a:txBody>
                    <a:bodyPr lIns="7200" rIns="7200">
                      <a:noAutofit/>
                    </a:bodyPr>
                    <a:p>
                      <a:pPr algn="just">
                        <a:lnSpc>
                          <a:spcPct val="100000"/>
                        </a:lnSpc>
                        <a:tabLst>
                          <a:tab algn="l" pos="0"/>
                        </a:tabLst>
                      </a:pPr>
                      <a:r>
                        <a:rPr b="1" lang="en-US" sz="1400" spc="-1" strike="noStrike">
                          <a:solidFill>
                            <a:srgbClr val="000000"/>
                          </a:solidFill>
                          <a:latin typeface="Arial"/>
                          <a:ea typeface="Arial"/>
                        </a:rPr>
                        <a:t>Orl c, /b</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OR carry with complement of given bit b, stores result in carry</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2</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r>
              <a:tr h="359640">
                <a:tc>
                  <a:txBody>
                    <a:bodyPr lIns="7200" rIns="7200">
                      <a:noAutofit/>
                    </a:bodyPr>
                    <a:p>
                      <a:pPr algn="just">
                        <a:lnSpc>
                          <a:spcPct val="100000"/>
                        </a:lnSpc>
                        <a:tabLst>
                          <a:tab algn="l" pos="0"/>
                        </a:tabLst>
                      </a:pPr>
                      <a:r>
                        <a:rPr b="1" lang="en-US" sz="1400" spc="-1" strike="noStrike">
                          <a:solidFill>
                            <a:srgbClr val="000000"/>
                          </a:solidFill>
                          <a:latin typeface="Arial"/>
                          <a:ea typeface="Arial"/>
                        </a:rPr>
                        <a:t>Cpl c</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Complement carry flag</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1</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359640">
                <a:tc>
                  <a:txBody>
                    <a:bodyPr lIns="7200" rIns="7200">
                      <a:noAutofit/>
                    </a:bodyPr>
                    <a:p>
                      <a:pPr algn="just">
                        <a:lnSpc>
                          <a:spcPct val="100000"/>
                        </a:lnSpc>
                        <a:tabLst>
                          <a:tab algn="l" pos="0"/>
                        </a:tabLst>
                      </a:pPr>
                      <a:r>
                        <a:rPr b="1" lang="en-US" sz="1400" spc="-1" strike="noStrike">
                          <a:solidFill>
                            <a:srgbClr val="000000"/>
                          </a:solidFill>
                          <a:latin typeface="Arial"/>
                          <a:ea typeface="Arial"/>
                        </a:rPr>
                        <a:t>Cpl b</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Complement bit b</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2</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r>
              <a:tr h="359640">
                <a:tc>
                  <a:txBody>
                    <a:bodyPr lIns="7200" rIns="7200">
                      <a:noAutofit/>
                    </a:bodyPr>
                    <a:p>
                      <a:pPr algn="just">
                        <a:lnSpc>
                          <a:spcPct val="100000"/>
                        </a:lnSpc>
                        <a:tabLst>
                          <a:tab algn="l" pos="0"/>
                        </a:tabLst>
                      </a:pPr>
                      <a:r>
                        <a:rPr b="1" lang="en-US" sz="1400" spc="-1" strike="noStrike">
                          <a:solidFill>
                            <a:srgbClr val="000000"/>
                          </a:solidFill>
                          <a:latin typeface="Arial"/>
                          <a:ea typeface="Arial"/>
                        </a:rPr>
                        <a:t>Clr c</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Clear carry flag</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1</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359640">
                <a:tc>
                  <a:txBody>
                    <a:bodyPr lIns="7200" rIns="7200">
                      <a:noAutofit/>
                    </a:bodyPr>
                    <a:p>
                      <a:pPr algn="just">
                        <a:lnSpc>
                          <a:spcPct val="100000"/>
                        </a:lnSpc>
                        <a:tabLst>
                          <a:tab algn="l" pos="0"/>
                        </a:tabLst>
                      </a:pPr>
                      <a:r>
                        <a:rPr b="1" lang="en-US" sz="1400" spc="-1" strike="noStrike">
                          <a:solidFill>
                            <a:srgbClr val="000000"/>
                          </a:solidFill>
                          <a:latin typeface="Arial"/>
                          <a:ea typeface="Arial"/>
                        </a:rPr>
                        <a:t>Clr b</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Clear given bit b</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2</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r>
              <a:tr h="359640">
                <a:tc>
                  <a:txBody>
                    <a:bodyPr lIns="7200" rIns="7200">
                      <a:noAutofit/>
                    </a:bodyPr>
                    <a:p>
                      <a:pPr algn="just">
                        <a:lnSpc>
                          <a:spcPct val="100000"/>
                        </a:lnSpc>
                        <a:tabLst>
                          <a:tab algn="l" pos="0"/>
                        </a:tabLst>
                      </a:pPr>
                      <a:r>
                        <a:rPr b="1" lang="en-US" sz="1400" spc="-1" strike="noStrike">
                          <a:solidFill>
                            <a:srgbClr val="000000"/>
                          </a:solidFill>
                          <a:latin typeface="Arial"/>
                          <a:ea typeface="Arial"/>
                        </a:rPr>
                        <a:t>Mov c, b</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Copy bit b to carry</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2</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359640">
                <a:tc>
                  <a:txBody>
                    <a:bodyPr lIns="7200" rIns="7200">
                      <a:noAutofit/>
                    </a:bodyPr>
                    <a:p>
                      <a:pPr algn="just">
                        <a:lnSpc>
                          <a:spcPct val="100000"/>
                        </a:lnSpc>
                        <a:tabLst>
                          <a:tab algn="l" pos="0"/>
                        </a:tabLst>
                      </a:pPr>
                      <a:r>
                        <a:rPr b="1" lang="en-US" sz="1400" spc="-1" strike="noStrike">
                          <a:solidFill>
                            <a:srgbClr val="000000"/>
                          </a:solidFill>
                          <a:latin typeface="Arial"/>
                          <a:ea typeface="Arial"/>
                        </a:rPr>
                        <a:t>Mov b, c</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Copy carry to bit b</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2</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r>
              <a:tr h="359640">
                <a:tc>
                  <a:txBody>
                    <a:bodyPr lIns="7200" rIns="7200">
                      <a:noAutofit/>
                    </a:bodyPr>
                    <a:p>
                      <a:pPr algn="just">
                        <a:lnSpc>
                          <a:spcPct val="100000"/>
                        </a:lnSpc>
                        <a:tabLst>
                          <a:tab algn="l" pos="0"/>
                        </a:tabLst>
                      </a:pPr>
                      <a:r>
                        <a:rPr b="1" lang="en-US" sz="1400" spc="-1" strike="noStrike">
                          <a:solidFill>
                            <a:srgbClr val="000000"/>
                          </a:solidFill>
                          <a:latin typeface="Arial"/>
                          <a:ea typeface="Arial"/>
                        </a:rPr>
                        <a:t>Setb c</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Set carry flag</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1</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359640">
                <a:tc>
                  <a:txBody>
                    <a:bodyPr lIns="7200" rIns="7200">
                      <a:noAutofit/>
                    </a:bodyPr>
                    <a:p>
                      <a:pPr algn="just">
                        <a:lnSpc>
                          <a:spcPct val="100000"/>
                        </a:lnSpc>
                        <a:tabLst>
                          <a:tab algn="l" pos="0"/>
                        </a:tabLst>
                      </a:pPr>
                      <a:r>
                        <a:rPr b="1" lang="en-US" sz="1400" spc="-1" strike="noStrike">
                          <a:solidFill>
                            <a:srgbClr val="000000"/>
                          </a:solidFill>
                          <a:latin typeface="Arial"/>
                          <a:ea typeface="Arial"/>
                        </a:rPr>
                        <a:t>Setb b</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Set bit b</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2</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r>
              <a:tr h="359640">
                <a:tc>
                  <a:txBody>
                    <a:bodyPr lIns="7200" rIns="7200">
                      <a:noAutofit/>
                    </a:bodyPr>
                    <a:p>
                      <a:pPr algn="just">
                        <a:lnSpc>
                          <a:spcPct val="100000"/>
                        </a:lnSpc>
                        <a:tabLst>
                          <a:tab algn="l" pos="0"/>
                        </a:tabLst>
                      </a:pPr>
                      <a:r>
                        <a:rPr b="1" lang="en-US" sz="1400" spc="-1" strike="noStrike">
                          <a:solidFill>
                            <a:srgbClr val="000000"/>
                          </a:solidFill>
                          <a:latin typeface="Arial"/>
                          <a:ea typeface="Arial"/>
                        </a:rPr>
                        <a:t>Rl a</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Rotate acc one bit left</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1</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359640">
                <a:tc>
                  <a:txBody>
                    <a:bodyPr lIns="7200" rIns="7200">
                      <a:noAutofit/>
                    </a:bodyPr>
                    <a:p>
                      <a:pPr algn="just">
                        <a:lnSpc>
                          <a:spcPct val="100000"/>
                        </a:lnSpc>
                        <a:tabLst>
                          <a:tab algn="l" pos="0"/>
                        </a:tabLst>
                      </a:pPr>
                      <a:r>
                        <a:rPr b="1" lang="en-US" sz="1400" spc="-1" strike="noStrike">
                          <a:solidFill>
                            <a:srgbClr val="000000"/>
                          </a:solidFill>
                          <a:latin typeface="Arial"/>
                          <a:ea typeface="Arial"/>
                        </a:rPr>
                        <a:t>Rr a</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Rotate acc one bit right</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1</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r>
              <a:tr h="359640">
                <a:tc>
                  <a:txBody>
                    <a:bodyPr lIns="7200" rIns="7200">
                      <a:noAutofit/>
                    </a:bodyPr>
                    <a:p>
                      <a:pPr algn="just">
                        <a:lnSpc>
                          <a:spcPct val="100000"/>
                        </a:lnSpc>
                        <a:tabLst>
                          <a:tab algn="l" pos="0"/>
                        </a:tabLst>
                      </a:pPr>
                      <a:r>
                        <a:rPr b="1" lang="en-US" sz="1400" spc="-1" strike="noStrike">
                          <a:solidFill>
                            <a:srgbClr val="000000"/>
                          </a:solidFill>
                          <a:latin typeface="Arial"/>
                          <a:ea typeface="Arial"/>
                        </a:rPr>
                        <a:t>Rlc a</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Rotate acc one bit left with carry</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1</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359640">
                <a:tc>
                  <a:txBody>
                    <a:bodyPr lIns="7200" rIns="7200">
                      <a:noAutofit/>
                    </a:bodyPr>
                    <a:p>
                      <a:pPr algn="just">
                        <a:lnSpc>
                          <a:spcPct val="100000"/>
                        </a:lnSpc>
                        <a:tabLst>
                          <a:tab algn="l" pos="0"/>
                        </a:tabLst>
                      </a:pPr>
                      <a:r>
                        <a:rPr b="1" lang="en-US" sz="1400" spc="-1" strike="noStrike">
                          <a:solidFill>
                            <a:srgbClr val="000000"/>
                          </a:solidFill>
                          <a:latin typeface="Arial"/>
                          <a:ea typeface="Arial"/>
                        </a:rPr>
                        <a:t>Rrc a</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Rotate acc one bit right with carry</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1</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noFill/>
                  </a:tcPr>
                </a:tc>
              </a:tr>
              <a:tr h="399960">
                <a:tc>
                  <a:txBody>
                    <a:bodyPr lIns="7200" rIns="7200">
                      <a:noAutofit/>
                    </a:bodyPr>
                    <a:p>
                      <a:pPr algn="just">
                        <a:lnSpc>
                          <a:spcPct val="100000"/>
                        </a:lnSpc>
                        <a:tabLst>
                          <a:tab algn="l" pos="0"/>
                        </a:tabLst>
                      </a:pPr>
                      <a:r>
                        <a:rPr b="1" lang="en-US" sz="1400" spc="-1" strike="noStrike">
                          <a:solidFill>
                            <a:srgbClr val="000000"/>
                          </a:solidFill>
                          <a:latin typeface="Arial"/>
                          <a:ea typeface="Arial"/>
                        </a:rPr>
                        <a:t>Swap a</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Exchange upper and lower nibble of acc</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7200" rIns="7200">
                      <a:noAutofit/>
                    </a:bodyPr>
                    <a:p>
                      <a:pPr algn="just">
                        <a:lnSpc>
                          <a:spcPct val="100000"/>
                        </a:lnSpc>
                        <a:tabLst>
                          <a:tab algn="l" pos="0"/>
                        </a:tabLst>
                      </a:pPr>
                      <a:r>
                        <a:rPr b="0" lang="en-US" sz="1400" spc="-1" strike="noStrike">
                          <a:solidFill>
                            <a:srgbClr val="000000"/>
                          </a:solidFill>
                          <a:latin typeface="Arial"/>
                          <a:ea typeface="Arial"/>
                        </a:rPr>
                        <a:t>1</a:t>
                      </a:r>
                      <a:endParaRPr b="0" lang="en-US" sz="1400" spc="-1" strike="noStrike">
                        <a:latin typeface="Times New Roman"/>
                      </a:endParaRPr>
                    </a:p>
                  </a:txBody>
                  <a:tcPr marL="7200" marR="720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bl>
          </a:graphicData>
        </a:graphic>
      </p:graphicFrame>
    </p:spTree>
  </p:cSld>
  <mc:AlternateContent>
    <mc:Choice Requires="p14">
      <p:transition spd="slow" p14:dur="2000"/>
    </mc:Choice>
    <mc:Fallback>
      <p:transition spd="slow"/>
    </mc:Fallback>
  </mc:AlternateContent>
</p:sld>
</file>

<file path=ppt/slides/slide2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5" name="Google Shape;266;gda8ee34ce6_0_194"/>
          <p:cNvSpPr/>
          <p:nvPr/>
        </p:nvSpPr>
        <p:spPr>
          <a:xfrm>
            <a:off x="438120" y="87840"/>
            <a:ext cx="10914840" cy="776160"/>
          </a:xfrm>
          <a:prstGeom prst="rect">
            <a:avLst/>
          </a:prstGeom>
          <a:noFill/>
          <a:ln w="0">
            <a:noFill/>
          </a:ln>
        </p:spPr>
        <p:style>
          <a:lnRef idx="0"/>
          <a:fillRef idx="0"/>
          <a:effectRef idx="0"/>
          <a:fontRef idx="minor"/>
        </p:style>
        <p:txBody>
          <a:bodyPr lIns="90000" rIns="90000" tIns="45000" bIns="45000" anchor="ctr">
            <a:normAutofit fontScale="15000"/>
          </a:bodyPr>
          <a:p>
            <a:pPr algn="ctr">
              <a:lnSpc>
                <a:spcPct val="90000"/>
              </a:lnSpc>
              <a:tabLst>
                <a:tab algn="l" pos="0"/>
              </a:tabLst>
            </a:pPr>
            <a:br/>
            <a:br/>
            <a:r>
              <a:rPr b="1" lang="en-US" sz="4400" spc="-1" strike="noStrike">
                <a:solidFill>
                  <a:srgbClr val="000000"/>
                </a:solidFill>
                <a:latin typeface="Calibri"/>
                <a:ea typeface="Calibri"/>
              </a:rPr>
              <a:t>Arithmetic Instructions</a:t>
            </a:r>
            <a:br/>
            <a:br/>
            <a:endParaRPr b="0" lang="en-US" sz="4400" spc="-1" strike="noStrike">
              <a:latin typeface="Arial"/>
            </a:endParaRPr>
          </a:p>
        </p:txBody>
      </p:sp>
      <p:graphicFrame>
        <p:nvGraphicFramePr>
          <p:cNvPr id="1356" name="Google Shape;267;gda8ee34ce6_0_1"/>
          <p:cNvGraphicFramePr/>
          <p:nvPr/>
        </p:nvGraphicFramePr>
        <p:xfrm>
          <a:off x="633600" y="1014480"/>
          <a:ext cx="10719360" cy="5666760"/>
        </p:xfrm>
        <a:graphic>
          <a:graphicData uri="http://schemas.openxmlformats.org/drawingml/2006/table">
            <a:tbl>
              <a:tblPr/>
              <a:tblGrid>
                <a:gridCol w="2215800"/>
                <a:gridCol w="4380120"/>
                <a:gridCol w="2061000"/>
                <a:gridCol w="2062440"/>
              </a:tblGrid>
              <a:tr h="332280">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Mnemonics</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Operational description</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Addressing mode</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No. of bytes occupied</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r>
              <a:tr h="279720">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Inc a</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Add 1 to acc</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Register</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279720">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Inc Rr</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Add 1 to register Rr</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Register</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r>
              <a:tr h="279720">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Inc add</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Add 1 to the content of add</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Direct</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2</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279720">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Inc @rp</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Add 1 to the content of the address in Rp</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indirect</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r>
              <a:tr h="279720">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Inc DPTR</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Add 1 to DPTR</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Register</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279720">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dec a</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Subtract 1 from acc</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Register</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r>
              <a:tr h="279720">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dec Rr</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Subtract 1 from Rr</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Register</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279720">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dec add</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Subtract 1 from content of add</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Direct</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2</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r>
              <a:tr h="279720">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dec @rp</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Subtract 1 from the content of address</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indirect</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415440">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Add a, #num</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Add the immediate num with acc and stores result in acc</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immediate</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2</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r>
              <a:tr h="332280">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Add a, Rx</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Add the data in Rx with acc and stores result in acc</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Register</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332280">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Add a, add</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Add the data in add with acc and stores result in acc</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Direct</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2</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r>
              <a:tr h="839160">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Add a, @Rp</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Add the data at the address in Rp with acc and stores result in acc</a:t>
                      </a:r>
                      <a:endParaRPr b="0" lang="en-US" sz="1200" spc="-1" strike="noStrike">
                        <a:latin typeface="Times New Roman"/>
                      </a:endParaRPr>
                    </a:p>
                    <a:p>
                      <a:pPr algn="just">
                        <a:lnSpc>
                          <a:spcPct val="100000"/>
                        </a:lnSpc>
                        <a:tabLst>
                          <a:tab algn="l" pos="0"/>
                        </a:tabLst>
                      </a:pPr>
                      <a:r>
                        <a:rPr b="0" lang="en-US" sz="1200" spc="-1" strike="noStrike">
                          <a:solidFill>
                            <a:srgbClr val="000000"/>
                          </a:solidFill>
                          <a:latin typeface="Times New Roman"/>
                          <a:ea typeface="Times New Roman"/>
                        </a:rPr>
                        <a:t> </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Indirect</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559440">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Addc a,#num</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Add the immediate num with acc and carry, stores result in acc</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immediate</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2</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r>
              <a:tr h="338760">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Addc a, Rx</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Add the data in Rx with acc and carry, stores result in acc</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Register</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bl>
          </a:graphicData>
        </a:graphic>
      </p:graphicFrame>
    </p:spTree>
  </p:cSld>
  <mc:AlternateContent>
    <mc:Choice Requires="p14">
      <p:transition spd="slow" p14:dur="2000"/>
    </mc:Choice>
    <mc:Fallback>
      <p:transition spd="slow"/>
    </mc:Fallback>
  </mc:AlternateContent>
</p:sld>
</file>

<file path=ppt/slides/slide2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7" name="Google Shape;272;gda8ee34ce6_0_199"/>
          <p:cNvSpPr/>
          <p:nvPr/>
        </p:nvSpPr>
        <p:spPr>
          <a:xfrm>
            <a:off x="438120" y="87840"/>
            <a:ext cx="10914840" cy="776160"/>
          </a:xfrm>
          <a:prstGeom prst="rect">
            <a:avLst/>
          </a:prstGeom>
          <a:noFill/>
          <a:ln w="0">
            <a:noFill/>
          </a:ln>
        </p:spPr>
        <p:style>
          <a:lnRef idx="0"/>
          <a:fillRef idx="0"/>
          <a:effectRef idx="0"/>
          <a:fontRef idx="minor"/>
        </p:style>
        <p:txBody>
          <a:bodyPr lIns="90000" rIns="90000" tIns="45000" bIns="45000" anchor="ctr">
            <a:normAutofit fontScale="15000"/>
          </a:bodyPr>
          <a:p>
            <a:pPr algn="ctr">
              <a:lnSpc>
                <a:spcPct val="90000"/>
              </a:lnSpc>
              <a:tabLst>
                <a:tab algn="l" pos="0"/>
              </a:tabLst>
            </a:pPr>
            <a:br/>
            <a:br/>
            <a:r>
              <a:rPr b="1" lang="en-US" sz="4400" spc="-1" strike="noStrike">
                <a:solidFill>
                  <a:srgbClr val="000000"/>
                </a:solidFill>
                <a:latin typeface="Calibri"/>
                <a:ea typeface="Calibri"/>
              </a:rPr>
              <a:t>Arithmetic Instructions</a:t>
            </a:r>
            <a:br/>
            <a:br/>
            <a:endParaRPr b="0" lang="en-US" sz="4400" spc="-1" strike="noStrike">
              <a:latin typeface="Arial"/>
            </a:endParaRPr>
          </a:p>
        </p:txBody>
      </p:sp>
      <p:graphicFrame>
        <p:nvGraphicFramePr>
          <p:cNvPr id="1358" name="Google Shape;273;gda8ee34ce6_0_1"/>
          <p:cNvGraphicFramePr/>
          <p:nvPr/>
        </p:nvGraphicFramePr>
        <p:xfrm>
          <a:off x="813960" y="1014480"/>
          <a:ext cx="10539000" cy="4997160"/>
        </p:xfrm>
        <a:graphic>
          <a:graphicData uri="http://schemas.openxmlformats.org/drawingml/2006/table">
            <a:tbl>
              <a:tblPr/>
              <a:tblGrid>
                <a:gridCol w="2178360"/>
                <a:gridCol w="4306680"/>
                <a:gridCol w="2026440"/>
                <a:gridCol w="2027520"/>
              </a:tblGrid>
              <a:tr h="309240">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Mnemonics</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Operational description</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Addressing mode</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11160" rIns="11160">
                      <a:noAutofit/>
                    </a:bodyPr>
                    <a:p>
                      <a:pPr algn="just">
                        <a:lnSpc>
                          <a:spcPct val="100000"/>
                        </a:lnSpc>
                        <a:tabLst>
                          <a:tab algn="l" pos="0"/>
                        </a:tabLst>
                      </a:pPr>
                      <a:r>
                        <a:rPr b="1" lang="en-US" sz="1200" spc="-1" strike="noStrike">
                          <a:solidFill>
                            <a:srgbClr val="000000"/>
                          </a:solidFill>
                          <a:latin typeface="Times New Roman"/>
                          <a:ea typeface="Times New Roman"/>
                        </a:rPr>
                        <a:t>No. of bytes occupied</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r>
              <a:tr h="520920">
                <a:tc>
                  <a:txBody>
                    <a:bodyPr lIns="11160" rIns="11160">
                      <a:noAutofit/>
                    </a:bodyPr>
                    <a:p>
                      <a:pPr algn="just">
                        <a:lnSpc>
                          <a:spcPct val="100000"/>
                        </a:lnSpc>
                        <a:tabLst>
                          <a:tab algn="l" pos="0"/>
                        </a:tabLst>
                      </a:pPr>
                      <a:r>
                        <a:rPr b="1" lang="en-US" sz="1200" spc="-1" strike="noStrike">
                          <a:solidFill>
                            <a:srgbClr val="000000"/>
                          </a:solidFill>
                          <a:latin typeface="Arial"/>
                          <a:ea typeface="Arial"/>
                        </a:rPr>
                        <a:t>Addc a, add</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Add the data in add with acc and carry, stores result in acc</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Direct</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2</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r>
              <a:tr h="520920">
                <a:tc>
                  <a:txBody>
                    <a:bodyPr lIns="11160" rIns="11160">
                      <a:noAutofit/>
                    </a:bodyPr>
                    <a:p>
                      <a:pPr algn="just">
                        <a:lnSpc>
                          <a:spcPct val="100000"/>
                        </a:lnSpc>
                        <a:tabLst>
                          <a:tab algn="l" pos="0"/>
                        </a:tabLst>
                      </a:pPr>
                      <a:r>
                        <a:rPr b="1" lang="en-US" sz="1200" spc="-1" strike="noStrike">
                          <a:solidFill>
                            <a:srgbClr val="000000"/>
                          </a:solidFill>
                          <a:latin typeface="Arial"/>
                          <a:ea typeface="Arial"/>
                        </a:rPr>
                        <a:t>Addc a, @Rp</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Add the data at the address in Rp with acc and carry, stores result in acc</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Indirect</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520920">
                <a:tc>
                  <a:txBody>
                    <a:bodyPr lIns="11160" rIns="11160">
                      <a:noAutofit/>
                    </a:bodyPr>
                    <a:p>
                      <a:pPr algn="just">
                        <a:lnSpc>
                          <a:spcPct val="100000"/>
                        </a:lnSpc>
                        <a:tabLst>
                          <a:tab algn="l" pos="0"/>
                        </a:tabLst>
                      </a:pPr>
                      <a:r>
                        <a:rPr b="1" lang="en-US" sz="1200" spc="-1" strike="noStrike">
                          <a:solidFill>
                            <a:srgbClr val="000000"/>
                          </a:solidFill>
                          <a:latin typeface="Arial"/>
                          <a:ea typeface="Arial"/>
                        </a:rPr>
                        <a:t>Subb a, #num</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Subtract immediate num and carry from acc; stores the result in acc</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immediate</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2</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r>
              <a:tr h="520920">
                <a:tc>
                  <a:txBody>
                    <a:bodyPr lIns="11160" rIns="11160">
                      <a:noAutofit/>
                    </a:bodyPr>
                    <a:p>
                      <a:pPr algn="just">
                        <a:lnSpc>
                          <a:spcPct val="100000"/>
                        </a:lnSpc>
                        <a:tabLst>
                          <a:tab algn="l" pos="0"/>
                        </a:tabLst>
                      </a:pPr>
                      <a:r>
                        <a:rPr b="1" lang="en-US" sz="1200" spc="-1" strike="noStrike">
                          <a:solidFill>
                            <a:srgbClr val="000000"/>
                          </a:solidFill>
                          <a:latin typeface="Arial"/>
                          <a:ea typeface="Arial"/>
                        </a:rPr>
                        <a:t>Subb a, add</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Subtract the content of add and carry from acc; stores the result in acc</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Register</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520920">
                <a:tc>
                  <a:txBody>
                    <a:bodyPr lIns="11160" rIns="11160">
                      <a:noAutofit/>
                    </a:bodyPr>
                    <a:p>
                      <a:pPr algn="just">
                        <a:lnSpc>
                          <a:spcPct val="100000"/>
                        </a:lnSpc>
                        <a:tabLst>
                          <a:tab algn="l" pos="0"/>
                        </a:tabLst>
                      </a:pPr>
                      <a:r>
                        <a:rPr b="1" lang="en-US" sz="1200" spc="-1" strike="noStrike">
                          <a:solidFill>
                            <a:srgbClr val="000000"/>
                          </a:solidFill>
                          <a:latin typeface="Arial"/>
                          <a:ea typeface="Arial"/>
                        </a:rPr>
                        <a:t>Subb a, Rx</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Subtract the data in Rx and carry from acc; stores the result in acc</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Direct</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2</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r>
              <a:tr h="520920">
                <a:tc>
                  <a:txBody>
                    <a:bodyPr lIns="11160" rIns="11160">
                      <a:noAutofit/>
                    </a:bodyPr>
                    <a:p>
                      <a:pPr algn="just">
                        <a:lnSpc>
                          <a:spcPct val="100000"/>
                        </a:lnSpc>
                        <a:tabLst>
                          <a:tab algn="l" pos="0"/>
                        </a:tabLst>
                      </a:pPr>
                      <a:r>
                        <a:rPr b="1" lang="en-US" sz="1200" spc="-1" strike="noStrike">
                          <a:solidFill>
                            <a:srgbClr val="000000"/>
                          </a:solidFill>
                          <a:latin typeface="Arial"/>
                          <a:ea typeface="Arial"/>
                        </a:rPr>
                        <a:t>Subb a, @Rp</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Subtract the data at the address in Rp and carry from acc; stores the result in acc</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Indirect</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520920">
                <a:tc>
                  <a:txBody>
                    <a:bodyPr lIns="11160" rIns="11160">
                      <a:noAutofit/>
                    </a:bodyPr>
                    <a:p>
                      <a:pPr algn="just">
                        <a:lnSpc>
                          <a:spcPct val="100000"/>
                        </a:lnSpc>
                        <a:tabLst>
                          <a:tab algn="l" pos="0"/>
                        </a:tabLst>
                      </a:pPr>
                      <a:r>
                        <a:rPr b="1" lang="en-US" sz="1200" spc="-1" strike="noStrike">
                          <a:solidFill>
                            <a:srgbClr val="000000"/>
                          </a:solidFill>
                          <a:latin typeface="Arial"/>
                          <a:ea typeface="Arial"/>
                        </a:rPr>
                        <a:t>Mul ab</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Multiply acc and register B. store the lower byte of result in acc and higher byte in B</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r>
              <a:tr h="520920">
                <a:tc>
                  <a:txBody>
                    <a:bodyPr lIns="11160" rIns="11160">
                      <a:noAutofit/>
                    </a:bodyPr>
                    <a:p>
                      <a:pPr algn="just">
                        <a:lnSpc>
                          <a:spcPct val="100000"/>
                        </a:lnSpc>
                        <a:tabLst>
                          <a:tab algn="l" pos="0"/>
                        </a:tabLst>
                      </a:pPr>
                      <a:r>
                        <a:rPr b="1" lang="en-US" sz="1200" spc="-1" strike="noStrike">
                          <a:solidFill>
                            <a:srgbClr val="000000"/>
                          </a:solidFill>
                          <a:latin typeface="Arial"/>
                          <a:ea typeface="Arial"/>
                        </a:rPr>
                        <a:t>div ab</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divide acc by register B. store quotient in acc and remainder in B</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520920">
                <a:tc>
                  <a:txBody>
                    <a:bodyPr lIns="11160" rIns="11160">
                      <a:noAutofit/>
                    </a:bodyPr>
                    <a:p>
                      <a:pPr algn="just">
                        <a:lnSpc>
                          <a:spcPct val="100000"/>
                        </a:lnSpc>
                        <a:tabLst>
                          <a:tab algn="l" pos="0"/>
                        </a:tabLst>
                      </a:pPr>
                      <a:r>
                        <a:rPr b="1" lang="en-US" sz="1200" spc="-1" strike="noStrike">
                          <a:solidFill>
                            <a:srgbClr val="000000"/>
                          </a:solidFill>
                          <a:latin typeface="Arial"/>
                          <a:ea typeface="Arial"/>
                        </a:rPr>
                        <a:t>Da a</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After addition of two packed BCD numbers, adjust the sum to decimal format</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c>
                  <a:txBody>
                    <a:bodyPr lIns="11160" rIns="11160">
                      <a:noAutofit/>
                    </a:bodyPr>
                    <a:p>
                      <a:pPr algn="just">
                        <a:lnSpc>
                          <a:spcPct val="100000"/>
                        </a:lnSpc>
                        <a:tabLst>
                          <a:tab algn="l" pos="0"/>
                        </a:tabLst>
                      </a:pPr>
                      <a:r>
                        <a:rPr b="0" lang="en-US" sz="1200" spc="-1" strike="noStrike">
                          <a:solidFill>
                            <a:srgbClr val="000000"/>
                          </a:solidFill>
                          <a:latin typeface="Arial"/>
                          <a:ea typeface="Arial"/>
                        </a:rPr>
                        <a:t>1</a:t>
                      </a:r>
                      <a:endParaRPr b="0" lang="en-US" sz="1200" spc="-1" strike="noStrike">
                        <a:latin typeface="Times New Roman"/>
                      </a:endParaRPr>
                    </a:p>
                  </a:txBody>
                  <a:tcPr marL="11160" marR="1116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2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9" name="Google Shape;278;gda8ee34ce6_0_204"/>
          <p:cNvSpPr/>
          <p:nvPr/>
        </p:nvSpPr>
        <p:spPr>
          <a:xfrm>
            <a:off x="651240" y="87840"/>
            <a:ext cx="10701720" cy="700560"/>
          </a:xfrm>
          <a:prstGeom prst="rect">
            <a:avLst/>
          </a:prstGeom>
          <a:noFill/>
          <a:ln w="0">
            <a:noFill/>
          </a:ln>
        </p:spPr>
        <p:style>
          <a:lnRef idx="0"/>
          <a:fillRef idx="0"/>
          <a:effectRef idx="0"/>
          <a:fontRef idx="minor"/>
        </p:style>
        <p:txBody>
          <a:bodyPr lIns="90000" rIns="90000" tIns="45000" bIns="45000" anchor="ctr">
            <a:normAutofit fontScale="24000"/>
          </a:bodyPr>
          <a:p>
            <a:pPr>
              <a:lnSpc>
                <a:spcPct val="90000"/>
              </a:lnSpc>
              <a:tabLst>
                <a:tab algn="l" pos="0"/>
              </a:tabLst>
            </a:pPr>
            <a:br/>
            <a:r>
              <a:rPr b="1" lang="en-US" sz="4400" spc="-1" strike="noStrike">
                <a:solidFill>
                  <a:srgbClr val="000000"/>
                </a:solidFill>
                <a:latin typeface="Calibri"/>
                <a:ea typeface="Calibri"/>
              </a:rPr>
              <a:t>Branching Instructions</a:t>
            </a:r>
            <a:br/>
            <a:endParaRPr b="0" lang="en-US" sz="4400" spc="-1" strike="noStrike">
              <a:latin typeface="Arial"/>
            </a:endParaRPr>
          </a:p>
        </p:txBody>
      </p:sp>
      <p:graphicFrame>
        <p:nvGraphicFramePr>
          <p:cNvPr id="1360" name="Google Shape;279;gda8ee34ce6_0_1"/>
          <p:cNvGraphicFramePr/>
          <p:nvPr/>
        </p:nvGraphicFramePr>
        <p:xfrm>
          <a:off x="651240" y="789120"/>
          <a:ext cx="10701720" cy="5836320"/>
        </p:xfrm>
        <a:graphic>
          <a:graphicData uri="http://schemas.openxmlformats.org/drawingml/2006/table">
            <a:tbl>
              <a:tblPr/>
              <a:tblGrid>
                <a:gridCol w="2002680"/>
                <a:gridCol w="6325920"/>
                <a:gridCol w="2373120"/>
              </a:tblGrid>
              <a:tr h="506880">
                <a:tc>
                  <a:txBody>
                    <a:bodyPr lIns="14760" rIns="14760">
                      <a:noAutofit/>
                    </a:bodyPr>
                    <a:p>
                      <a:pPr algn="just">
                        <a:lnSpc>
                          <a:spcPct val="100000"/>
                        </a:lnSpc>
                        <a:tabLst>
                          <a:tab algn="l" pos="0"/>
                        </a:tabLst>
                      </a:pPr>
                      <a:r>
                        <a:rPr b="1" lang="en-US" sz="1200" spc="-1" strike="noStrike">
                          <a:solidFill>
                            <a:srgbClr val="000000"/>
                          </a:solidFill>
                          <a:latin typeface="Arial"/>
                          <a:ea typeface="Arial"/>
                        </a:rPr>
                        <a:t>Mnemonic</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14760" rIns="14760">
                      <a:noAutofit/>
                    </a:bodyPr>
                    <a:p>
                      <a:pPr algn="just">
                        <a:lnSpc>
                          <a:spcPct val="100000"/>
                        </a:lnSpc>
                        <a:tabLst>
                          <a:tab algn="l" pos="0"/>
                        </a:tabLst>
                      </a:pPr>
                      <a:r>
                        <a:rPr b="1" lang="en-US" sz="1200" spc="-1" strike="noStrike">
                          <a:solidFill>
                            <a:srgbClr val="000000"/>
                          </a:solidFill>
                          <a:latin typeface="Arial"/>
                          <a:ea typeface="Arial"/>
                        </a:rPr>
                        <a:t>Operational description</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14760" rIns="14760">
                      <a:noAutofit/>
                    </a:bodyPr>
                    <a:p>
                      <a:pPr algn="just">
                        <a:lnSpc>
                          <a:spcPct val="100000"/>
                        </a:lnSpc>
                        <a:tabLst>
                          <a:tab algn="l" pos="0"/>
                        </a:tabLst>
                      </a:pPr>
                      <a:r>
                        <a:rPr b="1" lang="en-US" sz="1200" spc="-1" strike="noStrike">
                          <a:solidFill>
                            <a:srgbClr val="000000"/>
                          </a:solidFill>
                          <a:latin typeface="Arial"/>
                          <a:ea typeface="Arial"/>
                        </a:rPr>
                        <a:t>No of bytes occupied</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r>
              <a:tr h="326160">
                <a:tc>
                  <a:txBody>
                    <a:bodyPr lIns="14760" rIns="14760">
                      <a:noAutofit/>
                    </a:bodyPr>
                    <a:p>
                      <a:pPr algn="just">
                        <a:lnSpc>
                          <a:spcPct val="100000"/>
                        </a:lnSpc>
                        <a:tabLst>
                          <a:tab algn="l" pos="0"/>
                        </a:tabLst>
                      </a:pPr>
                      <a:r>
                        <a:rPr b="1" lang="en-US" sz="1200" spc="-1" strike="noStrike">
                          <a:solidFill>
                            <a:srgbClr val="000000"/>
                          </a:solidFill>
                          <a:latin typeface="Arial"/>
                          <a:ea typeface="Arial"/>
                        </a:rPr>
                        <a:t>Jc label</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4760" rIns="14760">
                      <a:noAutofit/>
                    </a:bodyPr>
                    <a:p>
                      <a:pPr algn="just">
                        <a:lnSpc>
                          <a:spcPct val="100000"/>
                        </a:lnSpc>
                        <a:tabLst>
                          <a:tab algn="l" pos="0"/>
                        </a:tabLst>
                      </a:pPr>
                      <a:r>
                        <a:rPr b="0" lang="en-US" sz="1200" spc="-1" strike="noStrike">
                          <a:solidFill>
                            <a:srgbClr val="000000"/>
                          </a:solidFill>
                          <a:latin typeface="Arial"/>
                          <a:ea typeface="Arial"/>
                        </a:rPr>
                        <a:t>Jump to label if carry is set to 1</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4760" rIns="14760">
                      <a:noAutofit/>
                    </a:bodyPr>
                    <a:p>
                      <a:pPr algn="just">
                        <a:lnSpc>
                          <a:spcPct val="100000"/>
                        </a:lnSpc>
                        <a:tabLst>
                          <a:tab algn="l" pos="0"/>
                        </a:tabLst>
                      </a:pPr>
                      <a:r>
                        <a:rPr b="0" lang="en-US" sz="1200" spc="-1" strike="noStrike">
                          <a:solidFill>
                            <a:srgbClr val="000000"/>
                          </a:solidFill>
                          <a:latin typeface="Arial"/>
                          <a:ea typeface="Arial"/>
                        </a:rPr>
                        <a:t>2</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326160">
                <a:tc>
                  <a:txBody>
                    <a:bodyPr lIns="14760" rIns="14760">
                      <a:noAutofit/>
                    </a:bodyPr>
                    <a:p>
                      <a:pPr algn="just">
                        <a:lnSpc>
                          <a:spcPct val="100000"/>
                        </a:lnSpc>
                        <a:tabLst>
                          <a:tab algn="l" pos="0"/>
                        </a:tabLst>
                      </a:pPr>
                      <a:r>
                        <a:rPr b="1" lang="en-US" sz="1200" spc="-1" strike="noStrike">
                          <a:solidFill>
                            <a:srgbClr val="000000"/>
                          </a:solidFill>
                          <a:latin typeface="Arial"/>
                          <a:ea typeface="Arial"/>
                        </a:rPr>
                        <a:t>Jnc label</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c>
                  <a:txBody>
                    <a:bodyPr lIns="14760" rIns="14760">
                      <a:noAutofit/>
                    </a:bodyPr>
                    <a:p>
                      <a:pPr algn="just">
                        <a:lnSpc>
                          <a:spcPct val="100000"/>
                        </a:lnSpc>
                        <a:tabLst>
                          <a:tab algn="l" pos="0"/>
                        </a:tabLst>
                      </a:pPr>
                      <a:r>
                        <a:rPr b="0" lang="en-US" sz="1200" spc="-1" strike="noStrike">
                          <a:solidFill>
                            <a:srgbClr val="000000"/>
                          </a:solidFill>
                          <a:latin typeface="Arial"/>
                          <a:ea typeface="Arial"/>
                        </a:rPr>
                        <a:t>Jump to label if carry is cleared to 0</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c>
                  <a:txBody>
                    <a:bodyPr lIns="14760" rIns="14760">
                      <a:noAutofit/>
                    </a:bodyPr>
                    <a:p>
                      <a:pPr algn="just">
                        <a:lnSpc>
                          <a:spcPct val="100000"/>
                        </a:lnSpc>
                        <a:tabLst>
                          <a:tab algn="l" pos="0"/>
                        </a:tabLst>
                      </a:pPr>
                      <a:r>
                        <a:rPr b="0" lang="en-US" sz="1200" spc="-1" strike="noStrike">
                          <a:solidFill>
                            <a:srgbClr val="000000"/>
                          </a:solidFill>
                          <a:latin typeface="Arial"/>
                          <a:ea typeface="Arial"/>
                        </a:rPr>
                        <a:t>2</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r>
              <a:tr h="326160">
                <a:tc>
                  <a:txBody>
                    <a:bodyPr lIns="14760" rIns="14760">
                      <a:noAutofit/>
                    </a:bodyPr>
                    <a:p>
                      <a:pPr algn="just">
                        <a:lnSpc>
                          <a:spcPct val="100000"/>
                        </a:lnSpc>
                        <a:tabLst>
                          <a:tab algn="l" pos="0"/>
                        </a:tabLst>
                      </a:pPr>
                      <a:r>
                        <a:rPr b="1" lang="en-US" sz="1200" spc="-1" strike="noStrike">
                          <a:solidFill>
                            <a:srgbClr val="000000"/>
                          </a:solidFill>
                          <a:latin typeface="Arial"/>
                          <a:ea typeface="Arial"/>
                        </a:rPr>
                        <a:t>Jb b,label</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4760" rIns="14760">
                      <a:noAutofit/>
                    </a:bodyPr>
                    <a:p>
                      <a:pPr algn="just">
                        <a:lnSpc>
                          <a:spcPct val="100000"/>
                        </a:lnSpc>
                        <a:tabLst>
                          <a:tab algn="l" pos="0"/>
                        </a:tabLst>
                      </a:pPr>
                      <a:r>
                        <a:rPr b="0" lang="en-US" sz="1200" spc="-1" strike="noStrike">
                          <a:solidFill>
                            <a:srgbClr val="000000"/>
                          </a:solidFill>
                          <a:latin typeface="Arial"/>
                          <a:ea typeface="Arial"/>
                        </a:rPr>
                        <a:t>Jump to label if given bit is set to 1</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4760" rIns="14760">
                      <a:noAutofit/>
                    </a:bodyPr>
                    <a:p>
                      <a:pPr algn="just">
                        <a:lnSpc>
                          <a:spcPct val="100000"/>
                        </a:lnSpc>
                        <a:tabLst>
                          <a:tab algn="l" pos="0"/>
                        </a:tabLst>
                      </a:pPr>
                      <a:r>
                        <a:rPr b="0" lang="en-US" sz="1200" spc="-1" strike="noStrike">
                          <a:solidFill>
                            <a:srgbClr val="000000"/>
                          </a:solidFill>
                          <a:latin typeface="Arial"/>
                          <a:ea typeface="Arial"/>
                        </a:rPr>
                        <a:t>3</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326160">
                <a:tc>
                  <a:txBody>
                    <a:bodyPr lIns="14760" rIns="14760">
                      <a:noAutofit/>
                    </a:bodyPr>
                    <a:p>
                      <a:pPr algn="just">
                        <a:lnSpc>
                          <a:spcPct val="100000"/>
                        </a:lnSpc>
                        <a:tabLst>
                          <a:tab algn="l" pos="0"/>
                        </a:tabLst>
                      </a:pPr>
                      <a:r>
                        <a:rPr b="1" lang="en-US" sz="1200" spc="-1" strike="noStrike">
                          <a:solidFill>
                            <a:srgbClr val="000000"/>
                          </a:solidFill>
                          <a:latin typeface="Arial"/>
                          <a:ea typeface="Arial"/>
                        </a:rPr>
                        <a:t>Jnb b,label</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c>
                  <a:txBody>
                    <a:bodyPr lIns="14760" rIns="14760">
                      <a:noAutofit/>
                    </a:bodyPr>
                    <a:p>
                      <a:pPr algn="just">
                        <a:lnSpc>
                          <a:spcPct val="100000"/>
                        </a:lnSpc>
                        <a:tabLst>
                          <a:tab algn="l" pos="0"/>
                        </a:tabLst>
                      </a:pPr>
                      <a:r>
                        <a:rPr b="0" lang="en-US" sz="1200" spc="-1" strike="noStrike">
                          <a:solidFill>
                            <a:srgbClr val="000000"/>
                          </a:solidFill>
                          <a:latin typeface="Arial"/>
                          <a:ea typeface="Arial"/>
                        </a:rPr>
                        <a:t>Jump to label if given bit is cleared to 0</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c>
                  <a:txBody>
                    <a:bodyPr lIns="14760" rIns="14760">
                      <a:noAutofit/>
                    </a:bodyPr>
                    <a:p>
                      <a:pPr algn="just">
                        <a:lnSpc>
                          <a:spcPct val="100000"/>
                        </a:lnSpc>
                        <a:tabLst>
                          <a:tab algn="l" pos="0"/>
                        </a:tabLst>
                      </a:pPr>
                      <a:r>
                        <a:rPr b="0" lang="en-US" sz="1200" spc="-1" strike="noStrike">
                          <a:solidFill>
                            <a:srgbClr val="000000"/>
                          </a:solidFill>
                          <a:latin typeface="Arial"/>
                          <a:ea typeface="Arial"/>
                        </a:rPr>
                        <a:t>3</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r>
              <a:tr h="326160">
                <a:tc>
                  <a:txBody>
                    <a:bodyPr lIns="14760" rIns="14760">
                      <a:noAutofit/>
                    </a:bodyPr>
                    <a:p>
                      <a:pPr algn="just">
                        <a:lnSpc>
                          <a:spcPct val="100000"/>
                        </a:lnSpc>
                        <a:tabLst>
                          <a:tab algn="l" pos="0"/>
                        </a:tabLst>
                      </a:pPr>
                      <a:r>
                        <a:rPr b="1" lang="en-US" sz="1200" spc="-1" strike="noStrike">
                          <a:solidFill>
                            <a:srgbClr val="000000"/>
                          </a:solidFill>
                          <a:latin typeface="Arial"/>
                          <a:ea typeface="Arial"/>
                        </a:rPr>
                        <a:t>Jbc b,label</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4760" rIns="14760">
                      <a:noAutofit/>
                    </a:bodyPr>
                    <a:p>
                      <a:pPr algn="just">
                        <a:lnSpc>
                          <a:spcPct val="100000"/>
                        </a:lnSpc>
                        <a:tabLst>
                          <a:tab algn="l" pos="0"/>
                        </a:tabLst>
                      </a:pPr>
                      <a:r>
                        <a:rPr b="0" lang="en-US" sz="1200" spc="-1" strike="noStrike">
                          <a:solidFill>
                            <a:srgbClr val="000000"/>
                          </a:solidFill>
                          <a:latin typeface="Arial"/>
                          <a:ea typeface="Arial"/>
                        </a:rPr>
                        <a:t>Jump to label if given bit is set. Clear the bit</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4760" rIns="14760">
                      <a:noAutofit/>
                    </a:bodyPr>
                    <a:p>
                      <a:pPr algn="just">
                        <a:lnSpc>
                          <a:spcPct val="100000"/>
                        </a:lnSpc>
                        <a:tabLst>
                          <a:tab algn="l" pos="0"/>
                        </a:tabLst>
                      </a:pPr>
                      <a:r>
                        <a:rPr b="0" lang="en-US" sz="1200" spc="-1" strike="noStrike">
                          <a:solidFill>
                            <a:srgbClr val="000000"/>
                          </a:solidFill>
                          <a:latin typeface="Arial"/>
                          <a:ea typeface="Arial"/>
                        </a:rPr>
                        <a:t>3</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978840">
                <a:tc>
                  <a:txBody>
                    <a:bodyPr lIns="14760" rIns="14760">
                      <a:noAutofit/>
                    </a:bodyPr>
                    <a:p>
                      <a:pPr algn="just">
                        <a:lnSpc>
                          <a:spcPct val="100000"/>
                        </a:lnSpc>
                        <a:tabLst>
                          <a:tab algn="l" pos="0"/>
                        </a:tabLst>
                      </a:pPr>
                      <a:r>
                        <a:rPr b="1" lang="en-US" sz="1200" spc="-1" strike="noStrike">
                          <a:solidFill>
                            <a:srgbClr val="000000"/>
                          </a:solidFill>
                          <a:latin typeface="Arial"/>
                          <a:ea typeface="Arial"/>
                        </a:rPr>
                        <a:t>Cjne a, add, label</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c>
                  <a:txBody>
                    <a:bodyPr lIns="14760" rIns="14760">
                      <a:noAutofit/>
                    </a:bodyPr>
                    <a:p>
                      <a:pPr algn="just">
                        <a:lnSpc>
                          <a:spcPct val="100000"/>
                        </a:lnSpc>
                        <a:tabLst>
                          <a:tab algn="l" pos="0"/>
                        </a:tabLst>
                      </a:pPr>
                      <a:r>
                        <a:rPr b="0" lang="en-US" sz="1200" spc="-1" strike="noStrike">
                          <a:solidFill>
                            <a:srgbClr val="000000"/>
                          </a:solidFill>
                          <a:latin typeface="Arial"/>
                          <a:ea typeface="Arial"/>
                        </a:rPr>
                        <a:t>Compare the content of accumulator with the content of given address and if not equal jump to label</a:t>
                      </a:r>
                      <a:endParaRPr b="0" lang="en-US" sz="1200" spc="-1" strike="noStrike">
                        <a:latin typeface="Times New Roman"/>
                      </a:endParaRPr>
                    </a:p>
                    <a:p>
                      <a:pPr algn="just">
                        <a:lnSpc>
                          <a:spcPct val="100000"/>
                        </a:lnSpc>
                        <a:tabLst>
                          <a:tab algn="l" pos="0"/>
                        </a:tabLst>
                      </a:pPr>
                      <a:r>
                        <a:rPr b="0" lang="en-US" sz="1200" spc="-1" strike="noStrike">
                          <a:solidFill>
                            <a:srgbClr val="000000"/>
                          </a:solidFill>
                          <a:latin typeface="Arial"/>
                          <a:ea typeface="Arial"/>
                        </a:rPr>
                        <a:t> </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c>
                  <a:txBody>
                    <a:bodyPr lIns="14760" rIns="14760">
                      <a:noAutofit/>
                    </a:bodyPr>
                    <a:p>
                      <a:pPr algn="just">
                        <a:lnSpc>
                          <a:spcPct val="100000"/>
                        </a:lnSpc>
                        <a:tabLst>
                          <a:tab algn="l" pos="0"/>
                        </a:tabLst>
                      </a:pPr>
                      <a:r>
                        <a:rPr b="0" lang="en-US" sz="1200" spc="-1" strike="noStrike">
                          <a:solidFill>
                            <a:srgbClr val="000000"/>
                          </a:solidFill>
                          <a:latin typeface="Arial"/>
                          <a:ea typeface="Arial"/>
                        </a:rPr>
                        <a:t>3</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r>
              <a:tr h="652680">
                <a:tc>
                  <a:txBody>
                    <a:bodyPr lIns="14760" rIns="14760">
                      <a:noAutofit/>
                    </a:bodyPr>
                    <a:p>
                      <a:pPr algn="just">
                        <a:lnSpc>
                          <a:spcPct val="100000"/>
                        </a:lnSpc>
                        <a:tabLst>
                          <a:tab algn="l" pos="0"/>
                        </a:tabLst>
                      </a:pPr>
                      <a:r>
                        <a:rPr b="1" lang="en-US" sz="1200" spc="-1" strike="noStrike">
                          <a:solidFill>
                            <a:srgbClr val="000000"/>
                          </a:solidFill>
                          <a:latin typeface="Arial"/>
                          <a:ea typeface="Arial"/>
                        </a:rPr>
                        <a:t>Cjne a, #num, label</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4760" rIns="14760">
                      <a:noAutofit/>
                    </a:bodyPr>
                    <a:p>
                      <a:pPr algn="just">
                        <a:lnSpc>
                          <a:spcPct val="100000"/>
                        </a:lnSpc>
                        <a:tabLst>
                          <a:tab algn="l" pos="0"/>
                        </a:tabLst>
                      </a:pPr>
                      <a:r>
                        <a:rPr b="0" lang="en-US" sz="1200" spc="-1" strike="noStrike">
                          <a:solidFill>
                            <a:srgbClr val="000000"/>
                          </a:solidFill>
                          <a:latin typeface="Arial"/>
                          <a:ea typeface="Arial"/>
                        </a:rPr>
                        <a:t>Compare the content of accumulator with immediate number and if not equal jump to label</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4760" rIns="14760">
                      <a:noAutofit/>
                    </a:bodyPr>
                    <a:p>
                      <a:pPr algn="just">
                        <a:lnSpc>
                          <a:spcPct val="100000"/>
                        </a:lnSpc>
                        <a:tabLst>
                          <a:tab algn="l" pos="0"/>
                        </a:tabLst>
                      </a:pPr>
                      <a:r>
                        <a:rPr b="0" lang="en-US" sz="1200" spc="-1" strike="noStrike">
                          <a:solidFill>
                            <a:srgbClr val="000000"/>
                          </a:solidFill>
                          <a:latin typeface="Arial"/>
                          <a:ea typeface="Arial"/>
                        </a:rPr>
                        <a:t>3</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652680">
                <a:tc>
                  <a:txBody>
                    <a:bodyPr lIns="14760" rIns="14760">
                      <a:noAutofit/>
                    </a:bodyPr>
                    <a:p>
                      <a:pPr algn="just">
                        <a:lnSpc>
                          <a:spcPct val="100000"/>
                        </a:lnSpc>
                        <a:tabLst>
                          <a:tab algn="l" pos="0"/>
                        </a:tabLst>
                      </a:pPr>
                      <a:r>
                        <a:rPr b="1" lang="en-US" sz="1200" spc="-1" strike="noStrike">
                          <a:solidFill>
                            <a:srgbClr val="000000"/>
                          </a:solidFill>
                          <a:latin typeface="Arial"/>
                          <a:ea typeface="Arial"/>
                        </a:rPr>
                        <a:t>Cjne Rx, #num, label</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c>
                  <a:txBody>
                    <a:bodyPr lIns="14760" rIns="14760">
                      <a:noAutofit/>
                    </a:bodyPr>
                    <a:p>
                      <a:pPr algn="just">
                        <a:lnSpc>
                          <a:spcPct val="100000"/>
                        </a:lnSpc>
                        <a:tabLst>
                          <a:tab algn="l" pos="0"/>
                        </a:tabLst>
                      </a:pPr>
                      <a:r>
                        <a:rPr b="0" lang="en-US" sz="1200" spc="-1" strike="noStrike">
                          <a:solidFill>
                            <a:srgbClr val="000000"/>
                          </a:solidFill>
                          <a:latin typeface="Arial"/>
                          <a:ea typeface="Arial"/>
                        </a:rPr>
                        <a:t>Compare the content of Rx with the immediate number and if not equal jump to label</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c>
                  <a:txBody>
                    <a:bodyPr lIns="14760" rIns="14760">
                      <a:noAutofit/>
                    </a:bodyPr>
                    <a:p>
                      <a:pPr algn="just">
                        <a:lnSpc>
                          <a:spcPct val="100000"/>
                        </a:lnSpc>
                        <a:tabLst>
                          <a:tab algn="l" pos="0"/>
                        </a:tabLst>
                      </a:pPr>
                      <a:r>
                        <a:rPr b="0" lang="en-US" sz="1200" spc="-1" strike="noStrike">
                          <a:solidFill>
                            <a:srgbClr val="000000"/>
                          </a:solidFill>
                          <a:latin typeface="Arial"/>
                          <a:ea typeface="Arial"/>
                        </a:rPr>
                        <a:t>3</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r>
              <a:tr h="652680">
                <a:tc>
                  <a:txBody>
                    <a:bodyPr lIns="14760" rIns="14760">
                      <a:noAutofit/>
                    </a:bodyPr>
                    <a:p>
                      <a:pPr algn="just">
                        <a:lnSpc>
                          <a:spcPct val="100000"/>
                        </a:lnSpc>
                        <a:tabLst>
                          <a:tab algn="l" pos="0"/>
                        </a:tabLst>
                      </a:pPr>
                      <a:r>
                        <a:rPr b="1" lang="en-US" sz="1200" spc="-1" strike="noStrike">
                          <a:solidFill>
                            <a:srgbClr val="000000"/>
                          </a:solidFill>
                          <a:latin typeface="Arial"/>
                          <a:ea typeface="Arial"/>
                        </a:rPr>
                        <a:t>Cjne @Rp, #num, label</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4760" rIns="14760">
                      <a:noAutofit/>
                    </a:bodyPr>
                    <a:p>
                      <a:pPr algn="just">
                        <a:lnSpc>
                          <a:spcPct val="100000"/>
                        </a:lnSpc>
                        <a:tabLst>
                          <a:tab algn="l" pos="0"/>
                        </a:tabLst>
                      </a:pPr>
                      <a:r>
                        <a:rPr b="0" lang="en-US" sz="1200" spc="-1" strike="noStrike">
                          <a:solidFill>
                            <a:srgbClr val="000000"/>
                          </a:solidFill>
                          <a:latin typeface="Arial"/>
                          <a:ea typeface="Arial"/>
                        </a:rPr>
                        <a:t>Compare the content of location in Rp with immediate number and if not equal jump to label</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4760" rIns="14760">
                      <a:noAutofit/>
                    </a:bodyPr>
                    <a:p>
                      <a:pPr algn="just">
                        <a:lnSpc>
                          <a:spcPct val="100000"/>
                        </a:lnSpc>
                        <a:tabLst>
                          <a:tab algn="l" pos="0"/>
                        </a:tabLst>
                      </a:pPr>
                      <a:r>
                        <a:rPr b="0" lang="en-US" sz="1200" spc="-1" strike="noStrike">
                          <a:solidFill>
                            <a:srgbClr val="000000"/>
                          </a:solidFill>
                          <a:latin typeface="Arial"/>
                          <a:ea typeface="Arial"/>
                        </a:rPr>
                        <a:t>3</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380160">
                <a:tc>
                  <a:txBody>
                    <a:bodyPr lIns="14760" rIns="14760">
                      <a:noAutofit/>
                    </a:bodyPr>
                    <a:p>
                      <a:pPr algn="just">
                        <a:lnSpc>
                          <a:spcPct val="100000"/>
                        </a:lnSpc>
                        <a:tabLst>
                          <a:tab algn="l" pos="0"/>
                        </a:tabLst>
                      </a:pPr>
                      <a:r>
                        <a:rPr b="1" lang="en-US" sz="1200" spc="-1" strike="noStrike">
                          <a:solidFill>
                            <a:srgbClr val="000000"/>
                          </a:solidFill>
                          <a:latin typeface="Arial"/>
                          <a:ea typeface="Arial"/>
                        </a:rPr>
                        <a:t>Djnz Rx, label</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c>
                  <a:txBody>
                    <a:bodyPr lIns="14760" rIns="14760">
                      <a:noAutofit/>
                    </a:bodyPr>
                    <a:p>
                      <a:pPr algn="just">
                        <a:lnSpc>
                          <a:spcPct val="100000"/>
                        </a:lnSpc>
                        <a:tabLst>
                          <a:tab algn="l" pos="0"/>
                        </a:tabLst>
                      </a:pPr>
                      <a:r>
                        <a:rPr b="0" lang="en-US" sz="1200" spc="-1" strike="noStrike">
                          <a:solidFill>
                            <a:srgbClr val="000000"/>
                          </a:solidFill>
                          <a:latin typeface="Arial"/>
                          <a:ea typeface="Arial"/>
                        </a:rPr>
                        <a:t>Decrement the content of Rx and jump to the label if it is not zero</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c>
                  <a:txBody>
                    <a:bodyPr lIns="14760" rIns="14760">
                      <a:noAutofit/>
                    </a:bodyPr>
                    <a:p>
                      <a:pPr algn="just">
                        <a:lnSpc>
                          <a:spcPct val="100000"/>
                        </a:lnSpc>
                        <a:tabLst>
                          <a:tab algn="l" pos="0"/>
                        </a:tabLst>
                      </a:pPr>
                      <a:r>
                        <a:rPr b="0" lang="en-US" sz="1200" spc="-1" strike="noStrike">
                          <a:solidFill>
                            <a:srgbClr val="000000"/>
                          </a:solidFill>
                          <a:latin typeface="Arial"/>
                          <a:ea typeface="Arial"/>
                        </a:rPr>
                        <a:t>2</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r>
              <a:tr h="381960">
                <a:tc>
                  <a:txBody>
                    <a:bodyPr lIns="14760" rIns="14760">
                      <a:noAutofit/>
                    </a:bodyPr>
                    <a:p>
                      <a:pPr algn="just">
                        <a:lnSpc>
                          <a:spcPct val="100000"/>
                        </a:lnSpc>
                        <a:tabLst>
                          <a:tab algn="l" pos="0"/>
                        </a:tabLst>
                      </a:pPr>
                      <a:r>
                        <a:rPr b="1" lang="en-US" sz="1200" spc="-1" strike="noStrike">
                          <a:solidFill>
                            <a:srgbClr val="000000"/>
                          </a:solidFill>
                          <a:latin typeface="Arial"/>
                          <a:ea typeface="Arial"/>
                        </a:rPr>
                        <a:t>Djnz add, label</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4760" rIns="14760">
                      <a:noAutofit/>
                    </a:bodyPr>
                    <a:p>
                      <a:pPr algn="just">
                        <a:lnSpc>
                          <a:spcPct val="100000"/>
                        </a:lnSpc>
                        <a:tabLst>
                          <a:tab algn="l" pos="0"/>
                        </a:tabLst>
                      </a:pPr>
                      <a:r>
                        <a:rPr b="0" lang="en-US" sz="1200" spc="-1" strike="noStrike">
                          <a:solidFill>
                            <a:srgbClr val="000000"/>
                          </a:solidFill>
                          <a:latin typeface="Arial"/>
                          <a:ea typeface="Arial"/>
                        </a:rPr>
                        <a:t>Decrement the content of address and jump to the label if it is not zero</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4760" rIns="14760">
                      <a:noAutofit/>
                    </a:bodyPr>
                    <a:p>
                      <a:pPr algn="just">
                        <a:lnSpc>
                          <a:spcPct val="100000"/>
                        </a:lnSpc>
                        <a:tabLst>
                          <a:tab algn="l" pos="0"/>
                        </a:tabLst>
                      </a:pPr>
                      <a:r>
                        <a:rPr b="0" lang="en-US" sz="1200" spc="-1" strike="noStrike">
                          <a:solidFill>
                            <a:srgbClr val="000000"/>
                          </a:solidFill>
                          <a:latin typeface="Arial"/>
                          <a:ea typeface="Arial"/>
                        </a:rPr>
                        <a:t>3</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bl>
          </a:graphicData>
        </a:graphic>
      </p:graphicFrame>
    </p:spTree>
  </p:cSld>
  <mc:AlternateContent>
    <mc:Choice Requires="p14">
      <p:transition spd="slow" p14:dur="2000"/>
    </mc:Choice>
    <mc:Fallback>
      <p:transition spd="slow"/>
    </mc:Fallback>
  </mc:AlternateContent>
</p:sld>
</file>

<file path=ppt/slides/slide2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1" name="Google Shape;284;gda8ee34ce6_0_209"/>
          <p:cNvSpPr/>
          <p:nvPr/>
        </p:nvSpPr>
        <p:spPr>
          <a:xfrm>
            <a:off x="651240" y="87840"/>
            <a:ext cx="10701720" cy="700560"/>
          </a:xfrm>
          <a:prstGeom prst="rect">
            <a:avLst/>
          </a:prstGeom>
          <a:noFill/>
          <a:ln w="0">
            <a:noFill/>
          </a:ln>
        </p:spPr>
        <p:style>
          <a:lnRef idx="0"/>
          <a:fillRef idx="0"/>
          <a:effectRef idx="0"/>
          <a:fontRef idx="minor"/>
        </p:style>
        <p:txBody>
          <a:bodyPr lIns="90000" rIns="90000" tIns="45000" bIns="45000" anchor="ctr">
            <a:normAutofit fontScale="24000"/>
          </a:bodyPr>
          <a:p>
            <a:pPr>
              <a:lnSpc>
                <a:spcPct val="90000"/>
              </a:lnSpc>
              <a:tabLst>
                <a:tab algn="l" pos="0"/>
              </a:tabLst>
            </a:pPr>
            <a:br/>
            <a:r>
              <a:rPr b="1" lang="en-US" sz="4400" spc="-1" strike="noStrike">
                <a:solidFill>
                  <a:srgbClr val="000000"/>
                </a:solidFill>
                <a:latin typeface="Calibri"/>
                <a:ea typeface="Calibri"/>
              </a:rPr>
              <a:t>Branching Instructions</a:t>
            </a:r>
            <a:br/>
            <a:endParaRPr b="0" lang="en-US" sz="4400" spc="-1" strike="noStrike">
              <a:latin typeface="Arial"/>
            </a:endParaRPr>
          </a:p>
        </p:txBody>
      </p:sp>
      <p:graphicFrame>
        <p:nvGraphicFramePr>
          <p:cNvPr id="1362" name="Google Shape;285;gda8ee34ce6_0_1"/>
          <p:cNvGraphicFramePr/>
          <p:nvPr/>
        </p:nvGraphicFramePr>
        <p:xfrm>
          <a:off x="651240" y="789120"/>
          <a:ext cx="10972080" cy="5673600"/>
        </p:xfrm>
        <a:graphic>
          <a:graphicData uri="http://schemas.openxmlformats.org/drawingml/2006/table">
            <a:tbl>
              <a:tblPr/>
              <a:tblGrid>
                <a:gridCol w="2053800"/>
                <a:gridCol w="6485760"/>
                <a:gridCol w="2432520"/>
              </a:tblGrid>
              <a:tr h="557280">
                <a:tc>
                  <a:txBody>
                    <a:bodyPr lIns="14760" rIns="14760">
                      <a:noAutofit/>
                    </a:bodyPr>
                    <a:p>
                      <a:pPr algn="just">
                        <a:lnSpc>
                          <a:spcPct val="100000"/>
                        </a:lnSpc>
                        <a:tabLst>
                          <a:tab algn="l" pos="0"/>
                        </a:tabLst>
                      </a:pPr>
                      <a:r>
                        <a:rPr b="1" lang="en-US" sz="1200" spc="-1" strike="noStrike">
                          <a:solidFill>
                            <a:srgbClr val="000000"/>
                          </a:solidFill>
                          <a:latin typeface="Times New Roman"/>
                          <a:ea typeface="Times New Roman"/>
                        </a:rPr>
                        <a:t>Mnemonic</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14760" rIns="14760">
                      <a:noAutofit/>
                    </a:bodyPr>
                    <a:p>
                      <a:pPr algn="just">
                        <a:lnSpc>
                          <a:spcPct val="100000"/>
                        </a:lnSpc>
                        <a:tabLst>
                          <a:tab algn="l" pos="0"/>
                        </a:tabLst>
                      </a:pPr>
                      <a:r>
                        <a:rPr b="1" lang="en-US" sz="1200" spc="-1" strike="noStrike">
                          <a:solidFill>
                            <a:srgbClr val="000000"/>
                          </a:solidFill>
                          <a:latin typeface="Times New Roman"/>
                          <a:ea typeface="Times New Roman"/>
                        </a:rPr>
                        <a:t>Operational description</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c>
                  <a:txBody>
                    <a:bodyPr lIns="14760" rIns="14760">
                      <a:noAutofit/>
                    </a:bodyPr>
                    <a:p>
                      <a:pPr algn="just">
                        <a:lnSpc>
                          <a:spcPct val="100000"/>
                        </a:lnSpc>
                        <a:tabLst>
                          <a:tab algn="l" pos="0"/>
                        </a:tabLst>
                      </a:pPr>
                      <a:r>
                        <a:rPr b="1" lang="en-US" sz="1200" spc="-1" strike="noStrike">
                          <a:solidFill>
                            <a:srgbClr val="000000"/>
                          </a:solidFill>
                          <a:latin typeface="Times New Roman"/>
                          <a:ea typeface="Times New Roman"/>
                        </a:rPr>
                        <a:t>No of bytes occupied</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4bacc6"/>
                    </a:solidFill>
                  </a:tcPr>
                </a:tc>
              </a:tr>
              <a:tr h="417960">
                <a:tc>
                  <a:txBody>
                    <a:bodyPr lIns="14760" rIns="14760">
                      <a:noAutofit/>
                    </a:bodyPr>
                    <a:p>
                      <a:pPr algn="just">
                        <a:lnSpc>
                          <a:spcPct val="100000"/>
                        </a:lnSpc>
                        <a:tabLst>
                          <a:tab algn="l" pos="0"/>
                        </a:tabLst>
                      </a:pPr>
                      <a:r>
                        <a:rPr b="1" lang="en-US" sz="1200" spc="-1" strike="noStrike">
                          <a:solidFill>
                            <a:srgbClr val="000000"/>
                          </a:solidFill>
                          <a:latin typeface="Times New Roman"/>
                          <a:ea typeface="Times New Roman"/>
                        </a:rPr>
                        <a:t>Jz label</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c>
                  <a:txBody>
                    <a:bodyPr lIns="14760" rIns="14760">
                      <a:noAutofit/>
                    </a:bodyPr>
                    <a:p>
                      <a:pPr algn="just">
                        <a:lnSpc>
                          <a:spcPct val="100000"/>
                        </a:lnSpc>
                        <a:tabLst>
                          <a:tab algn="l" pos="0"/>
                        </a:tabLst>
                      </a:pPr>
                      <a:r>
                        <a:rPr b="0" lang="en-US" sz="1200" spc="-1" strike="noStrike">
                          <a:solidFill>
                            <a:srgbClr val="000000"/>
                          </a:solidFill>
                          <a:latin typeface="Times New Roman"/>
                          <a:ea typeface="Times New Roman"/>
                        </a:rPr>
                        <a:t>Jump to the label if content of accumulator is 0</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c>
                  <a:txBody>
                    <a:bodyPr lIns="14760" rIns="14760">
                      <a:noAutofit/>
                    </a:bodyPr>
                    <a:p>
                      <a:pPr algn="just">
                        <a:lnSpc>
                          <a:spcPct val="100000"/>
                        </a:lnSpc>
                        <a:tabLst>
                          <a:tab algn="l" pos="0"/>
                        </a:tabLst>
                      </a:pPr>
                      <a:r>
                        <a:rPr b="0" lang="en-US" sz="1200" spc="-1" strike="noStrike">
                          <a:solidFill>
                            <a:srgbClr val="000000"/>
                          </a:solidFill>
                          <a:latin typeface="Times New Roman"/>
                          <a:ea typeface="Times New Roman"/>
                        </a:rPr>
                        <a:t>2</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r>
              <a:tr h="417960">
                <a:tc>
                  <a:txBody>
                    <a:bodyPr lIns="14760" rIns="14760">
                      <a:noAutofit/>
                    </a:bodyPr>
                    <a:p>
                      <a:pPr algn="just">
                        <a:lnSpc>
                          <a:spcPct val="100000"/>
                        </a:lnSpc>
                        <a:tabLst>
                          <a:tab algn="l" pos="0"/>
                        </a:tabLst>
                      </a:pPr>
                      <a:r>
                        <a:rPr b="1" lang="en-US" sz="1200" spc="-1" strike="noStrike">
                          <a:solidFill>
                            <a:srgbClr val="000000"/>
                          </a:solidFill>
                          <a:latin typeface="Times New Roman"/>
                          <a:ea typeface="Times New Roman"/>
                        </a:rPr>
                        <a:t>Jnz label</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4760" rIns="14760">
                      <a:noAutofit/>
                    </a:bodyPr>
                    <a:p>
                      <a:pPr algn="just">
                        <a:lnSpc>
                          <a:spcPct val="100000"/>
                        </a:lnSpc>
                        <a:tabLst>
                          <a:tab algn="l" pos="0"/>
                        </a:tabLst>
                      </a:pPr>
                      <a:r>
                        <a:rPr b="0" lang="en-US" sz="1200" spc="-1" strike="noStrike">
                          <a:solidFill>
                            <a:srgbClr val="000000"/>
                          </a:solidFill>
                          <a:latin typeface="Times New Roman"/>
                          <a:ea typeface="Times New Roman"/>
                        </a:rPr>
                        <a:t>Jump to the label if content of accumulator is not 0</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4760" rIns="14760">
                      <a:noAutofit/>
                    </a:bodyPr>
                    <a:p>
                      <a:pPr algn="just">
                        <a:lnSpc>
                          <a:spcPct val="100000"/>
                        </a:lnSpc>
                        <a:tabLst>
                          <a:tab algn="l" pos="0"/>
                        </a:tabLst>
                      </a:pPr>
                      <a:r>
                        <a:rPr b="0" lang="en-US" sz="1200" spc="-1" strike="noStrike">
                          <a:solidFill>
                            <a:srgbClr val="000000"/>
                          </a:solidFill>
                          <a:latin typeface="Times New Roman"/>
                          <a:ea typeface="Times New Roman"/>
                        </a:rPr>
                        <a:t>2</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557280">
                <a:tc>
                  <a:txBody>
                    <a:bodyPr lIns="14760" rIns="14760">
                      <a:noAutofit/>
                    </a:bodyPr>
                    <a:p>
                      <a:pPr algn="just">
                        <a:lnSpc>
                          <a:spcPct val="100000"/>
                        </a:lnSpc>
                        <a:tabLst>
                          <a:tab algn="l" pos="0"/>
                        </a:tabLst>
                      </a:pPr>
                      <a:r>
                        <a:rPr b="1" lang="en-US" sz="1200" spc="-1" strike="noStrike">
                          <a:solidFill>
                            <a:srgbClr val="000000"/>
                          </a:solidFill>
                          <a:latin typeface="Times New Roman"/>
                          <a:ea typeface="Times New Roman"/>
                        </a:rPr>
                        <a:t>Jmp @a+dptr</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c>
                  <a:txBody>
                    <a:bodyPr lIns="14760" rIns="14760">
                      <a:noAutofit/>
                    </a:bodyPr>
                    <a:p>
                      <a:pPr algn="just">
                        <a:lnSpc>
                          <a:spcPct val="100000"/>
                        </a:lnSpc>
                        <a:tabLst>
                          <a:tab algn="l" pos="0"/>
                        </a:tabLst>
                      </a:pPr>
                      <a:r>
                        <a:rPr b="0" lang="en-US" sz="1200" spc="-1" strike="noStrike">
                          <a:solidFill>
                            <a:srgbClr val="000000"/>
                          </a:solidFill>
                          <a:latin typeface="Times New Roman"/>
                          <a:ea typeface="Times New Roman"/>
                        </a:rPr>
                        <a:t>Jump to the address created by adding the contents on accumulator and dptr</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c>
                  <a:txBody>
                    <a:bodyPr lIns="14760" rIns="1476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r>
              <a:tr h="358560">
                <a:tc>
                  <a:txBody>
                    <a:bodyPr lIns="14760" rIns="14760">
                      <a:noAutofit/>
                    </a:bodyPr>
                    <a:p>
                      <a:pPr algn="just">
                        <a:lnSpc>
                          <a:spcPct val="100000"/>
                        </a:lnSpc>
                        <a:tabLst>
                          <a:tab algn="l" pos="0"/>
                        </a:tabLst>
                      </a:pPr>
                      <a:r>
                        <a:rPr b="1" lang="en-US" sz="1200" spc="-1" strike="noStrike">
                          <a:solidFill>
                            <a:srgbClr val="000000"/>
                          </a:solidFill>
                          <a:latin typeface="Times New Roman"/>
                          <a:ea typeface="Times New Roman"/>
                        </a:rPr>
                        <a:t>Ajmp sadd</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4760" rIns="14760">
                      <a:noAutofit/>
                    </a:bodyPr>
                    <a:p>
                      <a:pPr algn="just">
                        <a:lnSpc>
                          <a:spcPct val="100000"/>
                        </a:lnSpc>
                        <a:tabLst>
                          <a:tab algn="l" pos="0"/>
                        </a:tabLst>
                      </a:pPr>
                      <a:r>
                        <a:rPr b="0" lang="en-US" sz="1200" spc="-1" strike="noStrike">
                          <a:solidFill>
                            <a:srgbClr val="000000"/>
                          </a:solidFill>
                          <a:latin typeface="Times New Roman"/>
                          <a:ea typeface="Times New Roman"/>
                        </a:rPr>
                        <a:t>Take a jump to absolute short range address sadd</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4760" rIns="14760">
                      <a:noAutofit/>
                    </a:bodyPr>
                    <a:p>
                      <a:pPr algn="just">
                        <a:lnSpc>
                          <a:spcPct val="100000"/>
                        </a:lnSpc>
                        <a:tabLst>
                          <a:tab algn="l" pos="0"/>
                        </a:tabLst>
                      </a:pPr>
                      <a:r>
                        <a:rPr b="0" lang="en-US" sz="1200" spc="-1" strike="noStrike">
                          <a:solidFill>
                            <a:srgbClr val="000000"/>
                          </a:solidFill>
                          <a:latin typeface="Times New Roman"/>
                          <a:ea typeface="Times New Roman"/>
                        </a:rPr>
                        <a:t>2</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358560">
                <a:tc>
                  <a:txBody>
                    <a:bodyPr lIns="14760" rIns="14760">
                      <a:noAutofit/>
                    </a:bodyPr>
                    <a:p>
                      <a:pPr algn="just">
                        <a:lnSpc>
                          <a:spcPct val="100000"/>
                        </a:lnSpc>
                        <a:tabLst>
                          <a:tab algn="l" pos="0"/>
                        </a:tabLst>
                      </a:pPr>
                      <a:r>
                        <a:rPr b="1" lang="en-US" sz="1200" spc="-1" strike="noStrike">
                          <a:solidFill>
                            <a:srgbClr val="000000"/>
                          </a:solidFill>
                          <a:latin typeface="Times New Roman"/>
                          <a:ea typeface="Times New Roman"/>
                        </a:rPr>
                        <a:t>Ljmp ladd</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c>
                  <a:txBody>
                    <a:bodyPr lIns="14760" rIns="14760">
                      <a:noAutofit/>
                    </a:bodyPr>
                    <a:p>
                      <a:pPr algn="just">
                        <a:lnSpc>
                          <a:spcPct val="100000"/>
                        </a:lnSpc>
                        <a:tabLst>
                          <a:tab algn="l" pos="0"/>
                        </a:tabLst>
                      </a:pPr>
                      <a:r>
                        <a:rPr b="0" lang="en-US" sz="1200" spc="-1" strike="noStrike">
                          <a:solidFill>
                            <a:srgbClr val="000000"/>
                          </a:solidFill>
                          <a:latin typeface="Times New Roman"/>
                          <a:ea typeface="Times New Roman"/>
                        </a:rPr>
                        <a:t>Take a jump to absolute long range address sadd</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c>
                  <a:txBody>
                    <a:bodyPr lIns="14760" rIns="14760">
                      <a:noAutofit/>
                    </a:bodyPr>
                    <a:p>
                      <a:pPr algn="just">
                        <a:lnSpc>
                          <a:spcPct val="100000"/>
                        </a:lnSpc>
                        <a:tabLst>
                          <a:tab algn="l" pos="0"/>
                        </a:tabLst>
                      </a:pPr>
                      <a:r>
                        <a:rPr b="0" lang="en-US" sz="1200" spc="-1" strike="noStrike">
                          <a:solidFill>
                            <a:srgbClr val="000000"/>
                          </a:solidFill>
                          <a:latin typeface="Times New Roman"/>
                          <a:ea typeface="Times New Roman"/>
                        </a:rPr>
                        <a:t>3</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r>
              <a:tr h="358560">
                <a:tc>
                  <a:txBody>
                    <a:bodyPr lIns="14760" rIns="14760">
                      <a:noAutofit/>
                    </a:bodyPr>
                    <a:p>
                      <a:pPr algn="just">
                        <a:lnSpc>
                          <a:spcPct val="100000"/>
                        </a:lnSpc>
                        <a:tabLst>
                          <a:tab algn="l" pos="0"/>
                        </a:tabLst>
                      </a:pPr>
                      <a:r>
                        <a:rPr b="1" lang="en-US" sz="1200" spc="-1" strike="noStrike">
                          <a:solidFill>
                            <a:srgbClr val="000000"/>
                          </a:solidFill>
                          <a:latin typeface="Times New Roman"/>
                          <a:ea typeface="Times New Roman"/>
                        </a:rPr>
                        <a:t>Sjmp radd</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4760" rIns="14760">
                      <a:noAutofit/>
                    </a:bodyPr>
                    <a:p>
                      <a:pPr algn="just">
                        <a:lnSpc>
                          <a:spcPct val="100000"/>
                        </a:lnSpc>
                        <a:tabLst>
                          <a:tab algn="l" pos="0"/>
                        </a:tabLst>
                      </a:pPr>
                      <a:r>
                        <a:rPr b="0" lang="en-US" sz="1200" spc="-1" strike="noStrike">
                          <a:solidFill>
                            <a:srgbClr val="000000"/>
                          </a:solidFill>
                          <a:latin typeface="Times New Roman"/>
                          <a:ea typeface="Times New Roman"/>
                        </a:rPr>
                        <a:t>Take a jump to relative address radd</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4760" rIns="14760">
                      <a:noAutofit/>
                    </a:bodyPr>
                    <a:p>
                      <a:pPr algn="just">
                        <a:lnSpc>
                          <a:spcPct val="100000"/>
                        </a:lnSpc>
                        <a:tabLst>
                          <a:tab algn="l" pos="0"/>
                        </a:tabLst>
                      </a:pPr>
                      <a:r>
                        <a:rPr b="0" lang="en-US" sz="1200" spc="-1" strike="noStrike">
                          <a:solidFill>
                            <a:srgbClr val="000000"/>
                          </a:solidFill>
                          <a:latin typeface="Times New Roman"/>
                          <a:ea typeface="Times New Roman"/>
                        </a:rPr>
                        <a:t>2</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557280">
                <a:tc>
                  <a:txBody>
                    <a:bodyPr lIns="14760" rIns="14760">
                      <a:noAutofit/>
                    </a:bodyPr>
                    <a:p>
                      <a:pPr algn="just">
                        <a:lnSpc>
                          <a:spcPct val="100000"/>
                        </a:lnSpc>
                        <a:tabLst>
                          <a:tab algn="l" pos="0"/>
                        </a:tabLst>
                      </a:pPr>
                      <a:r>
                        <a:rPr b="1" lang="en-US" sz="1200" spc="-1" strike="noStrike">
                          <a:solidFill>
                            <a:srgbClr val="000000"/>
                          </a:solidFill>
                          <a:latin typeface="Times New Roman"/>
                          <a:ea typeface="Times New Roman"/>
                        </a:rPr>
                        <a:t>nop</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c>
                  <a:txBody>
                    <a:bodyPr lIns="14760" rIns="14760">
                      <a:noAutofit/>
                    </a:bodyPr>
                    <a:p>
                      <a:pPr algn="just">
                        <a:lnSpc>
                          <a:spcPct val="100000"/>
                        </a:lnSpc>
                        <a:tabLst>
                          <a:tab algn="l" pos="0"/>
                        </a:tabLst>
                      </a:pPr>
                      <a:r>
                        <a:rPr b="0" lang="en-US" sz="1200" spc="-1" strike="noStrike">
                          <a:solidFill>
                            <a:srgbClr val="000000"/>
                          </a:solidFill>
                          <a:latin typeface="Times New Roman"/>
                          <a:ea typeface="Times New Roman"/>
                        </a:rPr>
                        <a:t>Short form of no operation means do nothing and go to next instruction</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c>
                  <a:txBody>
                    <a:bodyPr lIns="14760" rIns="1476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r>
              <a:tr h="557280">
                <a:tc>
                  <a:txBody>
                    <a:bodyPr lIns="14760" rIns="14760">
                      <a:noAutofit/>
                    </a:bodyPr>
                    <a:p>
                      <a:pPr algn="just">
                        <a:lnSpc>
                          <a:spcPct val="100000"/>
                        </a:lnSpc>
                        <a:tabLst>
                          <a:tab algn="l" pos="0"/>
                        </a:tabLst>
                      </a:pPr>
                      <a:r>
                        <a:rPr b="1" lang="en-US" sz="1200" spc="-1" strike="noStrike">
                          <a:solidFill>
                            <a:srgbClr val="000000"/>
                          </a:solidFill>
                          <a:latin typeface="Times New Roman"/>
                          <a:ea typeface="Times New Roman"/>
                        </a:rPr>
                        <a:t>Acall sadd</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4760" rIns="14760">
                      <a:noAutofit/>
                    </a:bodyPr>
                    <a:p>
                      <a:pPr algn="just">
                        <a:lnSpc>
                          <a:spcPct val="100000"/>
                        </a:lnSpc>
                        <a:tabLst>
                          <a:tab algn="l" pos="0"/>
                        </a:tabLst>
                      </a:pPr>
                      <a:r>
                        <a:rPr b="0" lang="en-US" sz="1200" spc="-1" strike="noStrike">
                          <a:solidFill>
                            <a:srgbClr val="000000"/>
                          </a:solidFill>
                          <a:latin typeface="Times New Roman"/>
                          <a:ea typeface="Times New Roman"/>
                        </a:rPr>
                        <a:t>Pushes the content of Acc on stack and load it will absolute short range address sadd</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4760" rIns="14760">
                      <a:noAutofit/>
                    </a:bodyPr>
                    <a:p>
                      <a:pPr algn="just">
                        <a:lnSpc>
                          <a:spcPct val="100000"/>
                        </a:lnSpc>
                        <a:tabLst>
                          <a:tab algn="l" pos="0"/>
                        </a:tabLst>
                      </a:pPr>
                      <a:r>
                        <a:rPr b="0" lang="en-US" sz="1200" spc="-1" strike="noStrike">
                          <a:solidFill>
                            <a:srgbClr val="000000"/>
                          </a:solidFill>
                          <a:latin typeface="Times New Roman"/>
                          <a:ea typeface="Times New Roman"/>
                        </a:rPr>
                        <a:t>2</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557280">
                <a:tc>
                  <a:txBody>
                    <a:bodyPr lIns="14760" rIns="14760">
                      <a:noAutofit/>
                    </a:bodyPr>
                    <a:p>
                      <a:pPr algn="just">
                        <a:lnSpc>
                          <a:spcPct val="100000"/>
                        </a:lnSpc>
                        <a:tabLst>
                          <a:tab algn="l" pos="0"/>
                        </a:tabLst>
                      </a:pPr>
                      <a:r>
                        <a:rPr b="1" lang="en-US" sz="1200" spc="-1" strike="noStrike">
                          <a:solidFill>
                            <a:srgbClr val="000000"/>
                          </a:solidFill>
                          <a:latin typeface="Times New Roman"/>
                          <a:ea typeface="Times New Roman"/>
                        </a:rPr>
                        <a:t>Lcall ladd</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c>
                  <a:txBody>
                    <a:bodyPr lIns="14760" rIns="14760">
                      <a:noAutofit/>
                    </a:bodyPr>
                    <a:p>
                      <a:pPr algn="just">
                        <a:lnSpc>
                          <a:spcPct val="100000"/>
                        </a:lnSpc>
                        <a:tabLst>
                          <a:tab algn="l" pos="0"/>
                        </a:tabLst>
                      </a:pPr>
                      <a:r>
                        <a:rPr b="0" lang="en-US" sz="1200" spc="-1" strike="noStrike">
                          <a:solidFill>
                            <a:srgbClr val="000000"/>
                          </a:solidFill>
                          <a:latin typeface="Times New Roman"/>
                          <a:ea typeface="Times New Roman"/>
                        </a:rPr>
                        <a:t>Pushes the content of Acc on stack and load it will absolute long range address sadd</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c>
                  <a:txBody>
                    <a:bodyPr lIns="14760" rIns="14760">
                      <a:noAutofit/>
                    </a:bodyPr>
                    <a:p>
                      <a:pPr algn="just">
                        <a:lnSpc>
                          <a:spcPct val="100000"/>
                        </a:lnSpc>
                        <a:tabLst>
                          <a:tab algn="l" pos="0"/>
                        </a:tabLst>
                      </a:pPr>
                      <a:r>
                        <a:rPr b="0" lang="en-US" sz="1200" spc="-1" strike="noStrike">
                          <a:solidFill>
                            <a:srgbClr val="000000"/>
                          </a:solidFill>
                          <a:latin typeface="Times New Roman"/>
                          <a:ea typeface="Times New Roman"/>
                        </a:rPr>
                        <a:t>3</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r>
              <a:tr h="417960">
                <a:tc>
                  <a:txBody>
                    <a:bodyPr lIns="14760" rIns="14760">
                      <a:noAutofit/>
                    </a:bodyPr>
                    <a:p>
                      <a:pPr algn="just">
                        <a:lnSpc>
                          <a:spcPct val="100000"/>
                        </a:lnSpc>
                        <a:tabLst>
                          <a:tab algn="l" pos="0"/>
                        </a:tabLst>
                      </a:pPr>
                      <a:r>
                        <a:rPr b="1" lang="en-US" sz="1200" spc="-1" strike="noStrike">
                          <a:solidFill>
                            <a:srgbClr val="000000"/>
                          </a:solidFill>
                          <a:latin typeface="Times New Roman"/>
                          <a:ea typeface="Times New Roman"/>
                        </a:rPr>
                        <a:t>Ret</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4760" rIns="14760">
                      <a:noAutofit/>
                    </a:bodyPr>
                    <a:p>
                      <a:pPr algn="just">
                        <a:lnSpc>
                          <a:spcPct val="100000"/>
                        </a:lnSpc>
                        <a:tabLst>
                          <a:tab algn="l" pos="0"/>
                        </a:tabLst>
                      </a:pPr>
                      <a:r>
                        <a:rPr b="0" lang="en-US" sz="1200" spc="-1" strike="noStrike">
                          <a:solidFill>
                            <a:srgbClr val="000000"/>
                          </a:solidFill>
                          <a:latin typeface="Times New Roman"/>
                          <a:ea typeface="Times New Roman"/>
                        </a:rPr>
                        <a:t>returns from subroutine by restoring the Acc from stack using pop operation</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c>
                  <a:txBody>
                    <a:bodyPr lIns="14760" rIns="1476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solidFill>
                      <a:srgbClr val="d2eaf1"/>
                    </a:solidFill>
                  </a:tcPr>
                </a:tc>
              </a:tr>
              <a:tr h="558000">
                <a:tc>
                  <a:txBody>
                    <a:bodyPr lIns="14760" rIns="14760">
                      <a:noAutofit/>
                    </a:bodyPr>
                    <a:p>
                      <a:pPr algn="just">
                        <a:lnSpc>
                          <a:spcPct val="100000"/>
                        </a:lnSpc>
                        <a:tabLst>
                          <a:tab algn="l" pos="0"/>
                        </a:tabLst>
                      </a:pPr>
                      <a:r>
                        <a:rPr b="1" lang="en-US" sz="1200" spc="-1" strike="noStrike">
                          <a:solidFill>
                            <a:srgbClr val="000000"/>
                          </a:solidFill>
                          <a:latin typeface="Times New Roman"/>
                          <a:ea typeface="Times New Roman"/>
                        </a:rPr>
                        <a:t>reti</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c>
                  <a:txBody>
                    <a:bodyPr lIns="14760" rIns="14760">
                      <a:noAutofit/>
                    </a:bodyPr>
                    <a:p>
                      <a:pPr algn="just">
                        <a:lnSpc>
                          <a:spcPct val="100000"/>
                        </a:lnSpc>
                        <a:tabLst>
                          <a:tab algn="l" pos="0"/>
                        </a:tabLst>
                      </a:pPr>
                      <a:r>
                        <a:rPr b="0" lang="en-US" sz="1200" spc="-1" strike="noStrike">
                          <a:solidFill>
                            <a:srgbClr val="000000"/>
                          </a:solidFill>
                          <a:latin typeface="Times New Roman"/>
                          <a:ea typeface="Times New Roman"/>
                        </a:rPr>
                        <a:t>Returns from interrupt subroutine by restoring Acc from stack using pop operation</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c>
                  <a:txBody>
                    <a:bodyPr lIns="14760" rIns="14760">
                      <a:noAutofit/>
                    </a:bodyPr>
                    <a:p>
                      <a:pPr algn="just">
                        <a:lnSpc>
                          <a:spcPct val="100000"/>
                        </a:lnSpc>
                        <a:tabLst>
                          <a:tab algn="l" pos="0"/>
                        </a:tabLst>
                      </a:pPr>
                      <a:r>
                        <a:rPr b="0" lang="en-US" sz="1200" spc="-1" strike="noStrike">
                          <a:solidFill>
                            <a:srgbClr val="000000"/>
                          </a:solidFill>
                          <a:latin typeface="Times New Roman"/>
                          <a:ea typeface="Times New Roman"/>
                        </a:rPr>
                        <a:t>1</a:t>
                      </a:r>
                      <a:endParaRPr b="0" lang="en-US" sz="1200" spc="-1" strike="noStrike">
                        <a:latin typeface="Times New Roman"/>
                      </a:endParaRPr>
                    </a:p>
                  </a:txBody>
                  <a:tcPr marL="14760" marR="1476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2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3" name="Title 1_1"/>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gn="ctr">
              <a:lnSpc>
                <a:spcPct val="100000"/>
              </a:lnSpc>
            </a:pPr>
            <a:r>
              <a:rPr b="0" lang="en-US" sz="4400" spc="-1" strike="noStrike">
                <a:solidFill>
                  <a:srgbClr val="000000"/>
                </a:solidFill>
                <a:latin typeface="Calibri"/>
              </a:rPr>
              <a:t>AVR </a:t>
            </a:r>
            <a:endParaRPr b="0" lang="en-US" sz="4400" spc="-1" strike="noStrike">
              <a:latin typeface="Arial"/>
            </a:endParaRPr>
          </a:p>
        </p:txBody>
      </p:sp>
      <p:sp>
        <p:nvSpPr>
          <p:cNvPr id="1364" name="Text Placeholder 2_1"/>
          <p:cNvSpPr/>
          <p:nvPr/>
        </p:nvSpPr>
        <p:spPr>
          <a:xfrm>
            <a:off x="838080" y="2024640"/>
            <a:ext cx="10895760" cy="1292040"/>
          </a:xfrm>
          <a:prstGeom prst="rect">
            <a:avLst/>
          </a:prstGeom>
          <a:noFill/>
          <a:ln w="0">
            <a:noFill/>
          </a:ln>
        </p:spPr>
        <p:style>
          <a:lnRef idx="0"/>
          <a:fillRef idx="0"/>
          <a:effectRef idx="0"/>
          <a:fontRef idx="minor"/>
        </p:style>
        <p:txBody>
          <a:bodyPr lIns="0" rIns="0" tIns="0" bIns="0">
            <a:noAutofit/>
          </a:bodyPr>
          <a:p>
            <a:pPr>
              <a:lnSpc>
                <a:spcPct val="100000"/>
              </a:lnSpc>
            </a:pPr>
            <a:r>
              <a:rPr b="1" lang="en-IN" sz="2400" spc="-1" strike="noStrike">
                <a:solidFill>
                  <a:srgbClr val="000000"/>
                </a:solidFill>
                <a:latin typeface="Times New Roman"/>
              </a:rPr>
              <a:t>Microcontroller:</a:t>
            </a:r>
            <a:r>
              <a:rPr b="0" lang="en-IN" sz="2400" spc="-1" strike="noStrike">
                <a:solidFill>
                  <a:srgbClr val="000000"/>
                </a:solidFill>
                <a:latin typeface="Times New Roman"/>
              </a:rPr>
              <a:t> </a:t>
            </a:r>
            <a:r>
              <a:rPr b="0" lang="en-IN" sz="2000" spc="-1" strike="noStrike">
                <a:solidFill>
                  <a:srgbClr val="000000"/>
                </a:solidFill>
                <a:latin typeface="Times New Roman"/>
              </a:rPr>
              <a:t>Microcontroller can be termed as a single on chip computer which includes number of peripherals like RAM, EEPROM, Timers etc., required to perform some predefined task.</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p:txBody>
      </p:sp>
      <p:pic>
        <p:nvPicPr>
          <p:cNvPr id="1365" name="Picture 2_2" descr="Block Diagram Showing Architecture of AVR Microcontroller"/>
          <p:cNvPicPr/>
          <p:nvPr/>
        </p:nvPicPr>
        <p:blipFill>
          <a:blip r:embed="rId1"/>
          <a:stretch/>
        </p:blipFill>
        <p:spPr>
          <a:xfrm>
            <a:off x="2349360" y="3048120"/>
            <a:ext cx="7873200" cy="3250440"/>
          </a:xfrm>
          <a:prstGeom prst="rect">
            <a:avLst/>
          </a:prstGeom>
          <a:ln w="0">
            <a:noFill/>
          </a:ln>
        </p:spPr>
      </p:pic>
    </p:spTree>
  </p:cSld>
  <mc:AlternateContent>
    <mc:Choice Requires="p14">
      <p:transition spd="slow" p14:dur="2000"/>
    </mc:Choice>
    <mc:Fallback>
      <p:transition spd="slow"/>
    </mc:Fallback>
  </mc:AlternateContent>
</p:sld>
</file>

<file path=ppt/slides/slide2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6" name="Title 1_2"/>
          <p:cNvSpPr/>
          <p:nvPr/>
        </p:nvSpPr>
        <p:spPr>
          <a:xfrm>
            <a:off x="2883960" y="308160"/>
            <a:ext cx="6423120" cy="1292040"/>
          </a:xfrm>
          <a:prstGeom prst="rect">
            <a:avLst/>
          </a:prstGeom>
          <a:noFill/>
          <a:ln w="0">
            <a:noFill/>
          </a:ln>
        </p:spPr>
        <p:style>
          <a:lnRef idx="0"/>
          <a:fillRef idx="0"/>
          <a:effectRef idx="0"/>
          <a:fontRef idx="minor"/>
        </p:style>
        <p:txBody>
          <a:bodyPr lIns="0" rIns="0" tIns="0" bIns="0">
            <a:noAutofit/>
          </a:bodyPr>
          <a:p>
            <a:pPr algn="ctr">
              <a:lnSpc>
                <a:spcPct val="100000"/>
              </a:lnSpc>
            </a:pPr>
            <a:r>
              <a:rPr b="1" lang="en-IN" sz="4000" spc="-1" strike="noStrike">
                <a:solidFill>
                  <a:srgbClr val="000000"/>
                </a:solidFill>
                <a:latin typeface="Times New Roman"/>
              </a:rPr>
              <a:t>History of AVR</a:t>
            </a:r>
            <a:br/>
            <a:endParaRPr b="0" lang="en-US" sz="4000" spc="-1" strike="noStrike">
              <a:latin typeface="Arial"/>
            </a:endParaRPr>
          </a:p>
        </p:txBody>
      </p:sp>
      <p:sp>
        <p:nvSpPr>
          <p:cNvPr id="1367" name="TextBox 3_1"/>
          <p:cNvSpPr/>
          <p:nvPr/>
        </p:nvSpPr>
        <p:spPr>
          <a:xfrm>
            <a:off x="1066680" y="1676520"/>
            <a:ext cx="10057680" cy="4782600"/>
          </a:xfrm>
          <a:prstGeom prst="rect">
            <a:avLst/>
          </a:prstGeom>
          <a:noFill/>
          <a:ln w="0">
            <a:noFill/>
          </a:ln>
        </p:spPr>
        <p:style>
          <a:lnRef idx="0"/>
          <a:fillRef idx="0"/>
          <a:effectRef idx="0"/>
          <a:fontRef idx="minor"/>
        </p:style>
        <p:txBody>
          <a:bodyPr lIns="90000" rIns="90000" tIns="45000" bIns="45000">
            <a:spAutoFit/>
          </a:bodyPr>
          <a:p>
            <a:pPr marL="285840" indent="-285120" algn="just">
              <a:lnSpc>
                <a:spcPct val="100000"/>
              </a:lnSpc>
              <a:buClr>
                <a:srgbClr val="000000"/>
              </a:buClr>
              <a:buFont typeface="Arial"/>
              <a:buChar char="•"/>
            </a:pPr>
            <a:r>
              <a:rPr b="1" lang="en-IN" sz="2800" spc="-1" strike="noStrike">
                <a:solidFill>
                  <a:srgbClr val="000000"/>
                </a:solidFill>
                <a:latin typeface="Times New Roman"/>
                <a:ea typeface="DejaVu Sans"/>
              </a:rPr>
              <a:t>AVR</a:t>
            </a:r>
            <a:r>
              <a:rPr b="0" lang="en-IN" sz="2800" spc="-1" strike="noStrike">
                <a:solidFill>
                  <a:srgbClr val="000000"/>
                </a:solidFill>
                <a:latin typeface="Times New Roman"/>
                <a:ea typeface="DejaVu Sans"/>
              </a:rPr>
              <a:t> was developed in the year 1996 by Atmel Corporation. </a:t>
            </a:r>
            <a:endParaRPr b="0" lang="en-US" sz="2800" spc="-1" strike="noStrike">
              <a:latin typeface="Arial"/>
            </a:endParaRPr>
          </a:p>
          <a:p>
            <a:pPr algn="just">
              <a:lnSpc>
                <a:spcPct val="100000"/>
              </a:lnSpc>
            </a:pPr>
            <a:endParaRPr b="0" lang="en-US" sz="2800" spc="-1" strike="noStrike">
              <a:latin typeface="Arial"/>
            </a:endParaRPr>
          </a:p>
          <a:p>
            <a:pPr marL="285840" indent="-285120" algn="just">
              <a:lnSpc>
                <a:spcPct val="100000"/>
              </a:lnSpc>
              <a:buClr>
                <a:srgbClr val="000000"/>
              </a:buClr>
              <a:buFont typeface="Arial"/>
              <a:buChar char="•"/>
            </a:pPr>
            <a:r>
              <a:rPr b="0" lang="en-IN" sz="2800" spc="-1" strike="noStrike">
                <a:solidFill>
                  <a:srgbClr val="000000"/>
                </a:solidFill>
                <a:latin typeface="Times New Roman"/>
                <a:ea typeface="DejaVu Sans"/>
              </a:rPr>
              <a:t>The architecture of </a:t>
            </a:r>
            <a:r>
              <a:rPr b="1" lang="en-IN" sz="2800" spc="-1" strike="noStrike">
                <a:solidFill>
                  <a:srgbClr val="000000"/>
                </a:solidFill>
                <a:latin typeface="Times New Roman"/>
                <a:ea typeface="DejaVu Sans"/>
              </a:rPr>
              <a:t>AVR</a:t>
            </a:r>
            <a:r>
              <a:rPr b="0" lang="en-IN" sz="2800" spc="-1" strike="noStrike">
                <a:solidFill>
                  <a:srgbClr val="000000"/>
                </a:solidFill>
                <a:latin typeface="Times New Roman"/>
                <a:ea typeface="DejaVu Sans"/>
              </a:rPr>
              <a:t> was developed by Alf-Egil Bogen and Vegard Wollan. AVR derives its name from its developers and stands for </a:t>
            </a:r>
            <a:r>
              <a:rPr b="1" lang="en-IN" sz="2800" spc="-1" strike="noStrike" u="sng">
                <a:solidFill>
                  <a:srgbClr val="000000"/>
                </a:solidFill>
                <a:uFillTx/>
                <a:latin typeface="Times New Roman"/>
                <a:ea typeface="DejaVu Sans"/>
              </a:rPr>
              <a:t>A</a:t>
            </a:r>
            <a:r>
              <a:rPr b="1" lang="en-IN" sz="2800" spc="-1" strike="noStrike">
                <a:solidFill>
                  <a:srgbClr val="000000"/>
                </a:solidFill>
                <a:latin typeface="Times New Roman"/>
                <a:ea typeface="DejaVu Sans"/>
              </a:rPr>
              <a:t>lf-Egil Bogen </a:t>
            </a:r>
            <a:r>
              <a:rPr b="1" lang="en-IN" sz="2800" spc="-1" strike="noStrike" u="sng">
                <a:solidFill>
                  <a:srgbClr val="000000"/>
                </a:solidFill>
                <a:uFillTx/>
                <a:latin typeface="Times New Roman"/>
                <a:ea typeface="DejaVu Sans"/>
              </a:rPr>
              <a:t>V</a:t>
            </a:r>
            <a:r>
              <a:rPr b="1" lang="en-IN" sz="2800" spc="-1" strike="noStrike">
                <a:solidFill>
                  <a:srgbClr val="000000"/>
                </a:solidFill>
                <a:latin typeface="Times New Roman"/>
                <a:ea typeface="DejaVu Sans"/>
              </a:rPr>
              <a:t>egard Wollan </a:t>
            </a:r>
            <a:r>
              <a:rPr b="1" lang="en-IN" sz="2800" spc="-1" strike="noStrike" u="sng">
                <a:solidFill>
                  <a:srgbClr val="000000"/>
                </a:solidFill>
                <a:uFillTx/>
                <a:latin typeface="Times New Roman"/>
                <a:ea typeface="DejaVu Sans"/>
              </a:rPr>
              <a:t>R</a:t>
            </a:r>
            <a:r>
              <a:rPr b="1" lang="en-IN" sz="2800" spc="-1" strike="noStrike">
                <a:solidFill>
                  <a:srgbClr val="000000"/>
                </a:solidFill>
                <a:latin typeface="Times New Roman"/>
                <a:ea typeface="DejaVu Sans"/>
              </a:rPr>
              <a:t>ISC microcontroller</a:t>
            </a:r>
            <a:r>
              <a:rPr b="0" lang="en-IN" sz="2800" spc="-1" strike="noStrike">
                <a:solidFill>
                  <a:srgbClr val="000000"/>
                </a:solidFill>
                <a:latin typeface="Times New Roman"/>
                <a:ea typeface="DejaVu Sans"/>
              </a:rPr>
              <a:t>, also known as </a:t>
            </a:r>
            <a:r>
              <a:rPr b="1" lang="en-IN" sz="2800" spc="-1" strike="noStrike">
                <a:solidFill>
                  <a:srgbClr val="000000"/>
                </a:solidFill>
                <a:latin typeface="Times New Roman"/>
                <a:ea typeface="DejaVu Sans"/>
              </a:rPr>
              <a:t>A</a:t>
            </a:r>
            <a:r>
              <a:rPr b="0" lang="en-IN" sz="2800" spc="-1" strike="noStrike">
                <a:solidFill>
                  <a:srgbClr val="000000"/>
                </a:solidFill>
                <a:latin typeface="Times New Roman"/>
                <a:ea typeface="DejaVu Sans"/>
              </a:rPr>
              <a:t>dvanced </a:t>
            </a:r>
            <a:r>
              <a:rPr b="1" lang="en-IN" sz="2800" spc="-1" strike="noStrike">
                <a:solidFill>
                  <a:srgbClr val="000000"/>
                </a:solidFill>
                <a:latin typeface="Times New Roman"/>
                <a:ea typeface="DejaVu Sans"/>
              </a:rPr>
              <a:t>V</a:t>
            </a:r>
            <a:r>
              <a:rPr b="0" lang="en-IN" sz="2800" spc="-1" strike="noStrike">
                <a:solidFill>
                  <a:srgbClr val="000000"/>
                </a:solidFill>
                <a:latin typeface="Times New Roman"/>
                <a:ea typeface="DejaVu Sans"/>
              </a:rPr>
              <a:t>irtual </a:t>
            </a:r>
            <a:r>
              <a:rPr b="1" lang="en-IN" sz="2800" spc="-1" strike="noStrike">
                <a:solidFill>
                  <a:srgbClr val="000000"/>
                </a:solidFill>
                <a:latin typeface="Times New Roman"/>
                <a:ea typeface="DejaVu Sans"/>
              </a:rPr>
              <a:t>R</a:t>
            </a:r>
            <a:r>
              <a:rPr b="0" lang="en-IN" sz="2800" spc="-1" strike="noStrike">
                <a:solidFill>
                  <a:srgbClr val="000000"/>
                </a:solidFill>
                <a:latin typeface="Times New Roman"/>
                <a:ea typeface="DejaVu Sans"/>
              </a:rPr>
              <a:t>ISC. </a:t>
            </a:r>
            <a:endParaRPr b="0" lang="en-US" sz="2800" spc="-1" strike="noStrike">
              <a:latin typeface="Arial"/>
            </a:endParaRPr>
          </a:p>
          <a:p>
            <a:pPr algn="just">
              <a:lnSpc>
                <a:spcPct val="100000"/>
              </a:lnSpc>
            </a:pPr>
            <a:endParaRPr b="0" lang="en-US" sz="2800" spc="-1" strike="noStrike">
              <a:latin typeface="Arial"/>
            </a:endParaRPr>
          </a:p>
          <a:p>
            <a:pPr marL="285840" indent="-285120" algn="just">
              <a:lnSpc>
                <a:spcPct val="100000"/>
              </a:lnSpc>
              <a:buClr>
                <a:srgbClr val="000000"/>
              </a:buClr>
              <a:buFont typeface="Arial"/>
              <a:buChar char="•"/>
            </a:pPr>
            <a:r>
              <a:rPr b="0" lang="en-IN" sz="2800" spc="-1" strike="noStrike">
                <a:solidFill>
                  <a:srgbClr val="000000"/>
                </a:solidFill>
                <a:latin typeface="Times New Roman"/>
                <a:ea typeface="DejaVu Sans"/>
              </a:rPr>
              <a:t>The AT90S8515 was the first microcontroller which was based on </a:t>
            </a:r>
            <a:r>
              <a:rPr b="1" lang="en-IN" sz="2800" spc="-1" strike="noStrike">
                <a:solidFill>
                  <a:srgbClr val="000000"/>
                </a:solidFill>
                <a:latin typeface="Times New Roman"/>
                <a:ea typeface="DejaVu Sans"/>
              </a:rPr>
              <a:t>AVR architecture</a:t>
            </a:r>
            <a:r>
              <a:rPr b="0" lang="en-IN" sz="2800" spc="-1" strike="noStrike">
                <a:solidFill>
                  <a:srgbClr val="000000"/>
                </a:solidFill>
                <a:latin typeface="Times New Roman"/>
                <a:ea typeface="DejaVu Sans"/>
              </a:rPr>
              <a:t> however the first microcontroller to hit the commercial market was AT90S1200 in the year 1997.</a:t>
            </a:r>
            <a:endParaRPr b="0" lang="en-US" sz="2800" spc="-1" strike="noStrike">
              <a:latin typeface="Arial"/>
            </a:endParaRPr>
          </a:p>
          <a:p>
            <a:pPr algn="just">
              <a:lnSpc>
                <a:spcPct val="100000"/>
              </a:lnSpc>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Google Shape;297;p24"/>
          <p:cNvSpPr txBox="1"/>
          <p:nvPr/>
        </p:nvSpPr>
        <p:spPr>
          <a:xfrm>
            <a:off x="2883960" y="308160"/>
            <a:ext cx="6423480" cy="1158480"/>
          </a:xfrm>
          <a:prstGeom prst="rect">
            <a:avLst/>
          </a:prstGeom>
          <a:noFill/>
          <a:ln w="0">
            <a:noFill/>
          </a:ln>
        </p:spPr>
        <p:txBody>
          <a:bodyPr lIns="0" rIns="0" tIns="13320" bIns="0">
            <a:noAutofit/>
          </a:bodyPr>
          <a:p>
            <a:pPr marL="12600">
              <a:lnSpc>
                <a:spcPct val="100000"/>
              </a:lnSpc>
              <a:tabLst>
                <a:tab algn="l" pos="0"/>
              </a:tabLst>
            </a:pPr>
            <a:r>
              <a:rPr b="0" lang="en-US" sz="4200" spc="-1" strike="noStrike">
                <a:solidFill>
                  <a:srgbClr val="ffffff"/>
                </a:solidFill>
                <a:latin typeface="Calibri"/>
                <a:ea typeface="Calibri"/>
              </a:rPr>
              <a:t>System Bus</a:t>
            </a:r>
            <a:endParaRPr b="0" lang="en-US" sz="4200" spc="-1" strike="noStrike">
              <a:solidFill>
                <a:srgbClr val="000000"/>
              </a:solidFill>
              <a:latin typeface="Arial"/>
            </a:endParaRPr>
          </a:p>
        </p:txBody>
      </p:sp>
      <p:sp>
        <p:nvSpPr>
          <p:cNvPr id="597" name="Google Shape;298;p24"/>
          <p:cNvSpPr/>
          <p:nvPr/>
        </p:nvSpPr>
        <p:spPr>
          <a:xfrm>
            <a:off x="557280" y="1707840"/>
            <a:ext cx="9750240" cy="4035600"/>
          </a:xfrm>
          <a:prstGeom prst="rect">
            <a:avLst/>
          </a:prstGeom>
          <a:noFill/>
          <a:ln w="0">
            <a:noFill/>
          </a:ln>
        </p:spPr>
        <p:style>
          <a:lnRef idx="0"/>
          <a:fillRef idx="0"/>
          <a:effectRef idx="0"/>
          <a:fontRef idx="minor"/>
        </p:style>
        <p:txBody>
          <a:bodyPr lIns="0" rIns="0" tIns="97920" bIns="0">
            <a:spAutoFit/>
          </a:bodyPr>
          <a:p>
            <a:pPr marL="241200" indent="-228240">
              <a:lnSpc>
                <a:spcPct val="100000"/>
              </a:lnSpc>
              <a:buClr>
                <a:srgbClr val="ffffff"/>
              </a:buClr>
              <a:buFont typeface="Arial"/>
              <a:buChar char="•"/>
            </a:pPr>
            <a:r>
              <a:rPr b="1" lang="en-US" sz="2800" spc="-1" strike="noStrike">
                <a:solidFill>
                  <a:srgbClr val="ffffff"/>
                </a:solidFill>
                <a:latin typeface="Calibri"/>
                <a:ea typeface="Calibri"/>
              </a:rPr>
              <a:t>Address Bus</a:t>
            </a:r>
            <a:endParaRPr b="0" lang="en-US" sz="2800" spc="-1" strike="noStrike">
              <a:latin typeface="Arial"/>
            </a:endParaRPr>
          </a:p>
          <a:p>
            <a:pPr marL="927000">
              <a:lnSpc>
                <a:spcPct val="100000"/>
              </a:lnSpc>
              <a:spcBef>
                <a:spcPts val="669"/>
              </a:spcBef>
              <a:tabLst>
                <a:tab algn="l" pos="0"/>
              </a:tabLst>
            </a:pPr>
            <a:r>
              <a:rPr b="0" lang="en-US" sz="2800" spc="-1" strike="noStrike">
                <a:solidFill>
                  <a:srgbClr val="ffffff"/>
                </a:solidFill>
                <a:latin typeface="Calibri"/>
                <a:ea typeface="Calibri"/>
              </a:rPr>
              <a:t>Address bus carries address of memory.</a:t>
            </a:r>
            <a:endParaRPr b="0" lang="en-US" sz="2800" spc="-1" strike="noStrike">
              <a:latin typeface="Arial"/>
            </a:endParaRPr>
          </a:p>
          <a:p>
            <a:pPr marL="241200" indent="-228240">
              <a:lnSpc>
                <a:spcPct val="100000"/>
              </a:lnSpc>
              <a:spcBef>
                <a:spcPts val="666"/>
              </a:spcBef>
              <a:buClr>
                <a:srgbClr val="ffffff"/>
              </a:buClr>
              <a:buFont typeface="Arial"/>
              <a:buChar char="•"/>
              <a:tabLst>
                <a:tab algn="l" pos="0"/>
              </a:tabLst>
            </a:pPr>
            <a:r>
              <a:rPr b="1" lang="en-US" sz="2800" spc="-1" strike="noStrike">
                <a:solidFill>
                  <a:srgbClr val="ffffff"/>
                </a:solidFill>
                <a:latin typeface="Calibri"/>
                <a:ea typeface="Calibri"/>
              </a:rPr>
              <a:t>Data Bus</a:t>
            </a:r>
            <a:endParaRPr b="0" lang="en-US" sz="2800" spc="-1" strike="noStrike">
              <a:latin typeface="Arial"/>
            </a:endParaRPr>
          </a:p>
          <a:p>
            <a:pPr marL="12600" indent="914400">
              <a:lnSpc>
                <a:spcPct val="107000"/>
              </a:lnSpc>
              <a:spcBef>
                <a:spcPts val="1040"/>
              </a:spcBef>
              <a:tabLst>
                <a:tab algn="l" pos="0"/>
              </a:tabLst>
            </a:pPr>
            <a:r>
              <a:rPr b="0" lang="en-US" sz="2800" spc="-1" strike="noStrike">
                <a:solidFill>
                  <a:srgbClr val="ffffff"/>
                </a:solidFill>
                <a:latin typeface="Calibri"/>
                <a:ea typeface="Calibri"/>
              </a:rPr>
              <a:t>A data bus used to transfer data from one module to another  module.</a:t>
            </a:r>
            <a:endParaRPr b="0" lang="en-US" sz="2800" spc="-1" strike="noStrike">
              <a:latin typeface="Arial"/>
            </a:endParaRPr>
          </a:p>
          <a:p>
            <a:pPr marL="241200" indent="-228240">
              <a:lnSpc>
                <a:spcPct val="100000"/>
              </a:lnSpc>
              <a:spcBef>
                <a:spcPts val="635"/>
              </a:spcBef>
              <a:buClr>
                <a:srgbClr val="ffffff"/>
              </a:buClr>
              <a:buFont typeface="Arial"/>
              <a:buChar char="•"/>
              <a:tabLst>
                <a:tab algn="l" pos="0"/>
              </a:tabLst>
            </a:pPr>
            <a:r>
              <a:rPr b="1" lang="en-US" sz="2800" spc="-1" strike="noStrike">
                <a:solidFill>
                  <a:srgbClr val="ffffff"/>
                </a:solidFill>
                <a:latin typeface="Calibri"/>
                <a:ea typeface="Calibri"/>
              </a:rPr>
              <a:t>Control bus</a:t>
            </a:r>
            <a:endParaRPr b="0" lang="en-US" sz="2800" spc="-1" strike="noStrike">
              <a:latin typeface="Arial"/>
            </a:endParaRPr>
          </a:p>
          <a:p>
            <a:pPr marL="927000">
              <a:lnSpc>
                <a:spcPct val="100000"/>
              </a:lnSpc>
              <a:spcBef>
                <a:spcPts val="660"/>
              </a:spcBef>
              <a:tabLst>
                <a:tab algn="l" pos="0"/>
              </a:tabLst>
            </a:pPr>
            <a:r>
              <a:rPr b="0" lang="en-US" sz="2800" spc="-1" strike="noStrike">
                <a:solidFill>
                  <a:srgbClr val="ffffff"/>
                </a:solidFill>
                <a:latin typeface="Calibri"/>
                <a:ea typeface="Calibri"/>
              </a:rPr>
              <a:t>It comprised of various single lines that carry control signals.</a:t>
            </a:r>
            <a:endParaRPr b="0" lang="en-US" sz="2800" spc="-1" strike="noStrike">
              <a:latin typeface="Arial"/>
            </a:endParaRPr>
          </a:p>
        </p:txBody>
      </p:sp>
      <p:sp>
        <p:nvSpPr>
          <p:cNvPr id="598" name="Google Shape;299;p24"/>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8" name="Title 1_3"/>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latin typeface="Arial"/>
            </a:endParaRPr>
          </a:p>
        </p:txBody>
      </p:sp>
      <p:sp>
        <p:nvSpPr>
          <p:cNvPr id="1369" name="Text Placeholder 2_0"/>
          <p:cNvSpPr/>
          <p:nvPr/>
        </p:nvSpPr>
        <p:spPr>
          <a:xfrm>
            <a:off x="1219320" y="1981080"/>
            <a:ext cx="9981360" cy="3076920"/>
          </a:xfrm>
          <a:prstGeom prst="rect">
            <a:avLst/>
          </a:prstGeom>
          <a:noFill/>
          <a:ln w="0">
            <a:noFill/>
          </a:ln>
        </p:spPr>
        <p:style>
          <a:lnRef idx="0"/>
          <a:fillRef idx="0"/>
          <a:effectRef idx="0"/>
          <a:fontRef idx="minor"/>
        </p:style>
        <p:txBody>
          <a:bodyPr lIns="0" rIns="0" tIns="0" bIns="0">
            <a:noAutofit/>
          </a:bodyPr>
          <a:p>
            <a:pPr marL="457200" indent="-456480" algn="just">
              <a:lnSpc>
                <a:spcPct val="100000"/>
              </a:lnSpc>
              <a:buClr>
                <a:srgbClr val="000000"/>
              </a:buClr>
              <a:buFont typeface="Arial"/>
              <a:buChar char="•"/>
            </a:pPr>
            <a:r>
              <a:rPr b="0" lang="en-US" sz="2800" spc="-1" strike="noStrike">
                <a:solidFill>
                  <a:srgbClr val="000000"/>
                </a:solidFill>
                <a:latin typeface="Times New Roman"/>
              </a:rPr>
              <a:t>There are variety of AVR microcontrollers all are 8 bit controller except AVR32.</a:t>
            </a:r>
            <a:endParaRPr b="0" lang="en-US" sz="2800" spc="-1" strike="noStrike">
              <a:latin typeface="Arial"/>
            </a:endParaRPr>
          </a:p>
          <a:p>
            <a:pPr marL="457200" indent="-456480" algn="just">
              <a:lnSpc>
                <a:spcPct val="100000"/>
              </a:lnSpc>
              <a:buClr>
                <a:srgbClr val="000000"/>
              </a:buClr>
              <a:buFont typeface="Arial"/>
              <a:buChar char="•"/>
            </a:pPr>
            <a:r>
              <a:rPr b="0" lang="en-US" sz="2800" spc="-1" strike="noStrike">
                <a:solidFill>
                  <a:srgbClr val="000000"/>
                </a:solidFill>
                <a:latin typeface="Times New Roman"/>
              </a:rPr>
              <a:t>One problem with AVR microcontrollers is that they are not 100% compatible in terms of software when going from one family to another.</a:t>
            </a:r>
            <a:endParaRPr b="0" lang="en-US" sz="2800" spc="-1" strike="noStrike">
              <a:latin typeface="Arial"/>
            </a:endParaRPr>
          </a:p>
          <a:p>
            <a:pPr algn="just">
              <a:lnSpc>
                <a:spcPct val="100000"/>
              </a:lnSpc>
            </a:pPr>
            <a:endParaRPr b="0" lang="en-US" sz="2800" spc="-1" strike="noStrike">
              <a:latin typeface="Arial"/>
            </a:endParaRPr>
          </a:p>
          <a:p>
            <a:pPr>
              <a:lnSpc>
                <a:spcPct val="100000"/>
              </a:lnSpc>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0" name="Title 1_4"/>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latin typeface="Arial"/>
            </a:endParaRPr>
          </a:p>
        </p:txBody>
      </p:sp>
      <p:sp>
        <p:nvSpPr>
          <p:cNvPr id="1371" name="Text Placeholder 2_3"/>
          <p:cNvSpPr/>
          <p:nvPr/>
        </p:nvSpPr>
        <p:spPr>
          <a:xfrm>
            <a:off x="1219320" y="1981080"/>
            <a:ext cx="9981360" cy="3938760"/>
          </a:xfrm>
          <a:prstGeom prst="rect">
            <a:avLst/>
          </a:prstGeom>
          <a:noFill/>
          <a:ln w="0">
            <a:noFill/>
          </a:ln>
        </p:spPr>
        <p:style>
          <a:lnRef idx="0"/>
          <a:fillRef idx="0"/>
          <a:effectRef idx="0"/>
          <a:fontRef idx="minor"/>
        </p:style>
        <p:txBody>
          <a:bodyPr lIns="0" rIns="0" tIns="0" bIns="0">
            <a:noAutofit/>
          </a:bodyPr>
          <a:p>
            <a:pPr>
              <a:lnSpc>
                <a:spcPct val="100000"/>
              </a:lnSpc>
            </a:pPr>
            <a:r>
              <a:rPr b="1" lang="en-IN" sz="2800" spc="-1" strike="noStrike">
                <a:solidFill>
                  <a:srgbClr val="000000"/>
                </a:solidFill>
                <a:latin typeface="Times New Roman"/>
              </a:rPr>
              <a:t>AVR microcontrollers</a:t>
            </a:r>
            <a:r>
              <a:rPr b="0" lang="en-IN" sz="2800" spc="-1" strike="noStrike">
                <a:solidFill>
                  <a:srgbClr val="000000"/>
                </a:solidFill>
                <a:latin typeface="Times New Roman"/>
              </a:rPr>
              <a:t> are available in three categories:</a:t>
            </a:r>
            <a:endParaRPr b="0" lang="en-US" sz="2800" spc="-1" strike="noStrike">
              <a:latin typeface="Arial"/>
            </a:endParaRPr>
          </a:p>
          <a:p>
            <a:pPr>
              <a:lnSpc>
                <a:spcPct val="100000"/>
              </a:lnSpc>
            </a:pPr>
            <a:r>
              <a:rPr b="0" lang="en-IN" sz="2800" spc="-1" strike="noStrike">
                <a:solidFill>
                  <a:srgbClr val="000000"/>
                </a:solidFill>
                <a:latin typeface="Times New Roman"/>
              </a:rPr>
              <a:t>1.      </a:t>
            </a:r>
            <a:r>
              <a:rPr b="1" lang="en-IN" sz="2800" spc="-1" strike="noStrike">
                <a:solidFill>
                  <a:srgbClr val="000000"/>
                </a:solidFill>
                <a:latin typeface="Times New Roman"/>
              </a:rPr>
              <a:t>TinyAVR</a:t>
            </a:r>
            <a:r>
              <a:rPr b="0" lang="en-IN" sz="2800" spc="-1" strike="noStrike">
                <a:solidFill>
                  <a:srgbClr val="000000"/>
                </a:solidFill>
                <a:latin typeface="Times New Roman"/>
              </a:rPr>
              <a:t> – Less memory, small size, suitable only for simpler applications</a:t>
            </a:r>
            <a:endParaRPr b="0" lang="en-US" sz="2800" spc="-1" strike="noStrike">
              <a:latin typeface="Arial"/>
            </a:endParaRPr>
          </a:p>
          <a:p>
            <a:pPr>
              <a:lnSpc>
                <a:spcPct val="100000"/>
              </a:lnSpc>
            </a:pPr>
            <a:r>
              <a:rPr b="0" lang="en-IN" sz="2800" spc="-1" strike="noStrike">
                <a:solidFill>
                  <a:srgbClr val="000000"/>
                </a:solidFill>
                <a:latin typeface="Times New Roman"/>
              </a:rPr>
              <a:t>2.      </a:t>
            </a:r>
            <a:r>
              <a:rPr b="1" lang="en-IN" sz="2800" spc="-1" strike="noStrike">
                <a:solidFill>
                  <a:srgbClr val="000000"/>
                </a:solidFill>
                <a:latin typeface="Times New Roman"/>
              </a:rPr>
              <a:t>MegaAVR</a:t>
            </a:r>
            <a:r>
              <a:rPr b="0" lang="en-IN" sz="2800" spc="-1" strike="noStrike">
                <a:solidFill>
                  <a:srgbClr val="000000"/>
                </a:solidFill>
                <a:latin typeface="Times New Roman"/>
              </a:rPr>
              <a:t> – These are the most popular ones having good amount of memory (upto 256 KB), higher number of inbuilt peripherals and suitable for moderate to complex applications.</a:t>
            </a:r>
            <a:endParaRPr b="0" lang="en-US" sz="2800" spc="-1" strike="noStrike">
              <a:latin typeface="Arial"/>
            </a:endParaRPr>
          </a:p>
          <a:p>
            <a:pPr>
              <a:lnSpc>
                <a:spcPct val="100000"/>
              </a:lnSpc>
            </a:pPr>
            <a:r>
              <a:rPr b="0" lang="en-IN" sz="2800" spc="-1" strike="noStrike">
                <a:solidFill>
                  <a:srgbClr val="000000"/>
                </a:solidFill>
                <a:latin typeface="Times New Roman"/>
              </a:rPr>
              <a:t>3.      </a:t>
            </a:r>
            <a:r>
              <a:rPr b="1" lang="en-IN" sz="2800" spc="-1" strike="noStrike">
                <a:solidFill>
                  <a:srgbClr val="000000"/>
                </a:solidFill>
                <a:latin typeface="Times New Roman"/>
              </a:rPr>
              <a:t>XmegaAVR</a:t>
            </a:r>
            <a:r>
              <a:rPr b="0" lang="en-IN" sz="2800" spc="-1" strike="noStrike">
                <a:solidFill>
                  <a:srgbClr val="000000"/>
                </a:solidFill>
                <a:latin typeface="Times New Roman"/>
              </a:rPr>
              <a:t> – Used commercially for complex applications, which require large program memory and high speed.</a:t>
            </a:r>
            <a:endParaRPr b="0" lang="en-US" sz="2800" spc="-1" strike="noStrike">
              <a:latin typeface="Arial"/>
            </a:endParaRPr>
          </a:p>
          <a:p>
            <a:pPr>
              <a:lnSpc>
                <a:spcPct val="100000"/>
              </a:lnSpc>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2" name="Title 1_5"/>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latin typeface="Arial"/>
            </a:endParaRPr>
          </a:p>
        </p:txBody>
      </p:sp>
      <p:sp>
        <p:nvSpPr>
          <p:cNvPr id="1373" name="Text Placeholder 2_2"/>
          <p:cNvSpPr/>
          <p:nvPr/>
        </p:nvSpPr>
        <p:spPr>
          <a:xfrm>
            <a:off x="1219320" y="1981080"/>
            <a:ext cx="9981360" cy="3938760"/>
          </a:xfrm>
          <a:prstGeom prst="rect">
            <a:avLst/>
          </a:prstGeom>
          <a:noFill/>
          <a:ln w="0">
            <a:noFill/>
          </a:ln>
        </p:spPr>
        <p:style>
          <a:lnRef idx="0"/>
          <a:fillRef idx="0"/>
          <a:effectRef idx="0"/>
          <a:fontRef idx="minor"/>
        </p:style>
        <p:txBody>
          <a:bodyPr lIns="0" rIns="0" tIns="0" bIns="0">
            <a:noAutofit/>
          </a:bodyPr>
          <a:p>
            <a:pPr marL="457200" indent="-456480" algn="just">
              <a:lnSpc>
                <a:spcPct val="100000"/>
              </a:lnSpc>
              <a:buClr>
                <a:srgbClr val="000000"/>
              </a:buClr>
              <a:buFont typeface="Arial"/>
              <a:buChar char="•"/>
            </a:pPr>
            <a:r>
              <a:rPr b="0" lang="en-IN" sz="2800" spc="-1" strike="noStrike">
                <a:solidFill>
                  <a:srgbClr val="000000"/>
                </a:solidFill>
                <a:latin typeface="Times New Roman"/>
              </a:rPr>
              <a:t>AVR is an 8-bit microcontroller belonging to the family of Reduced Instruction Set Computer (</a:t>
            </a:r>
            <a:r>
              <a:rPr b="1" lang="en-IN" sz="2800" spc="-1" strike="noStrike">
                <a:solidFill>
                  <a:srgbClr val="000000"/>
                </a:solidFill>
                <a:latin typeface="Times New Roman"/>
              </a:rPr>
              <a:t>RISC</a:t>
            </a:r>
            <a:r>
              <a:rPr b="0" lang="en-IN" sz="2800" spc="-1" strike="noStrike">
                <a:solidFill>
                  <a:srgbClr val="000000"/>
                </a:solidFill>
                <a:latin typeface="Times New Roman"/>
              </a:rPr>
              <a:t>). In RISC architecture the instruction set of the computer are not only fewer in number but also simpler and faster in operation.</a:t>
            </a:r>
            <a:endParaRPr b="0" lang="en-US" sz="2800" spc="-1" strike="noStrike">
              <a:latin typeface="Arial"/>
            </a:endParaRPr>
          </a:p>
          <a:p>
            <a:pPr marL="457200" indent="-456480" algn="just">
              <a:lnSpc>
                <a:spcPct val="100000"/>
              </a:lnSpc>
              <a:buClr>
                <a:srgbClr val="000000"/>
              </a:buClr>
              <a:buFont typeface="Arial"/>
              <a:buChar char="•"/>
            </a:pPr>
            <a:r>
              <a:rPr b="0" lang="en-IN" sz="2800" spc="-1" strike="noStrike">
                <a:solidFill>
                  <a:srgbClr val="000000"/>
                </a:solidFill>
                <a:latin typeface="Times New Roman"/>
              </a:rPr>
              <a:t>This means that the microcontroller is capable of transmitting and receiving 8-bit data. The input/output registers available are of 8-bits. The AVR family controllers have register based architecture which means that both the operands for an operation are stored in a register and the result of the operation is also stored in a register.</a:t>
            </a:r>
            <a:r>
              <a:rPr b="0" lang="en-IN" sz="3200" spc="-1" strike="noStrike">
                <a:solidFill>
                  <a:srgbClr val="000000"/>
                </a:solidFill>
                <a:latin typeface="Arial Black"/>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4" name="Title 1_6"/>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latin typeface="Arial"/>
            </a:endParaRPr>
          </a:p>
        </p:txBody>
      </p:sp>
      <p:sp>
        <p:nvSpPr>
          <p:cNvPr id="1375" name="Text Placeholder 2_5"/>
          <p:cNvSpPr/>
          <p:nvPr/>
        </p:nvSpPr>
        <p:spPr>
          <a:xfrm>
            <a:off x="1219320" y="1219320"/>
            <a:ext cx="9981360" cy="5539320"/>
          </a:xfrm>
          <a:prstGeom prst="rect">
            <a:avLst/>
          </a:prstGeom>
          <a:noFill/>
          <a:ln w="0">
            <a:noFill/>
          </a:ln>
        </p:spPr>
        <p:style>
          <a:lnRef idx="0"/>
          <a:fillRef idx="0"/>
          <a:effectRef idx="0"/>
          <a:fontRef idx="minor"/>
        </p:style>
        <p:txBody>
          <a:bodyPr lIns="0" rIns="0" tIns="0" bIns="0">
            <a:noAutofit/>
          </a:bodyPr>
          <a:p>
            <a:pPr>
              <a:lnSpc>
                <a:spcPct val="100000"/>
              </a:lnSpc>
            </a:pPr>
            <a:r>
              <a:rPr b="0" lang="en-IN" sz="2400" spc="-1" strike="noStrike" u="sng">
                <a:solidFill>
                  <a:srgbClr val="0462c1"/>
                </a:solidFill>
                <a:uFillTx/>
                <a:latin typeface="Times New Roman"/>
                <a:hlinkClick r:id="rId1"/>
              </a:rPr>
              <a:t>Atmega16</a:t>
            </a:r>
            <a:r>
              <a:rPr b="0" lang="en-IN" sz="2400" spc="-1" strike="noStrike">
                <a:solidFill>
                  <a:srgbClr val="000000"/>
                </a:solidFill>
                <a:latin typeface="Times New Roman"/>
              </a:rPr>
              <a:t> microcontroller, which is a 40-pin IC and belongs to the megaAVR category of AVR family. Some of the features of Atmega16 are:</a:t>
            </a:r>
            <a:endParaRPr b="0" lang="en-US" sz="2400" spc="-1" strike="noStrike">
              <a:latin typeface="Arial"/>
            </a:endParaRPr>
          </a:p>
          <a:p>
            <a:pPr>
              <a:lnSpc>
                <a:spcPct val="100000"/>
              </a:lnSpc>
            </a:pPr>
            <a:r>
              <a:rPr b="0" lang="en-IN" sz="2400" spc="-1" strike="noStrike">
                <a:solidFill>
                  <a:srgbClr val="000000"/>
                </a:solidFill>
                <a:latin typeface="Times New Roman"/>
              </a:rPr>
              <a:t>·     16KB of Flash memory</a:t>
            </a:r>
            <a:endParaRPr b="0" lang="en-US" sz="2400" spc="-1" strike="noStrike">
              <a:latin typeface="Arial"/>
            </a:endParaRPr>
          </a:p>
          <a:p>
            <a:pPr>
              <a:lnSpc>
                <a:spcPct val="100000"/>
              </a:lnSpc>
            </a:pPr>
            <a:r>
              <a:rPr b="0" lang="en-IN" sz="2400" spc="-1" strike="noStrike">
                <a:solidFill>
                  <a:srgbClr val="000000"/>
                </a:solidFill>
                <a:latin typeface="Times New Roman"/>
              </a:rPr>
              <a:t>·         1KB of SRAM</a:t>
            </a:r>
            <a:endParaRPr b="0" lang="en-US" sz="2400" spc="-1" strike="noStrike">
              <a:latin typeface="Arial"/>
            </a:endParaRPr>
          </a:p>
          <a:p>
            <a:pPr>
              <a:lnSpc>
                <a:spcPct val="100000"/>
              </a:lnSpc>
            </a:pPr>
            <a:r>
              <a:rPr b="0" lang="en-IN" sz="2400" spc="-1" strike="noStrike">
                <a:solidFill>
                  <a:srgbClr val="000000"/>
                </a:solidFill>
                <a:latin typeface="Times New Roman"/>
              </a:rPr>
              <a:t>·         512 Bytes of EEPROM</a:t>
            </a:r>
            <a:endParaRPr b="0" lang="en-US" sz="2400" spc="-1" strike="noStrike">
              <a:latin typeface="Arial"/>
            </a:endParaRPr>
          </a:p>
          <a:p>
            <a:pPr>
              <a:lnSpc>
                <a:spcPct val="100000"/>
              </a:lnSpc>
            </a:pPr>
            <a:r>
              <a:rPr b="0" lang="en-IN" sz="2400" spc="-1" strike="noStrike">
                <a:solidFill>
                  <a:srgbClr val="000000"/>
                </a:solidFill>
                <a:latin typeface="Times New Roman"/>
              </a:rPr>
              <a:t>·         Available in 40-Pin DIP</a:t>
            </a:r>
            <a:endParaRPr b="0" lang="en-US" sz="2400" spc="-1" strike="noStrike">
              <a:latin typeface="Arial"/>
            </a:endParaRPr>
          </a:p>
          <a:p>
            <a:pPr>
              <a:lnSpc>
                <a:spcPct val="100000"/>
              </a:lnSpc>
            </a:pPr>
            <a:r>
              <a:rPr b="0" lang="en-IN" sz="2400" spc="-1" strike="noStrike">
                <a:solidFill>
                  <a:srgbClr val="000000"/>
                </a:solidFill>
                <a:latin typeface="Times New Roman"/>
              </a:rPr>
              <a:t>·         8-Channel 10-bit ADC</a:t>
            </a:r>
            <a:endParaRPr b="0" lang="en-US" sz="2400" spc="-1" strike="noStrike">
              <a:latin typeface="Arial"/>
            </a:endParaRPr>
          </a:p>
          <a:p>
            <a:pPr>
              <a:lnSpc>
                <a:spcPct val="100000"/>
              </a:lnSpc>
            </a:pPr>
            <a:r>
              <a:rPr b="0" lang="en-IN" sz="2400" spc="-1" strike="noStrike">
                <a:solidFill>
                  <a:srgbClr val="000000"/>
                </a:solidFill>
                <a:latin typeface="Times New Roman"/>
              </a:rPr>
              <a:t>·         Two 8-bit Timers/Counters</a:t>
            </a:r>
            <a:endParaRPr b="0" lang="en-US" sz="2400" spc="-1" strike="noStrike">
              <a:latin typeface="Arial"/>
            </a:endParaRPr>
          </a:p>
          <a:p>
            <a:pPr>
              <a:lnSpc>
                <a:spcPct val="100000"/>
              </a:lnSpc>
            </a:pPr>
            <a:r>
              <a:rPr b="0" lang="en-IN" sz="2400" spc="-1" strike="noStrike">
                <a:solidFill>
                  <a:srgbClr val="000000"/>
                </a:solidFill>
                <a:latin typeface="Times New Roman"/>
              </a:rPr>
              <a:t>·         One 16-bit Timer/Counter</a:t>
            </a:r>
            <a:endParaRPr b="0" lang="en-US" sz="2400" spc="-1" strike="noStrike">
              <a:latin typeface="Arial"/>
            </a:endParaRPr>
          </a:p>
          <a:p>
            <a:pPr>
              <a:lnSpc>
                <a:spcPct val="100000"/>
              </a:lnSpc>
            </a:pPr>
            <a:r>
              <a:rPr b="0" lang="en-IN" sz="2400" spc="-1" strike="noStrike">
                <a:solidFill>
                  <a:srgbClr val="000000"/>
                </a:solidFill>
                <a:latin typeface="Times New Roman"/>
              </a:rPr>
              <a:t>·         4 PWM Channels</a:t>
            </a:r>
            <a:endParaRPr b="0" lang="en-US" sz="2400" spc="-1" strike="noStrike">
              <a:latin typeface="Arial"/>
            </a:endParaRPr>
          </a:p>
          <a:p>
            <a:pPr>
              <a:lnSpc>
                <a:spcPct val="100000"/>
              </a:lnSpc>
            </a:pPr>
            <a:r>
              <a:rPr b="0" lang="en-IN" sz="2400" spc="-1" strike="noStrike">
                <a:solidFill>
                  <a:srgbClr val="000000"/>
                </a:solidFill>
                <a:latin typeface="Times New Roman"/>
              </a:rPr>
              <a:t>·         In System Programmer (ISP)</a:t>
            </a:r>
            <a:endParaRPr b="0" lang="en-US" sz="2400" spc="-1" strike="noStrike">
              <a:latin typeface="Arial"/>
            </a:endParaRPr>
          </a:p>
          <a:p>
            <a:pPr>
              <a:lnSpc>
                <a:spcPct val="100000"/>
              </a:lnSpc>
            </a:pPr>
            <a:r>
              <a:rPr b="0" lang="en-IN" sz="2400" spc="-1" strike="noStrike">
                <a:solidFill>
                  <a:srgbClr val="000000"/>
                </a:solidFill>
                <a:latin typeface="Times New Roman"/>
              </a:rPr>
              <a:t>·         Serial USART</a:t>
            </a:r>
            <a:endParaRPr b="0" lang="en-US" sz="2400" spc="-1" strike="noStrike">
              <a:latin typeface="Arial"/>
            </a:endParaRPr>
          </a:p>
          <a:p>
            <a:pPr>
              <a:lnSpc>
                <a:spcPct val="100000"/>
              </a:lnSpc>
            </a:pPr>
            <a:r>
              <a:rPr b="0" lang="en-IN" sz="2400" spc="-1" strike="noStrike">
                <a:solidFill>
                  <a:srgbClr val="000000"/>
                </a:solidFill>
                <a:latin typeface="Times New Roman"/>
              </a:rPr>
              <a:t>·         SPI Interface</a:t>
            </a:r>
            <a:endParaRPr b="0" lang="en-US" sz="2400" spc="-1" strike="noStrike">
              <a:latin typeface="Arial"/>
            </a:endParaRPr>
          </a:p>
          <a:p>
            <a:pPr>
              <a:lnSpc>
                <a:spcPct val="100000"/>
              </a:lnSpc>
            </a:pPr>
            <a:r>
              <a:rPr b="0" lang="en-IN" sz="2400" spc="-1" strike="noStrike">
                <a:solidFill>
                  <a:srgbClr val="000000"/>
                </a:solidFill>
                <a:latin typeface="Times New Roman"/>
              </a:rPr>
              <a:t>·         Digital to Analog Comparator.</a:t>
            </a:r>
            <a:endParaRPr b="0" lang="en-US" sz="2400" spc="-1" strike="noStrike">
              <a:latin typeface="Arial"/>
            </a:endParaRPr>
          </a:p>
          <a:p>
            <a:pPr algn="just">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6" name="Title 1_7"/>
          <p:cNvSpPr/>
          <p:nvPr/>
        </p:nvSpPr>
        <p:spPr>
          <a:xfrm>
            <a:off x="2883960" y="308160"/>
            <a:ext cx="6423120" cy="676440"/>
          </a:xfrm>
          <a:prstGeom prst="rect">
            <a:avLst/>
          </a:prstGeom>
          <a:noFill/>
          <a:ln w="0">
            <a:noFill/>
          </a:ln>
        </p:spPr>
        <p:style>
          <a:lnRef idx="0"/>
          <a:fillRef idx="0"/>
          <a:effectRef idx="0"/>
          <a:fontRef idx="minor"/>
        </p:style>
        <p:txBody>
          <a:bodyPr lIns="0" rIns="0" tIns="0" bIns="0">
            <a:noAutofit/>
          </a:bodyPr>
          <a:p>
            <a:pPr>
              <a:lnSpc>
                <a:spcPct val="100000"/>
              </a:lnSpc>
            </a:pPr>
            <a:r>
              <a:rPr b="1" lang="en-IN" sz="4000" spc="-1" strike="noStrike" u="sng">
                <a:solidFill>
                  <a:srgbClr val="0462c1"/>
                </a:solidFill>
                <a:uFillTx/>
                <a:latin typeface="Times New Roman"/>
                <a:hlinkClick r:id="rId1"/>
              </a:rPr>
              <a:t>Atmega16</a:t>
            </a:r>
            <a:r>
              <a:rPr b="1" lang="en-IN" sz="4400" spc="-1" strike="noStrike">
                <a:solidFill>
                  <a:srgbClr val="000000"/>
                </a:solidFill>
                <a:latin typeface="Times New Roman"/>
              </a:rPr>
              <a:t>  Microcontroller</a:t>
            </a:r>
            <a:endParaRPr b="0" lang="en-US" sz="4400" spc="-1" strike="noStrike">
              <a:latin typeface="Arial"/>
            </a:endParaRPr>
          </a:p>
        </p:txBody>
      </p:sp>
      <p:sp>
        <p:nvSpPr>
          <p:cNvPr id="1377" name="Text Placeholder 2_4"/>
          <p:cNvSpPr/>
          <p:nvPr/>
        </p:nvSpPr>
        <p:spPr>
          <a:xfrm>
            <a:off x="1219320" y="1219320"/>
            <a:ext cx="9981360" cy="5169960"/>
          </a:xfrm>
          <a:prstGeom prst="rect">
            <a:avLst/>
          </a:prstGeom>
          <a:noFill/>
          <a:ln w="0">
            <a:noFill/>
          </a:ln>
        </p:spPr>
        <p:style>
          <a:lnRef idx="0"/>
          <a:fillRef idx="0"/>
          <a:effectRef idx="0"/>
          <a:fontRef idx="minor"/>
        </p:style>
        <p:txBody>
          <a:bodyPr lIns="0" rIns="0" tIns="0" bIns="0">
            <a:noAutofit/>
          </a:bodyPr>
          <a:p>
            <a:pPr marL="457200" indent="-456480" algn="just">
              <a:lnSpc>
                <a:spcPct val="100000"/>
              </a:lnSpc>
              <a:buClr>
                <a:srgbClr val="000000"/>
              </a:buClr>
              <a:buFont typeface="Arial"/>
              <a:buChar char="•"/>
            </a:pPr>
            <a:r>
              <a:rPr b="0" lang="en-IN" sz="2800" spc="-1" strike="noStrike">
                <a:solidFill>
                  <a:srgbClr val="000000"/>
                </a:solidFill>
                <a:latin typeface="Times New Roman"/>
              </a:rPr>
              <a:t>Architecture of these microcontrollers are based on the advanced RISC architecture and consist of 32 x 8-bit general purpose working registers.</a:t>
            </a:r>
            <a:endParaRPr b="0" lang="en-US" sz="2800" spc="-1" strike="noStrike">
              <a:latin typeface="Arial"/>
            </a:endParaRPr>
          </a:p>
          <a:p>
            <a:pPr marL="457200" indent="-456480" algn="just">
              <a:lnSpc>
                <a:spcPct val="100000"/>
              </a:lnSpc>
              <a:buClr>
                <a:srgbClr val="000000"/>
              </a:buClr>
              <a:buFont typeface="Arial"/>
              <a:buChar char="•"/>
            </a:pPr>
            <a:r>
              <a:rPr b="0" lang="en-IN" sz="2800" spc="-1" strike="noStrike">
                <a:solidFill>
                  <a:srgbClr val="000000"/>
                </a:solidFill>
                <a:latin typeface="Times New Roman"/>
              </a:rPr>
              <a:t>Follows </a:t>
            </a:r>
            <a:r>
              <a:rPr b="1" lang="en-IN" sz="2800" spc="-1" strike="noStrike">
                <a:solidFill>
                  <a:srgbClr val="000000"/>
                </a:solidFill>
                <a:latin typeface="Times New Roman"/>
              </a:rPr>
              <a:t>Harvard Architecture </a:t>
            </a:r>
            <a:r>
              <a:rPr b="0" lang="en-IN" sz="2800" spc="-1" strike="noStrike">
                <a:solidFill>
                  <a:srgbClr val="000000"/>
                </a:solidFill>
                <a:latin typeface="Times New Roman"/>
              </a:rPr>
              <a:t>format in which the processor is equipped with separate memories and buses for Program and the Data information.</a:t>
            </a:r>
            <a:endParaRPr b="0" lang="en-US" sz="2800" spc="-1" strike="noStrike">
              <a:latin typeface="Arial"/>
            </a:endParaRPr>
          </a:p>
          <a:p>
            <a:pPr marL="457200" indent="-456480" algn="just">
              <a:lnSpc>
                <a:spcPct val="100000"/>
              </a:lnSpc>
              <a:buClr>
                <a:srgbClr val="000000"/>
              </a:buClr>
              <a:buFont typeface="Arial"/>
              <a:buChar char="•"/>
            </a:pPr>
            <a:r>
              <a:rPr b="0" lang="en-IN" sz="2800" spc="-1" strike="noStrike">
                <a:solidFill>
                  <a:srgbClr val="000000"/>
                </a:solidFill>
                <a:latin typeface="Times New Roman"/>
              </a:rPr>
              <a:t>Since AVR can perform </a:t>
            </a:r>
            <a:r>
              <a:rPr b="1" lang="en-IN" sz="2800" spc="-1" strike="noStrike" u="sng">
                <a:solidFill>
                  <a:srgbClr val="000000"/>
                </a:solidFill>
                <a:uFillTx/>
                <a:latin typeface="Times New Roman"/>
              </a:rPr>
              <a:t>single cycle execution</a:t>
            </a:r>
            <a:r>
              <a:rPr b="0" lang="en-IN" sz="2800" spc="-1" strike="noStrike">
                <a:solidFill>
                  <a:srgbClr val="000000"/>
                </a:solidFill>
                <a:latin typeface="Times New Roman"/>
              </a:rPr>
              <a:t>, it means that AVR can execute </a:t>
            </a:r>
            <a:r>
              <a:rPr b="1" lang="en-IN" sz="2800" spc="-1" strike="noStrike">
                <a:solidFill>
                  <a:srgbClr val="000000"/>
                </a:solidFill>
                <a:latin typeface="Times New Roman"/>
              </a:rPr>
              <a:t>1 million instructions per second if cycle frequency is 1MHz. </a:t>
            </a:r>
            <a:r>
              <a:rPr b="0" lang="en-IN" sz="2800" spc="-1" strike="noStrike">
                <a:solidFill>
                  <a:srgbClr val="000000"/>
                </a:solidFill>
                <a:latin typeface="Times New Roman"/>
              </a:rPr>
              <a:t>The higher is the operating frequency of the controller, the higher will be its processing speed. We need to optimize the power consumption with processing speed and hence need to select the operating frequency accordingly.</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8" name="Title 1_8"/>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1" lang="en-IN" sz="4000" spc="-1" strike="noStrike" u="sng">
                <a:solidFill>
                  <a:srgbClr val="0462c1"/>
                </a:solidFill>
                <a:uFillTx/>
                <a:latin typeface="Times New Roman"/>
                <a:hlinkClick r:id="rId1"/>
              </a:rPr>
              <a:t>Atmega16</a:t>
            </a:r>
            <a:r>
              <a:rPr b="1" lang="en-IN" sz="4400" spc="-1" strike="noStrike">
                <a:solidFill>
                  <a:srgbClr val="000000"/>
                </a:solidFill>
                <a:latin typeface="Times New Roman"/>
              </a:rPr>
              <a:t>  Microcontroller</a:t>
            </a:r>
            <a:endParaRPr b="0" lang="en-US" sz="4400" spc="-1" strike="noStrike">
              <a:latin typeface="Arial"/>
            </a:endParaRPr>
          </a:p>
        </p:txBody>
      </p:sp>
      <p:pic>
        <p:nvPicPr>
          <p:cNvPr id="1379" name="Picture 4_10" descr="Naming Convention of AVR Microcontroller"/>
          <p:cNvPicPr/>
          <p:nvPr/>
        </p:nvPicPr>
        <p:blipFill>
          <a:blip r:embed="rId2"/>
          <a:stretch/>
        </p:blipFill>
        <p:spPr>
          <a:xfrm>
            <a:off x="1659240" y="4343400"/>
            <a:ext cx="9160200" cy="2205720"/>
          </a:xfrm>
          <a:prstGeom prst="rect">
            <a:avLst/>
          </a:prstGeom>
          <a:ln w="0">
            <a:noFill/>
          </a:ln>
        </p:spPr>
      </p:pic>
      <p:sp>
        <p:nvSpPr>
          <p:cNvPr id="1380" name="TextBox 5_2"/>
          <p:cNvSpPr/>
          <p:nvPr/>
        </p:nvSpPr>
        <p:spPr>
          <a:xfrm>
            <a:off x="1600200" y="1600200"/>
            <a:ext cx="9371880" cy="22845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2400" spc="-1" strike="noStrike">
                <a:solidFill>
                  <a:srgbClr val="000000"/>
                </a:solidFill>
                <a:latin typeface="Times New Roman"/>
                <a:ea typeface="DejaVu Sans"/>
              </a:rPr>
              <a:t>There are two flavors for Atmega16 microcontroller:</a:t>
            </a:r>
            <a:endParaRPr b="0" lang="en-US" sz="2400" spc="-1" strike="noStrike">
              <a:latin typeface="Arial"/>
            </a:endParaRPr>
          </a:p>
          <a:p>
            <a:pPr>
              <a:lnSpc>
                <a:spcPct val="100000"/>
              </a:lnSpc>
            </a:pPr>
            <a:r>
              <a:rPr b="0" lang="en-IN" sz="2400" spc="-1" strike="noStrike">
                <a:solidFill>
                  <a:srgbClr val="000000"/>
                </a:solidFill>
                <a:latin typeface="Times New Roman"/>
                <a:ea typeface="DejaVu Sans"/>
              </a:rPr>
              <a:t>1.   </a:t>
            </a:r>
            <a:r>
              <a:rPr b="1" lang="en-IN" sz="2400" spc="-1" strike="noStrike">
                <a:solidFill>
                  <a:srgbClr val="000000"/>
                </a:solidFill>
                <a:latin typeface="Times New Roman"/>
                <a:ea typeface="DejaVu Sans"/>
              </a:rPr>
              <a:t>   Atmega16</a:t>
            </a:r>
            <a:r>
              <a:rPr b="0" lang="en-IN" sz="2400" spc="-1" strike="noStrike">
                <a:solidFill>
                  <a:srgbClr val="000000"/>
                </a:solidFill>
                <a:latin typeface="Times New Roman"/>
                <a:ea typeface="DejaVu Sans"/>
              </a:rPr>
              <a:t>:- Operating frequency range is 0 – 16 MHz.</a:t>
            </a:r>
            <a:endParaRPr b="0" lang="en-US" sz="2400" spc="-1" strike="noStrike">
              <a:latin typeface="Arial"/>
            </a:endParaRPr>
          </a:p>
          <a:p>
            <a:pPr>
              <a:lnSpc>
                <a:spcPct val="100000"/>
              </a:lnSpc>
            </a:pPr>
            <a:r>
              <a:rPr b="0" lang="en-IN" sz="2400" spc="-1" strike="noStrike">
                <a:solidFill>
                  <a:srgbClr val="000000"/>
                </a:solidFill>
                <a:latin typeface="Times New Roman"/>
                <a:ea typeface="DejaVu Sans"/>
              </a:rPr>
              <a:t>2.      </a:t>
            </a:r>
            <a:r>
              <a:rPr b="1" lang="en-IN" sz="2400" spc="-1" strike="noStrike">
                <a:solidFill>
                  <a:srgbClr val="000000"/>
                </a:solidFill>
                <a:latin typeface="Times New Roman"/>
                <a:ea typeface="DejaVu Sans"/>
              </a:rPr>
              <a:t>Atmega16L</a:t>
            </a:r>
            <a:r>
              <a:rPr b="0" lang="en-IN" sz="2400" spc="-1" strike="noStrike">
                <a:solidFill>
                  <a:srgbClr val="000000"/>
                </a:solidFill>
                <a:latin typeface="Times New Roman"/>
                <a:ea typeface="DejaVu Sans"/>
              </a:rPr>
              <a:t>:- Operating frequency range is 0 – 8 MHz.</a:t>
            </a:r>
            <a:endParaRPr b="0" lang="en-US" sz="2400" spc="-1" strike="noStrike">
              <a:latin typeface="Arial"/>
            </a:endParaRPr>
          </a:p>
          <a:p>
            <a:pPr>
              <a:lnSpc>
                <a:spcPct val="100000"/>
              </a:lnSpc>
            </a:pPr>
            <a:r>
              <a:rPr b="0" lang="en-IN" sz="2400" spc="-1" strike="noStrike">
                <a:solidFill>
                  <a:srgbClr val="000000"/>
                </a:solidFill>
                <a:latin typeface="Times New Roman"/>
                <a:ea typeface="DejaVu Sans"/>
              </a:rPr>
              <a:t>The </a:t>
            </a:r>
            <a:r>
              <a:rPr b="1" lang="en-IN" sz="2400" spc="-1" strike="noStrike">
                <a:solidFill>
                  <a:srgbClr val="000000"/>
                </a:solidFill>
                <a:latin typeface="Times New Roman"/>
                <a:ea typeface="DejaVu Sans"/>
              </a:rPr>
              <a:t>AT</a:t>
            </a:r>
            <a:r>
              <a:rPr b="0" lang="en-IN" sz="2400" spc="-1" strike="noStrike">
                <a:solidFill>
                  <a:srgbClr val="000000"/>
                </a:solidFill>
                <a:latin typeface="Times New Roman"/>
                <a:ea typeface="DejaVu Sans"/>
              </a:rPr>
              <a:t> refers to Atmel the manufacturer, </a:t>
            </a:r>
            <a:r>
              <a:rPr b="1" lang="en-IN" sz="2400" spc="-1" strike="noStrike">
                <a:solidFill>
                  <a:srgbClr val="000000"/>
                </a:solidFill>
                <a:latin typeface="Times New Roman"/>
                <a:ea typeface="DejaVu Sans"/>
              </a:rPr>
              <a:t>Mega</a:t>
            </a:r>
            <a:r>
              <a:rPr b="0" lang="en-IN" sz="2400" spc="-1" strike="noStrike">
                <a:solidFill>
                  <a:srgbClr val="000000"/>
                </a:solidFill>
                <a:latin typeface="Times New Roman"/>
                <a:ea typeface="DejaVu Sans"/>
              </a:rPr>
              <a:t> means that the microcontroller belong to MegaAVR category, </a:t>
            </a:r>
            <a:r>
              <a:rPr b="1" lang="en-IN" sz="2400" spc="-1" strike="noStrike">
                <a:solidFill>
                  <a:srgbClr val="000000"/>
                </a:solidFill>
                <a:latin typeface="Times New Roman"/>
                <a:ea typeface="DejaVu Sans"/>
              </a:rPr>
              <a:t>16</a:t>
            </a:r>
            <a:r>
              <a:rPr b="0" lang="en-IN" sz="2400" spc="-1" strike="noStrike">
                <a:solidFill>
                  <a:srgbClr val="000000"/>
                </a:solidFill>
                <a:latin typeface="Times New Roman"/>
                <a:ea typeface="DejaVu Sans"/>
              </a:rPr>
              <a:t> signifies the memory of the controller, which is 16KB.</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1" name="Title 1_9"/>
          <p:cNvSpPr/>
          <p:nvPr/>
        </p:nvSpPr>
        <p:spPr>
          <a:xfrm>
            <a:off x="2883960" y="308160"/>
            <a:ext cx="6423120" cy="676440"/>
          </a:xfrm>
          <a:prstGeom prst="rect">
            <a:avLst/>
          </a:prstGeom>
          <a:noFill/>
          <a:ln w="0">
            <a:noFill/>
          </a:ln>
        </p:spPr>
        <p:style>
          <a:lnRef idx="0"/>
          <a:fillRef idx="0"/>
          <a:effectRef idx="0"/>
          <a:fontRef idx="minor"/>
        </p:style>
        <p:txBody>
          <a:bodyPr lIns="0" rIns="0" tIns="0" bIns="0">
            <a:noAutofit/>
          </a:bodyPr>
          <a:p>
            <a:pPr>
              <a:lnSpc>
                <a:spcPct val="100000"/>
              </a:lnSpc>
            </a:pPr>
            <a:r>
              <a:rPr b="1" lang="en-IN" sz="4000" spc="-1" strike="noStrike" u="sng">
                <a:solidFill>
                  <a:srgbClr val="0462c1"/>
                </a:solidFill>
                <a:uFillTx/>
                <a:latin typeface="Times New Roman"/>
                <a:hlinkClick r:id="rId1"/>
              </a:rPr>
              <a:t>Atmega16</a:t>
            </a:r>
            <a:r>
              <a:rPr b="1" lang="en-IN" sz="4400" spc="-1" strike="noStrike">
                <a:solidFill>
                  <a:srgbClr val="000000"/>
                </a:solidFill>
                <a:latin typeface="Times New Roman"/>
              </a:rPr>
              <a:t>  </a:t>
            </a:r>
            <a:r>
              <a:rPr b="1" lang="en-IN" sz="4400" spc="-1" strike="noStrike">
                <a:solidFill>
                  <a:srgbClr val="000000"/>
                </a:solidFill>
                <a:latin typeface="Calibri"/>
              </a:rPr>
              <a:t>Architecture</a:t>
            </a:r>
            <a:endParaRPr b="0" lang="en-US" sz="4400" spc="-1" strike="noStrike">
              <a:latin typeface="Arial"/>
            </a:endParaRPr>
          </a:p>
        </p:txBody>
      </p:sp>
      <p:pic>
        <p:nvPicPr>
          <p:cNvPr id="1382" name="Picture 2_4" descr="Block Diagram Explaining AVR Architecture"/>
          <p:cNvPicPr/>
          <p:nvPr/>
        </p:nvPicPr>
        <p:blipFill>
          <a:blip r:embed="rId2"/>
          <a:stretch/>
        </p:blipFill>
        <p:spPr>
          <a:xfrm>
            <a:off x="584280" y="1447920"/>
            <a:ext cx="11022840" cy="5028480"/>
          </a:xfrm>
          <a:prstGeom prst="rect">
            <a:avLst/>
          </a:prstGeom>
          <a:ln w="0">
            <a:noFill/>
          </a:ln>
        </p:spPr>
      </p:pic>
    </p:spTree>
  </p:cSld>
  <mc:AlternateContent>
    <mc:Choice Requires="p14">
      <p:transition spd="slow" p14:dur="2000"/>
    </mc:Choice>
    <mc:Fallback>
      <p:transition spd="slow"/>
    </mc:Fallback>
  </mc:AlternateContent>
</p:sld>
</file>

<file path=ppt/slides/slide2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3" name="Title 1_10"/>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1" lang="en-IN" sz="4000" spc="-1" strike="noStrike" u="sng">
                <a:solidFill>
                  <a:srgbClr val="0462c1"/>
                </a:solidFill>
                <a:uFillTx/>
                <a:latin typeface="Times New Roman"/>
                <a:hlinkClick r:id="rId1"/>
              </a:rPr>
              <a:t>Atmega16</a:t>
            </a:r>
            <a:r>
              <a:rPr b="1" lang="en-IN" sz="4400" spc="-1" strike="noStrike">
                <a:solidFill>
                  <a:srgbClr val="000000"/>
                </a:solidFill>
                <a:latin typeface="Times New Roman"/>
              </a:rPr>
              <a:t>  </a:t>
            </a:r>
            <a:r>
              <a:rPr b="1" lang="en-IN" sz="4400" spc="-1" strike="noStrike">
                <a:solidFill>
                  <a:srgbClr val="000000"/>
                </a:solidFill>
                <a:latin typeface="Calibri"/>
              </a:rPr>
              <a:t>Architecture</a:t>
            </a:r>
            <a:endParaRPr b="0" lang="en-US" sz="4400" spc="-1" strike="noStrike">
              <a:latin typeface="Arial"/>
            </a:endParaRPr>
          </a:p>
        </p:txBody>
      </p:sp>
      <p:sp>
        <p:nvSpPr>
          <p:cNvPr id="1384" name="Text Placeholder 2_7"/>
          <p:cNvSpPr/>
          <p:nvPr/>
        </p:nvSpPr>
        <p:spPr>
          <a:xfrm>
            <a:off x="228600" y="1317600"/>
            <a:ext cx="11505600" cy="5231520"/>
          </a:xfrm>
          <a:prstGeom prst="rect">
            <a:avLst/>
          </a:prstGeom>
          <a:noFill/>
          <a:ln w="0">
            <a:noFill/>
          </a:ln>
        </p:spPr>
        <p:style>
          <a:lnRef idx="0"/>
          <a:fillRef idx="0"/>
          <a:effectRef idx="0"/>
          <a:fontRef idx="minor"/>
        </p:style>
        <p:txBody>
          <a:bodyPr lIns="0" rIns="0" tIns="0" bIns="0">
            <a:noAutofit/>
          </a:bodyPr>
          <a:p>
            <a:pPr algn="just">
              <a:lnSpc>
                <a:spcPct val="100000"/>
              </a:lnSpc>
            </a:pPr>
            <a:r>
              <a:rPr b="1" lang="en-IN" sz="2400" spc="-1" strike="noStrike" u="sng">
                <a:solidFill>
                  <a:srgbClr val="000000"/>
                </a:solidFill>
                <a:uFillTx/>
                <a:latin typeface="Times New Roman"/>
              </a:rPr>
              <a:t>I/O Ports</a:t>
            </a:r>
            <a:r>
              <a:rPr b="1" lang="en-IN" sz="2400" spc="-1" strike="noStrike">
                <a:solidFill>
                  <a:srgbClr val="000000"/>
                </a:solidFill>
                <a:latin typeface="Times New Roman"/>
              </a:rPr>
              <a:t>:</a:t>
            </a:r>
            <a:r>
              <a:rPr b="0" lang="en-IN" sz="2400" spc="-1" strike="noStrike">
                <a:solidFill>
                  <a:srgbClr val="000000"/>
                </a:solidFill>
                <a:latin typeface="Times New Roman"/>
              </a:rPr>
              <a:t> Atmega16 has four (PORTA, PORTB, PORTC and PORTD) </a:t>
            </a:r>
            <a:r>
              <a:rPr b="1" lang="en-IN" sz="2400" spc="-1" strike="noStrike">
                <a:solidFill>
                  <a:srgbClr val="000000"/>
                </a:solidFill>
                <a:latin typeface="Times New Roman"/>
              </a:rPr>
              <a:t>8-bit</a:t>
            </a:r>
            <a:r>
              <a:rPr b="0" lang="en-IN" sz="2400" spc="-1" strike="noStrike">
                <a:solidFill>
                  <a:srgbClr val="000000"/>
                </a:solidFill>
                <a:latin typeface="Times New Roman"/>
              </a:rPr>
              <a:t> input-output ports.</a:t>
            </a:r>
            <a:endParaRPr b="0" lang="en-US" sz="2400" spc="-1" strike="noStrike">
              <a:latin typeface="Arial"/>
            </a:endParaRPr>
          </a:p>
          <a:p>
            <a:pPr algn="just">
              <a:lnSpc>
                <a:spcPct val="100000"/>
              </a:lnSpc>
            </a:pPr>
            <a:r>
              <a:rPr b="0" lang="en-IN" sz="2400" spc="-1" strike="noStrike">
                <a:solidFill>
                  <a:srgbClr val="000000"/>
                </a:solidFill>
                <a:latin typeface="Times New Roman"/>
              </a:rPr>
              <a:t> </a:t>
            </a:r>
            <a:endParaRPr b="0" lang="en-US" sz="2400" spc="-1" strike="noStrike">
              <a:latin typeface="Arial"/>
            </a:endParaRPr>
          </a:p>
          <a:p>
            <a:pPr algn="just">
              <a:lnSpc>
                <a:spcPct val="100000"/>
              </a:lnSpc>
            </a:pPr>
            <a:r>
              <a:rPr b="1" lang="en-IN" sz="2400" spc="-1" strike="noStrike" u="sng">
                <a:solidFill>
                  <a:srgbClr val="000000"/>
                </a:solidFill>
                <a:uFillTx/>
                <a:latin typeface="Times New Roman"/>
              </a:rPr>
              <a:t>Internal Calibrated Oscillator</a:t>
            </a:r>
            <a:r>
              <a:rPr b="1" lang="en-IN" sz="2400" spc="-1" strike="noStrike">
                <a:solidFill>
                  <a:srgbClr val="000000"/>
                </a:solidFill>
                <a:latin typeface="Times New Roman"/>
              </a:rPr>
              <a:t>:</a:t>
            </a:r>
            <a:r>
              <a:rPr b="0" lang="en-IN" sz="2400" spc="-1" strike="noStrike">
                <a:solidFill>
                  <a:srgbClr val="000000"/>
                </a:solidFill>
                <a:latin typeface="Times New Roman"/>
              </a:rPr>
              <a:t> Atmega16 is equipped with an internal oscillator for driving its clock. By default Atmega16 is set to operate at internal calibrated oscillator of 1 MHz. The maximum frequency of internal oscillator is 8Mhz. Alternatively, ATmega16 can be operated using an external crystal oscillator with a maximum frequency of 16MHz. </a:t>
            </a:r>
            <a:endParaRPr b="0" lang="en-US" sz="2400" spc="-1" strike="noStrike">
              <a:latin typeface="Arial"/>
            </a:endParaRPr>
          </a:p>
          <a:p>
            <a:pPr algn="just">
              <a:lnSpc>
                <a:spcPct val="100000"/>
              </a:lnSpc>
            </a:pPr>
            <a:endParaRPr b="0" lang="en-US" sz="2400" spc="-1" strike="noStrike">
              <a:latin typeface="Arial"/>
            </a:endParaRPr>
          </a:p>
          <a:p>
            <a:pPr algn="just">
              <a:lnSpc>
                <a:spcPct val="100000"/>
              </a:lnSpc>
            </a:pPr>
            <a:r>
              <a:rPr b="1" lang="en-IN" sz="2400" spc="-1" strike="noStrike" u="sng">
                <a:solidFill>
                  <a:srgbClr val="000000"/>
                </a:solidFill>
                <a:uFillTx/>
                <a:latin typeface="Times New Roman"/>
              </a:rPr>
              <a:t>ADC Interface</a:t>
            </a:r>
            <a:r>
              <a:rPr b="1" lang="en-IN" sz="2400" spc="-1" strike="noStrike">
                <a:solidFill>
                  <a:srgbClr val="000000"/>
                </a:solidFill>
                <a:latin typeface="Times New Roman"/>
              </a:rPr>
              <a:t>:</a:t>
            </a:r>
            <a:r>
              <a:rPr b="0" lang="en-IN" sz="2400" spc="-1" strike="noStrike">
                <a:solidFill>
                  <a:srgbClr val="000000"/>
                </a:solidFill>
                <a:latin typeface="Times New Roman"/>
              </a:rPr>
              <a:t> Atmega16 is equipped with an 8 channel </a:t>
            </a:r>
            <a:r>
              <a:rPr b="0" lang="en-IN" sz="2400" spc="-1" strike="noStrike" u="sng">
                <a:solidFill>
                  <a:srgbClr val="0462c1"/>
                </a:solidFill>
                <a:uFillTx/>
                <a:latin typeface="Times New Roman"/>
                <a:hlinkClick r:id="rId2"/>
              </a:rPr>
              <a:t>ADC</a:t>
            </a:r>
            <a:r>
              <a:rPr b="0" lang="en-IN" sz="2400" spc="-1" strike="noStrike">
                <a:solidFill>
                  <a:srgbClr val="000000"/>
                </a:solidFill>
                <a:latin typeface="Times New Roman"/>
              </a:rPr>
              <a:t> (</a:t>
            </a:r>
            <a:r>
              <a:rPr b="1" lang="en-IN" sz="2400" spc="-1" strike="noStrike">
                <a:solidFill>
                  <a:srgbClr val="000000"/>
                </a:solidFill>
                <a:latin typeface="Times New Roman"/>
              </a:rPr>
              <a:t>Analog to Digital Converter</a:t>
            </a:r>
            <a:r>
              <a:rPr b="0" lang="en-IN" sz="2400" spc="-1" strike="noStrike">
                <a:solidFill>
                  <a:srgbClr val="000000"/>
                </a:solidFill>
                <a:latin typeface="Times New Roman"/>
              </a:rPr>
              <a:t>) with a resolution of 10-bits. ADC reads the analog input for e.g., a sensor input and converts it into digital information which is understandable by the microcontroller.</a:t>
            </a:r>
            <a:endParaRPr b="0" lang="en-US" sz="2400" spc="-1" strike="noStrike">
              <a:latin typeface="Arial"/>
            </a:endParaRPr>
          </a:p>
          <a:p>
            <a:pPr algn="just">
              <a:lnSpc>
                <a:spcPct val="100000"/>
              </a:lnSpc>
            </a:pPr>
            <a:r>
              <a:rPr b="0" lang="en-IN" sz="2400" spc="-1" strike="noStrike">
                <a:solidFill>
                  <a:srgbClr val="000000"/>
                </a:solidFill>
                <a:latin typeface="Times New Roman"/>
              </a:rPr>
              <a:t> </a:t>
            </a:r>
            <a:endParaRPr b="0" lang="en-US" sz="2400" spc="-1" strike="noStrike">
              <a:latin typeface="Arial"/>
            </a:endParaRPr>
          </a:p>
          <a:p>
            <a:pPr algn="just">
              <a:lnSpc>
                <a:spcPct val="100000"/>
              </a:lnSpc>
            </a:pPr>
            <a:r>
              <a:rPr b="1" lang="en-IN" sz="2400" spc="-1" strike="noStrike" u="sng">
                <a:solidFill>
                  <a:srgbClr val="000000"/>
                </a:solidFill>
                <a:uFillTx/>
                <a:latin typeface="Times New Roman"/>
              </a:rPr>
              <a:t>Timers/Counters</a:t>
            </a:r>
            <a:r>
              <a:rPr b="1" lang="en-IN" sz="2400" spc="-1" strike="noStrike">
                <a:solidFill>
                  <a:srgbClr val="000000"/>
                </a:solidFill>
                <a:latin typeface="Times New Roman"/>
              </a:rPr>
              <a:t>:</a:t>
            </a:r>
            <a:r>
              <a:rPr b="0" lang="en-IN" sz="2400" spc="-1" strike="noStrike">
                <a:solidFill>
                  <a:srgbClr val="000000"/>
                </a:solidFill>
                <a:latin typeface="Times New Roman"/>
              </a:rPr>
              <a:t> Atmega16 consists of two 8-bit and one 16-bit timer/counter. Timers are useful for generating precision actions for e.g., creating time delays between two operations.</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5" name="Title 1_11"/>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1" lang="en-IN" sz="4000" spc="-1" strike="noStrike" u="sng">
                <a:solidFill>
                  <a:srgbClr val="0462c1"/>
                </a:solidFill>
                <a:uFillTx/>
                <a:latin typeface="Times New Roman"/>
                <a:hlinkClick r:id="rId1"/>
              </a:rPr>
              <a:t>Atmega16</a:t>
            </a:r>
            <a:r>
              <a:rPr b="1" lang="en-IN" sz="4400" spc="-1" strike="noStrike">
                <a:solidFill>
                  <a:srgbClr val="000000"/>
                </a:solidFill>
                <a:latin typeface="Times New Roman"/>
              </a:rPr>
              <a:t>  </a:t>
            </a:r>
            <a:r>
              <a:rPr b="1" lang="en-IN" sz="4400" spc="-1" strike="noStrike">
                <a:solidFill>
                  <a:srgbClr val="000000"/>
                </a:solidFill>
                <a:latin typeface="Calibri"/>
              </a:rPr>
              <a:t>Architecture</a:t>
            </a:r>
            <a:endParaRPr b="0" lang="en-US" sz="4400" spc="-1" strike="noStrike">
              <a:latin typeface="Arial"/>
            </a:endParaRPr>
          </a:p>
        </p:txBody>
      </p:sp>
      <p:sp>
        <p:nvSpPr>
          <p:cNvPr id="1386" name="Text Placeholder 2_6"/>
          <p:cNvSpPr/>
          <p:nvPr/>
        </p:nvSpPr>
        <p:spPr>
          <a:xfrm>
            <a:off x="457200" y="1317600"/>
            <a:ext cx="11277000" cy="4923720"/>
          </a:xfrm>
          <a:prstGeom prst="rect">
            <a:avLst/>
          </a:prstGeom>
          <a:noFill/>
          <a:ln w="0">
            <a:noFill/>
          </a:ln>
        </p:spPr>
        <p:style>
          <a:lnRef idx="0"/>
          <a:fillRef idx="0"/>
          <a:effectRef idx="0"/>
          <a:fontRef idx="minor"/>
        </p:style>
        <p:txBody>
          <a:bodyPr lIns="0" rIns="0" tIns="0" bIns="0">
            <a:noAutofit/>
          </a:bodyPr>
          <a:p>
            <a:pPr>
              <a:lnSpc>
                <a:spcPct val="100000"/>
              </a:lnSpc>
            </a:pPr>
            <a:r>
              <a:rPr b="1" lang="en-IN" sz="2400" spc="-1" strike="noStrike" u="sng">
                <a:solidFill>
                  <a:srgbClr val="000000"/>
                </a:solidFill>
                <a:uFillTx/>
                <a:latin typeface="Times New Roman"/>
              </a:rPr>
              <a:t>Watchdog Timer</a:t>
            </a:r>
            <a:r>
              <a:rPr b="1" lang="en-IN" sz="2400" spc="-1" strike="noStrike">
                <a:solidFill>
                  <a:srgbClr val="000000"/>
                </a:solidFill>
                <a:latin typeface="Times New Roman"/>
              </a:rPr>
              <a:t>:</a:t>
            </a:r>
            <a:r>
              <a:rPr b="0" lang="en-IN" sz="2400" spc="-1" strike="noStrike">
                <a:solidFill>
                  <a:srgbClr val="000000"/>
                </a:solidFill>
                <a:latin typeface="Times New Roman"/>
              </a:rPr>
              <a:t> </a:t>
            </a:r>
            <a:r>
              <a:rPr b="0" lang="en-IN" sz="2400" spc="-1" strike="noStrike" u="sng">
                <a:solidFill>
                  <a:srgbClr val="0462c1"/>
                </a:solidFill>
                <a:uFillTx/>
                <a:latin typeface="Times New Roman"/>
                <a:hlinkClick r:id="rId2"/>
              </a:rPr>
              <a:t>Watchdog timer</a:t>
            </a:r>
            <a:r>
              <a:rPr b="0" lang="en-IN" sz="2400" spc="-1" strike="noStrike">
                <a:solidFill>
                  <a:srgbClr val="000000"/>
                </a:solidFill>
                <a:latin typeface="Times New Roman"/>
              </a:rPr>
              <a:t> is present with internal oscillator. Watchdog timer continuously monitors and resets the controller if the code gets stuck at any execution action for more than a defined time interval.</a:t>
            </a:r>
            <a:endParaRPr b="0" lang="en-US" sz="2400" spc="-1" strike="noStrike">
              <a:latin typeface="Arial"/>
            </a:endParaRPr>
          </a:p>
          <a:p>
            <a:pPr>
              <a:lnSpc>
                <a:spcPct val="100000"/>
              </a:lnSpc>
            </a:pPr>
            <a:r>
              <a:rPr b="0" lang="en-IN" sz="2400" spc="-1" strike="noStrike">
                <a:solidFill>
                  <a:srgbClr val="000000"/>
                </a:solidFill>
                <a:latin typeface="Times New Roman"/>
              </a:rPr>
              <a:t> </a:t>
            </a:r>
            <a:endParaRPr b="0" lang="en-US" sz="2400" spc="-1" strike="noStrike">
              <a:latin typeface="Arial"/>
            </a:endParaRPr>
          </a:p>
          <a:p>
            <a:pPr>
              <a:lnSpc>
                <a:spcPct val="100000"/>
              </a:lnSpc>
            </a:pPr>
            <a:r>
              <a:rPr b="1" lang="en-IN" sz="2400" spc="-1" strike="noStrike" u="sng">
                <a:solidFill>
                  <a:srgbClr val="0462c1"/>
                </a:solidFill>
                <a:uFillTx/>
                <a:latin typeface="Times New Roman"/>
                <a:hlinkClick r:id="rId3"/>
              </a:rPr>
              <a:t>Interrupts</a:t>
            </a:r>
            <a:r>
              <a:rPr b="1" lang="en-IN" sz="2400" spc="-1" strike="noStrike">
                <a:solidFill>
                  <a:srgbClr val="000000"/>
                </a:solidFill>
                <a:latin typeface="Times New Roman"/>
              </a:rPr>
              <a:t>:</a:t>
            </a:r>
            <a:r>
              <a:rPr b="0" lang="en-IN" sz="2400" spc="-1" strike="noStrike">
                <a:solidFill>
                  <a:srgbClr val="000000"/>
                </a:solidFill>
                <a:latin typeface="Times New Roman"/>
              </a:rPr>
              <a:t> Atmega16 consists of 21 interrupt sources out of which four are external. The remaining are internal interrupts which support the peripherals like USART, ADC, Timers etc.</a:t>
            </a:r>
            <a:endParaRPr b="0" lang="en-US" sz="2400" spc="-1" strike="noStrike">
              <a:latin typeface="Arial"/>
            </a:endParaRPr>
          </a:p>
          <a:p>
            <a:pPr>
              <a:lnSpc>
                <a:spcPct val="100000"/>
              </a:lnSpc>
            </a:pPr>
            <a:r>
              <a:rPr b="0" lang="en-IN" sz="2400" spc="-1" strike="noStrike">
                <a:solidFill>
                  <a:srgbClr val="000000"/>
                </a:solidFill>
                <a:latin typeface="Times New Roman"/>
              </a:rPr>
              <a:t> </a:t>
            </a:r>
            <a:endParaRPr b="0" lang="en-US" sz="2400" spc="-1" strike="noStrike">
              <a:latin typeface="Arial"/>
            </a:endParaRPr>
          </a:p>
          <a:p>
            <a:pPr>
              <a:lnSpc>
                <a:spcPct val="100000"/>
              </a:lnSpc>
            </a:pPr>
            <a:r>
              <a:rPr b="1" lang="en-IN" sz="2400" spc="-1" strike="noStrike" u="sng">
                <a:solidFill>
                  <a:srgbClr val="0462c1"/>
                </a:solidFill>
                <a:uFillTx/>
                <a:latin typeface="Times New Roman"/>
                <a:hlinkClick r:id="rId4"/>
              </a:rPr>
              <a:t>USART</a:t>
            </a:r>
            <a:r>
              <a:rPr b="1" lang="en-IN" sz="2400" spc="-1" strike="noStrike">
                <a:solidFill>
                  <a:srgbClr val="000000"/>
                </a:solidFill>
                <a:latin typeface="Times New Roman"/>
              </a:rPr>
              <a:t>:</a:t>
            </a:r>
            <a:r>
              <a:rPr b="0" lang="en-IN" sz="2400" spc="-1" strike="noStrike">
                <a:solidFill>
                  <a:srgbClr val="000000"/>
                </a:solidFill>
                <a:latin typeface="Times New Roman"/>
              </a:rPr>
              <a:t> </a:t>
            </a:r>
            <a:r>
              <a:rPr b="1" lang="en-IN" sz="2400" spc="-1" strike="noStrike">
                <a:solidFill>
                  <a:srgbClr val="000000"/>
                </a:solidFill>
                <a:latin typeface="Times New Roman"/>
              </a:rPr>
              <a:t>Universal Synchronous and Asynchronous Receiver and Transmitter</a:t>
            </a:r>
            <a:r>
              <a:rPr b="0" lang="en-IN" sz="2400" spc="-1" strike="noStrike">
                <a:solidFill>
                  <a:srgbClr val="000000"/>
                </a:solidFill>
                <a:latin typeface="Times New Roman"/>
              </a:rPr>
              <a:t> interface is available for interfacing with external device capable of communicating serially (data transmission bit by bit).</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7" name="Title 1_12"/>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1" lang="en-IN" sz="4000" spc="-1" strike="noStrike" u="sng">
                <a:solidFill>
                  <a:srgbClr val="0462c1"/>
                </a:solidFill>
                <a:uFillTx/>
                <a:latin typeface="Times New Roman"/>
                <a:hlinkClick r:id="rId1"/>
              </a:rPr>
              <a:t>Atmega16</a:t>
            </a:r>
            <a:r>
              <a:rPr b="1" lang="en-IN" sz="4400" spc="-1" strike="noStrike">
                <a:solidFill>
                  <a:srgbClr val="000000"/>
                </a:solidFill>
                <a:latin typeface="Times New Roman"/>
              </a:rPr>
              <a:t>  </a:t>
            </a:r>
            <a:r>
              <a:rPr b="1" lang="en-IN" sz="4400" spc="-1" strike="noStrike">
                <a:solidFill>
                  <a:srgbClr val="000000"/>
                </a:solidFill>
                <a:latin typeface="Calibri"/>
              </a:rPr>
              <a:t>Architecture</a:t>
            </a:r>
            <a:endParaRPr b="0" lang="en-US" sz="4400" spc="-1" strike="noStrike">
              <a:latin typeface="Arial"/>
            </a:endParaRPr>
          </a:p>
        </p:txBody>
      </p:sp>
      <p:sp>
        <p:nvSpPr>
          <p:cNvPr id="1388" name="Text Placeholder 2_9"/>
          <p:cNvSpPr/>
          <p:nvPr/>
        </p:nvSpPr>
        <p:spPr>
          <a:xfrm>
            <a:off x="380880" y="1219320"/>
            <a:ext cx="11352960" cy="5514480"/>
          </a:xfrm>
          <a:prstGeom prst="rect">
            <a:avLst/>
          </a:prstGeom>
          <a:noFill/>
          <a:ln w="0">
            <a:noFill/>
          </a:ln>
        </p:spPr>
        <p:style>
          <a:lnRef idx="0"/>
          <a:fillRef idx="0"/>
          <a:effectRef idx="0"/>
          <a:fontRef idx="minor"/>
        </p:style>
        <p:txBody>
          <a:bodyPr lIns="0" rIns="0" tIns="0" bIns="0">
            <a:noAutofit/>
          </a:bodyPr>
          <a:p>
            <a:pPr>
              <a:lnSpc>
                <a:spcPct val="100000"/>
              </a:lnSpc>
            </a:pPr>
            <a:r>
              <a:rPr b="1" lang="en-IN" sz="2200" spc="-1" strike="noStrike" u="sng">
                <a:solidFill>
                  <a:srgbClr val="000000"/>
                </a:solidFill>
                <a:uFillTx/>
                <a:latin typeface="Times New Roman"/>
              </a:rPr>
              <a:t>General Purpose Registers</a:t>
            </a:r>
            <a:r>
              <a:rPr b="1" lang="en-IN" sz="2200" spc="-1" strike="noStrike">
                <a:solidFill>
                  <a:srgbClr val="000000"/>
                </a:solidFill>
                <a:latin typeface="Times New Roman"/>
              </a:rPr>
              <a:t>:</a:t>
            </a:r>
            <a:r>
              <a:rPr b="0" lang="en-IN" sz="2200" spc="-1" strike="noStrike">
                <a:solidFill>
                  <a:srgbClr val="000000"/>
                </a:solidFill>
                <a:latin typeface="Times New Roman"/>
              </a:rPr>
              <a:t> Atmega16 is equipped with 32 general purpose registers which are coupled directly with the Arithmetic Logical Unit (ALU) of CPU.</a:t>
            </a:r>
            <a:endParaRPr b="0" lang="en-US" sz="2200" spc="-1" strike="noStrike">
              <a:latin typeface="Arial"/>
            </a:endParaRPr>
          </a:p>
          <a:p>
            <a:pPr>
              <a:lnSpc>
                <a:spcPct val="100000"/>
              </a:lnSpc>
            </a:pPr>
            <a:r>
              <a:rPr b="0" lang="en-IN" sz="2200" spc="-1" strike="noStrike">
                <a:solidFill>
                  <a:srgbClr val="000000"/>
                </a:solidFill>
                <a:latin typeface="Times New Roman"/>
              </a:rPr>
              <a:t> </a:t>
            </a:r>
            <a:r>
              <a:rPr b="1" lang="en-IN" sz="2200" spc="-1" strike="noStrike" u="sng">
                <a:solidFill>
                  <a:srgbClr val="000000"/>
                </a:solidFill>
                <a:uFillTx/>
                <a:latin typeface="Times New Roman"/>
              </a:rPr>
              <a:t>Memory</a:t>
            </a:r>
            <a:r>
              <a:rPr b="1" lang="en-IN" sz="2200" spc="-1" strike="noStrike">
                <a:solidFill>
                  <a:srgbClr val="000000"/>
                </a:solidFill>
                <a:latin typeface="Times New Roman"/>
              </a:rPr>
              <a:t>:</a:t>
            </a:r>
            <a:r>
              <a:rPr b="0" lang="en-IN" sz="2200" spc="-1" strike="noStrike">
                <a:solidFill>
                  <a:srgbClr val="000000"/>
                </a:solidFill>
                <a:latin typeface="Times New Roman"/>
              </a:rPr>
              <a:t> Atmega16 consist of three different memory sections:</a:t>
            </a:r>
            <a:endParaRPr b="0" lang="en-US" sz="2200" spc="-1" strike="noStrike">
              <a:latin typeface="Arial"/>
            </a:endParaRPr>
          </a:p>
          <a:p>
            <a:pPr>
              <a:lnSpc>
                <a:spcPct val="100000"/>
              </a:lnSpc>
            </a:pPr>
            <a:r>
              <a:rPr b="0" lang="en-IN" sz="2200" spc="-1" strike="noStrike">
                <a:solidFill>
                  <a:srgbClr val="000000"/>
                </a:solidFill>
                <a:latin typeface="Times New Roman"/>
              </a:rPr>
              <a:t> </a:t>
            </a:r>
            <a:endParaRPr b="0" lang="en-US" sz="2200" spc="-1" strike="noStrike">
              <a:latin typeface="Arial"/>
            </a:endParaRPr>
          </a:p>
          <a:p>
            <a:pPr>
              <a:lnSpc>
                <a:spcPct val="100000"/>
              </a:lnSpc>
            </a:pPr>
            <a:r>
              <a:rPr b="0" lang="en-IN" sz="2200" spc="-1" strike="noStrike">
                <a:solidFill>
                  <a:srgbClr val="000000"/>
                </a:solidFill>
                <a:latin typeface="Times New Roman"/>
              </a:rPr>
              <a:t>1. </a:t>
            </a:r>
            <a:r>
              <a:rPr b="1" lang="en-IN" sz="2200" spc="-1" strike="noStrike">
                <a:solidFill>
                  <a:srgbClr val="000000"/>
                </a:solidFill>
                <a:latin typeface="Times New Roman"/>
              </a:rPr>
              <a:t>Flash EEPROM</a:t>
            </a:r>
            <a:r>
              <a:rPr b="0" lang="en-IN" sz="2200" spc="-1" strike="noStrike">
                <a:solidFill>
                  <a:srgbClr val="000000"/>
                </a:solidFill>
                <a:latin typeface="Times New Roman"/>
              </a:rPr>
              <a:t>: Flash EEPROM or simply flash memory is used to store the program dumped or burnt by the user on to the microcontroller. It can be easily erased electrically as a single unit. Flash memory is non-volatile i.e., it retains the program even if the power is cut-off. Atmega16 is available with 16KB of in system programmable Flash EEPROM.</a:t>
            </a:r>
            <a:endParaRPr b="0" lang="en-US" sz="2200" spc="-1" strike="noStrike">
              <a:latin typeface="Arial"/>
            </a:endParaRPr>
          </a:p>
          <a:p>
            <a:pPr>
              <a:lnSpc>
                <a:spcPct val="100000"/>
              </a:lnSpc>
            </a:pPr>
            <a:r>
              <a:rPr b="0" lang="en-IN" sz="2200" spc="-1" strike="noStrike">
                <a:solidFill>
                  <a:srgbClr val="000000"/>
                </a:solidFill>
                <a:latin typeface="Times New Roman"/>
              </a:rPr>
              <a:t> </a:t>
            </a:r>
            <a:endParaRPr b="0" lang="en-US" sz="2200" spc="-1" strike="noStrike">
              <a:latin typeface="Arial"/>
            </a:endParaRPr>
          </a:p>
          <a:p>
            <a:pPr>
              <a:lnSpc>
                <a:spcPct val="100000"/>
              </a:lnSpc>
            </a:pPr>
            <a:r>
              <a:rPr b="0" lang="en-IN" sz="2200" spc="-1" strike="noStrike">
                <a:solidFill>
                  <a:srgbClr val="000000"/>
                </a:solidFill>
                <a:latin typeface="Times New Roman"/>
              </a:rPr>
              <a:t>2.  </a:t>
            </a:r>
            <a:r>
              <a:rPr b="1" lang="en-IN" sz="2200" spc="-1" strike="noStrike">
                <a:solidFill>
                  <a:srgbClr val="000000"/>
                </a:solidFill>
                <a:latin typeface="Times New Roman"/>
              </a:rPr>
              <a:t>Byte Addressable EEPROM</a:t>
            </a:r>
            <a:r>
              <a:rPr b="0" lang="en-IN" sz="2200" spc="-1" strike="noStrike">
                <a:solidFill>
                  <a:srgbClr val="000000"/>
                </a:solidFill>
                <a:latin typeface="Times New Roman"/>
              </a:rPr>
              <a:t>: This is also a nonvolatile memory used to store data like values of certain variables. Atmega16 has 512 bytes of EEPROM.</a:t>
            </a:r>
            <a:endParaRPr b="0" lang="en-US" sz="2200" spc="-1" strike="noStrike">
              <a:latin typeface="Arial"/>
            </a:endParaRPr>
          </a:p>
          <a:p>
            <a:pPr>
              <a:lnSpc>
                <a:spcPct val="100000"/>
              </a:lnSpc>
            </a:pPr>
            <a:r>
              <a:rPr b="0" lang="en-IN" sz="2200" spc="-1" strike="noStrike">
                <a:solidFill>
                  <a:srgbClr val="000000"/>
                </a:solidFill>
                <a:latin typeface="Times New Roman"/>
              </a:rPr>
              <a:t> </a:t>
            </a:r>
            <a:endParaRPr b="0" lang="en-US" sz="2200" spc="-1" strike="noStrike">
              <a:latin typeface="Arial"/>
            </a:endParaRPr>
          </a:p>
          <a:p>
            <a:pPr>
              <a:lnSpc>
                <a:spcPct val="100000"/>
              </a:lnSpc>
            </a:pPr>
            <a:r>
              <a:rPr b="0" lang="en-IN" sz="2200" spc="-1" strike="noStrike">
                <a:solidFill>
                  <a:srgbClr val="000000"/>
                </a:solidFill>
                <a:latin typeface="Times New Roman"/>
              </a:rPr>
              <a:t>3. </a:t>
            </a:r>
            <a:r>
              <a:rPr b="1" lang="en-IN" sz="2200" spc="-1" strike="noStrike">
                <a:solidFill>
                  <a:srgbClr val="000000"/>
                </a:solidFill>
                <a:latin typeface="Times New Roman"/>
              </a:rPr>
              <a:t>SRAM</a:t>
            </a:r>
            <a:r>
              <a:rPr b="0" lang="en-IN" sz="2200" spc="-1" strike="noStrike">
                <a:solidFill>
                  <a:srgbClr val="000000"/>
                </a:solidFill>
                <a:latin typeface="Times New Roman"/>
              </a:rPr>
              <a:t>: Static Random Access Memory, this is the volatile memory of microcontroller i.e., data is lost as soon as power is turned off. Atmega16 is equipped with 1KB of internal SRAM. A small portion of SRAM is set aside for general purpose registers used by CPU and some for the peripheral subsystems of the microcontroller.</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Google Shape;304;p25"/>
          <p:cNvSpPr txBox="1"/>
          <p:nvPr/>
        </p:nvSpPr>
        <p:spPr>
          <a:xfrm>
            <a:off x="4802760" y="609840"/>
            <a:ext cx="2584800" cy="1354320"/>
          </a:xfrm>
          <a:prstGeom prst="rect">
            <a:avLst/>
          </a:prstGeom>
          <a:noFill/>
          <a:ln w="0">
            <a:noFill/>
          </a:ln>
        </p:spPr>
        <p:txBody>
          <a:bodyPr lIns="0" rIns="0" tIns="13320" bIns="0">
            <a:noAutofit/>
          </a:bodyPr>
          <a:p>
            <a:pPr marL="12600">
              <a:lnSpc>
                <a:spcPct val="100000"/>
              </a:lnSpc>
              <a:tabLst>
                <a:tab algn="l" pos="0"/>
              </a:tabLst>
            </a:pPr>
            <a:r>
              <a:rPr b="0" lang="en-US" sz="4400" spc="-1" strike="noStrike">
                <a:solidFill>
                  <a:srgbClr val="ffffff"/>
                </a:solidFill>
                <a:latin typeface="Calibri"/>
                <a:ea typeface="Calibri"/>
              </a:rPr>
              <a:t>System Bus</a:t>
            </a:r>
            <a:endParaRPr b="0" lang="en-US" sz="4400" spc="-1" strike="noStrike">
              <a:solidFill>
                <a:srgbClr val="000000"/>
              </a:solidFill>
              <a:latin typeface="Arial"/>
            </a:endParaRPr>
          </a:p>
        </p:txBody>
      </p:sp>
      <p:sp>
        <p:nvSpPr>
          <p:cNvPr id="600" name="Google Shape;305;p25"/>
          <p:cNvSpPr/>
          <p:nvPr/>
        </p:nvSpPr>
        <p:spPr>
          <a:xfrm>
            <a:off x="3305520" y="2060280"/>
            <a:ext cx="5275800" cy="3866040"/>
          </a:xfrm>
          <a:prstGeom prst="rect">
            <a:avLst/>
          </a:pr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9" name="Title 1_13"/>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1" lang="en-IN" sz="4000" spc="-1" strike="noStrike" u="sng">
                <a:solidFill>
                  <a:srgbClr val="0462c1"/>
                </a:solidFill>
                <a:uFillTx/>
                <a:latin typeface="Times New Roman"/>
                <a:hlinkClick r:id="rId1"/>
              </a:rPr>
              <a:t>Atmega16</a:t>
            </a:r>
            <a:r>
              <a:rPr b="1" lang="en-IN" sz="4400" spc="-1" strike="noStrike">
                <a:solidFill>
                  <a:srgbClr val="000000"/>
                </a:solidFill>
                <a:latin typeface="Times New Roman"/>
              </a:rPr>
              <a:t>  </a:t>
            </a:r>
            <a:r>
              <a:rPr b="1" lang="en-IN" sz="4400" spc="-1" strike="noStrike">
                <a:solidFill>
                  <a:srgbClr val="000000"/>
                </a:solidFill>
                <a:latin typeface="Calibri"/>
              </a:rPr>
              <a:t>Architecture</a:t>
            </a:r>
            <a:endParaRPr b="0" lang="en-US" sz="4400" spc="-1" strike="noStrike">
              <a:latin typeface="Arial"/>
            </a:endParaRPr>
          </a:p>
        </p:txBody>
      </p:sp>
      <p:sp>
        <p:nvSpPr>
          <p:cNvPr id="1390" name="Text Placeholder 2_8"/>
          <p:cNvSpPr/>
          <p:nvPr/>
        </p:nvSpPr>
        <p:spPr>
          <a:xfrm>
            <a:off x="457200" y="1317600"/>
            <a:ext cx="11277000" cy="3938760"/>
          </a:xfrm>
          <a:prstGeom prst="rect">
            <a:avLst/>
          </a:prstGeom>
          <a:noFill/>
          <a:ln w="0">
            <a:noFill/>
          </a:ln>
        </p:spPr>
        <p:style>
          <a:lnRef idx="0"/>
          <a:fillRef idx="0"/>
          <a:effectRef idx="0"/>
          <a:fontRef idx="minor"/>
        </p:style>
        <p:txBody>
          <a:bodyPr lIns="0" rIns="0" tIns="0" bIns="0">
            <a:noAutofit/>
          </a:bodyPr>
          <a:p>
            <a:pPr>
              <a:lnSpc>
                <a:spcPct val="100000"/>
              </a:lnSpc>
            </a:pPr>
            <a:r>
              <a:rPr b="1" lang="en-IN" sz="2400" spc="-1" strike="noStrike" u="sng">
                <a:solidFill>
                  <a:srgbClr val="000000"/>
                </a:solidFill>
                <a:uFillTx/>
                <a:latin typeface="Times New Roman"/>
              </a:rPr>
              <a:t>ISP</a:t>
            </a:r>
            <a:r>
              <a:rPr b="1" lang="en-IN" sz="2400" spc="-1" strike="noStrike">
                <a:solidFill>
                  <a:srgbClr val="000000"/>
                </a:solidFill>
                <a:latin typeface="Times New Roman"/>
              </a:rPr>
              <a:t>:</a:t>
            </a:r>
            <a:r>
              <a:rPr b="0" lang="en-IN" sz="2400" spc="-1" strike="noStrike">
                <a:solidFill>
                  <a:srgbClr val="000000"/>
                </a:solidFill>
                <a:latin typeface="Times New Roman"/>
              </a:rPr>
              <a:t> AVR family of controllers have </a:t>
            </a:r>
            <a:r>
              <a:rPr b="1" lang="en-IN" sz="2400" spc="-1" strike="noStrike">
                <a:solidFill>
                  <a:srgbClr val="000000"/>
                </a:solidFill>
                <a:latin typeface="Times New Roman"/>
              </a:rPr>
              <a:t>In System Programmable</a:t>
            </a:r>
            <a:r>
              <a:rPr b="0" lang="en-IN" sz="2400" spc="-1" strike="noStrike">
                <a:solidFill>
                  <a:srgbClr val="000000"/>
                </a:solidFill>
                <a:latin typeface="Times New Roman"/>
              </a:rPr>
              <a:t> Flash Memory which can be programmed without removing the IC from the circuit, ISP allows to reprogram the controller while it is in the application circuit.</a:t>
            </a:r>
            <a:endParaRPr b="0" lang="en-US" sz="2400" spc="-1" strike="noStrike">
              <a:latin typeface="Arial"/>
            </a:endParaRPr>
          </a:p>
          <a:p>
            <a:pPr>
              <a:lnSpc>
                <a:spcPct val="100000"/>
              </a:lnSpc>
            </a:pPr>
            <a:endParaRPr b="0" lang="en-US" sz="2400" spc="-1" strike="noStrike">
              <a:latin typeface="Arial"/>
            </a:endParaRPr>
          </a:p>
          <a:p>
            <a:pPr>
              <a:lnSpc>
                <a:spcPct val="100000"/>
              </a:lnSpc>
            </a:pPr>
            <a:r>
              <a:rPr b="1" lang="en-IN" sz="2400" spc="-1" strike="noStrike" u="sng">
                <a:solidFill>
                  <a:srgbClr val="000000"/>
                </a:solidFill>
                <a:uFillTx/>
                <a:latin typeface="Times New Roman"/>
              </a:rPr>
              <a:t>DAC</a:t>
            </a:r>
            <a:r>
              <a:rPr b="1" lang="en-IN" sz="2400" spc="-1" strike="noStrike">
                <a:solidFill>
                  <a:srgbClr val="000000"/>
                </a:solidFill>
                <a:latin typeface="Times New Roman"/>
              </a:rPr>
              <a:t>:</a:t>
            </a:r>
            <a:r>
              <a:rPr b="0" lang="en-IN" sz="2400" spc="-1" strike="noStrike">
                <a:solidFill>
                  <a:srgbClr val="000000"/>
                </a:solidFill>
                <a:latin typeface="Times New Roman"/>
              </a:rPr>
              <a:t> Atmega16 is also equipped with a </a:t>
            </a:r>
            <a:r>
              <a:rPr b="1" lang="en-IN" sz="2400" spc="-1" strike="noStrike">
                <a:solidFill>
                  <a:srgbClr val="000000"/>
                </a:solidFill>
                <a:latin typeface="Times New Roman"/>
              </a:rPr>
              <a:t>Digital to Analog Converter</a:t>
            </a:r>
            <a:r>
              <a:rPr b="0" lang="en-IN" sz="2400" spc="-1" strike="noStrike">
                <a:solidFill>
                  <a:srgbClr val="000000"/>
                </a:solidFill>
                <a:latin typeface="Times New Roman"/>
              </a:rPr>
              <a:t> (DAC) interface which can be used for reverse action performed by ADC. DAC can be used when there is a need of converting a digital signal to analog signal.</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1" name="Title 1_14"/>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1" lang="en-IN" sz="4000" spc="-1" strike="noStrike" u="sng">
                <a:solidFill>
                  <a:srgbClr val="0462c1"/>
                </a:solidFill>
                <a:uFillTx/>
                <a:latin typeface="Times New Roman"/>
                <a:hlinkClick r:id="rId1"/>
              </a:rPr>
              <a:t>Atmega16</a:t>
            </a:r>
            <a:r>
              <a:rPr b="1" lang="en-IN" sz="4400" spc="-1" strike="noStrike">
                <a:solidFill>
                  <a:srgbClr val="000000"/>
                </a:solidFill>
                <a:latin typeface="Times New Roman"/>
              </a:rPr>
              <a:t>  </a:t>
            </a:r>
            <a:r>
              <a:rPr b="1" lang="en-IN" sz="4400" spc="-1" strike="noStrike">
                <a:solidFill>
                  <a:srgbClr val="000000"/>
                </a:solidFill>
                <a:latin typeface="Calibri"/>
              </a:rPr>
              <a:t>Architecture</a:t>
            </a:r>
            <a:endParaRPr b="0" lang="en-US" sz="4400" spc="-1" strike="noStrike">
              <a:latin typeface="Arial"/>
            </a:endParaRPr>
          </a:p>
        </p:txBody>
      </p:sp>
      <p:sp>
        <p:nvSpPr>
          <p:cNvPr id="1392" name="Text Placeholder 2_11"/>
          <p:cNvSpPr/>
          <p:nvPr/>
        </p:nvSpPr>
        <p:spPr>
          <a:xfrm>
            <a:off x="457200" y="1317600"/>
            <a:ext cx="11277000" cy="5169960"/>
          </a:xfrm>
          <a:prstGeom prst="rect">
            <a:avLst/>
          </a:prstGeom>
          <a:noFill/>
          <a:ln w="0">
            <a:noFill/>
          </a:ln>
        </p:spPr>
        <p:style>
          <a:lnRef idx="0"/>
          <a:fillRef idx="0"/>
          <a:effectRef idx="0"/>
          <a:fontRef idx="minor"/>
        </p:style>
        <p:txBody>
          <a:bodyPr lIns="0" rIns="0" tIns="0" bIns="0">
            <a:noAutofit/>
          </a:bodyPr>
          <a:p>
            <a:pPr algn="just">
              <a:lnSpc>
                <a:spcPct val="100000"/>
              </a:lnSpc>
            </a:pPr>
            <a:r>
              <a:rPr b="1" lang="en-IN" sz="2400" spc="-1" strike="noStrike">
                <a:solidFill>
                  <a:srgbClr val="000000"/>
                </a:solidFill>
                <a:latin typeface="Times New Roman"/>
              </a:rPr>
              <a:t>MegaAVR Family</a:t>
            </a:r>
            <a:endParaRPr b="0" lang="en-US" sz="2400" spc="-1" strike="noStrike">
              <a:latin typeface="Arial"/>
            </a:endParaRPr>
          </a:p>
          <a:p>
            <a:pPr algn="just">
              <a:lnSpc>
                <a:spcPct val="100000"/>
              </a:lnSpc>
            </a:pPr>
            <a:r>
              <a:rPr b="1" lang="en-IN" sz="2400" spc="-1" strike="noStrike">
                <a:solidFill>
                  <a:srgbClr val="000000"/>
                </a:solidFill>
                <a:latin typeface="Times New Roman"/>
              </a:rPr>
              <a:t>Various microcontroller of MegaAVR series:</a:t>
            </a:r>
            <a:endParaRPr b="0" lang="en-US" sz="2400" spc="-1" strike="noStrike">
              <a:latin typeface="Arial"/>
            </a:endParaRPr>
          </a:p>
          <a:p>
            <a:pPr algn="just">
              <a:lnSpc>
                <a:spcPct val="100000"/>
              </a:lnSpc>
            </a:pPr>
            <a:r>
              <a:rPr b="0" lang="en-IN" sz="2400" spc="-1" strike="noStrike">
                <a:solidFill>
                  <a:srgbClr val="000000"/>
                </a:solidFill>
                <a:latin typeface="Times New Roman"/>
              </a:rPr>
              <a:t>ATmega8 and </a:t>
            </a:r>
            <a:r>
              <a:rPr b="0" lang="en-IN" sz="2400" spc="-1" strike="noStrike" u="sng">
                <a:solidFill>
                  <a:srgbClr val="0462c1"/>
                </a:solidFill>
                <a:uFillTx/>
                <a:latin typeface="Times New Roman"/>
                <a:hlinkClick r:id="rId2"/>
              </a:rPr>
              <a:t>Atmega32</a:t>
            </a:r>
            <a:r>
              <a:rPr b="0" lang="en-IN" sz="2400" spc="-1" strike="noStrike">
                <a:solidFill>
                  <a:srgbClr val="000000"/>
                </a:solidFill>
                <a:latin typeface="Times New Roman"/>
              </a:rPr>
              <a:t> are other members of MegaAVR series controllers. They are quite similar to </a:t>
            </a:r>
            <a:r>
              <a:rPr b="0" lang="en-IN" sz="2400" spc="-1" strike="noStrike" u="sng">
                <a:solidFill>
                  <a:srgbClr val="0462c1"/>
                </a:solidFill>
                <a:uFillTx/>
                <a:latin typeface="Times New Roman"/>
                <a:hlinkClick r:id="rId3"/>
              </a:rPr>
              <a:t>ATmega16</a:t>
            </a:r>
            <a:r>
              <a:rPr b="0" lang="en-IN" sz="2400" spc="-1" strike="noStrike">
                <a:solidFill>
                  <a:srgbClr val="000000"/>
                </a:solidFill>
                <a:latin typeface="Times New Roman"/>
              </a:rPr>
              <a:t> in architecture. Low power version MegaAVR controllers are also available in markets. The following table shows the comparison between different members of MegaAVR family:</a:t>
            </a:r>
            <a:endParaRPr b="0" lang="en-US" sz="2400" spc="-1" strike="noStrike">
              <a:latin typeface="Arial"/>
            </a:endParaRPr>
          </a:p>
          <a:p>
            <a:pPr algn="just">
              <a:lnSpc>
                <a:spcPct val="100000"/>
              </a:lnSpc>
            </a:pPr>
            <a:r>
              <a:rPr b="0" lang="en-IN" sz="2400" spc="-1" strike="noStrike">
                <a:solidFill>
                  <a:srgbClr val="000000"/>
                </a:solidFill>
                <a:latin typeface="Times New Roman"/>
              </a:rPr>
              <a:t> </a:t>
            </a:r>
            <a:r>
              <a:rPr b="0" lang="en-IN" sz="2400" spc="-1" strike="noStrike">
                <a:solidFill>
                  <a:srgbClr val="000000"/>
                </a:solidFill>
                <a:latin typeface="Times New Roman"/>
              </a:rPr>
              <a:t>Part Name       ROM RAM EEPROM I/0 Pins Timer Interrupts OperationVoltage Operating frequency Packaging</a:t>
            </a:r>
            <a:endParaRPr b="0" lang="en-US" sz="2400" spc="-1" strike="noStrike">
              <a:latin typeface="Arial"/>
            </a:endParaRPr>
          </a:p>
          <a:p>
            <a:pPr>
              <a:lnSpc>
                <a:spcPct val="100000"/>
              </a:lnSpc>
            </a:pPr>
            <a:r>
              <a:rPr b="0" lang="en-IN" sz="2400" spc="-1" strike="noStrike">
                <a:solidFill>
                  <a:srgbClr val="000000"/>
                </a:solidFill>
                <a:latin typeface="Times New Roman"/>
              </a:rPr>
              <a:t>ATmega8 8KB         1KB   512B   23 3   19 4.5-5.5 V      0-16 MHz 28</a:t>
            </a:r>
            <a:endParaRPr b="0" lang="en-US" sz="2400" spc="-1" strike="noStrike">
              <a:latin typeface="Arial"/>
            </a:endParaRPr>
          </a:p>
          <a:p>
            <a:pPr>
              <a:lnSpc>
                <a:spcPct val="100000"/>
              </a:lnSpc>
            </a:pPr>
            <a:r>
              <a:rPr b="0" lang="en-IN" sz="2400" spc="-1" strike="noStrike">
                <a:solidFill>
                  <a:srgbClr val="000000"/>
                </a:solidFill>
                <a:latin typeface="Times New Roman"/>
              </a:rPr>
              <a:t>ATmega8L 8KB      1KB    512B   23 3    19 2.7-5.5 V       0-8 MHz 28</a:t>
            </a:r>
            <a:endParaRPr b="0" lang="en-US" sz="2400" spc="-1" strike="noStrike">
              <a:latin typeface="Arial"/>
            </a:endParaRPr>
          </a:p>
          <a:p>
            <a:pPr>
              <a:lnSpc>
                <a:spcPct val="100000"/>
              </a:lnSpc>
            </a:pPr>
            <a:r>
              <a:rPr b="0" lang="en-IN" sz="2400" spc="-1" strike="noStrike">
                <a:solidFill>
                  <a:srgbClr val="000000"/>
                </a:solidFill>
                <a:latin typeface="Times New Roman"/>
              </a:rPr>
              <a:t>ATmega16 16KB     1KB    512B   32 3    21 4.5-5.5 V      0-16 MHz 40</a:t>
            </a:r>
            <a:endParaRPr b="0" lang="en-US" sz="2400" spc="-1" strike="noStrike">
              <a:latin typeface="Arial"/>
            </a:endParaRPr>
          </a:p>
          <a:p>
            <a:pPr>
              <a:lnSpc>
                <a:spcPct val="100000"/>
              </a:lnSpc>
            </a:pPr>
            <a:r>
              <a:rPr b="0" lang="en-IN" sz="2400" spc="-1" strike="noStrike">
                <a:solidFill>
                  <a:srgbClr val="000000"/>
                </a:solidFill>
                <a:latin typeface="Times New Roman"/>
              </a:rPr>
              <a:t>ATmega16L 16KB   1KB   512B   32 3     21 2.7-5.5 V       0-8 MHz 40</a:t>
            </a:r>
            <a:endParaRPr b="0" lang="en-US" sz="2400" spc="-1" strike="noStrike">
              <a:latin typeface="Arial"/>
            </a:endParaRPr>
          </a:p>
          <a:p>
            <a:pPr>
              <a:lnSpc>
                <a:spcPct val="100000"/>
              </a:lnSpc>
            </a:pPr>
            <a:r>
              <a:rPr b="0" lang="en-IN" sz="2400" spc="-1" strike="noStrike">
                <a:solidFill>
                  <a:srgbClr val="000000"/>
                </a:solidFill>
                <a:latin typeface="Times New Roman"/>
              </a:rPr>
              <a:t>ATmega32 32KB      2KB   1KB   32 3    21 4.5-5.5 V      0-16 MHz 40</a:t>
            </a:r>
            <a:endParaRPr b="0" lang="en-US" sz="2400" spc="-1" strike="noStrike">
              <a:latin typeface="Arial"/>
            </a:endParaRPr>
          </a:p>
          <a:p>
            <a:pPr>
              <a:lnSpc>
                <a:spcPct val="100000"/>
              </a:lnSpc>
            </a:pPr>
            <a:r>
              <a:rPr b="0" lang="en-IN" sz="2400" spc="-1" strike="noStrike">
                <a:solidFill>
                  <a:srgbClr val="000000"/>
                </a:solidFill>
                <a:latin typeface="Times New Roman"/>
              </a:rPr>
              <a:t>ATmega32L 32KB    2KB   1KB   32 3    21 2.7-5.5 V       0-8 MHz 40</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3" name="Title 1_15"/>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latin typeface="Arial"/>
            </a:endParaRPr>
          </a:p>
        </p:txBody>
      </p:sp>
      <p:sp>
        <p:nvSpPr>
          <p:cNvPr id="1394" name="Text Placeholder 2_10"/>
          <p:cNvSpPr/>
          <p:nvPr/>
        </p:nvSpPr>
        <p:spPr>
          <a:xfrm>
            <a:off x="986760" y="1295280"/>
            <a:ext cx="10218240" cy="5293080"/>
          </a:xfrm>
          <a:prstGeom prst="rect">
            <a:avLst/>
          </a:prstGeom>
          <a:noFill/>
          <a:ln w="0">
            <a:noFill/>
          </a:ln>
        </p:spPr>
        <p:style>
          <a:lnRef idx="0"/>
          <a:fillRef idx="0"/>
          <a:effectRef idx="0"/>
          <a:fontRef idx="minor"/>
        </p:style>
        <p:txBody>
          <a:bodyPr lIns="0" rIns="0" tIns="0" bIns="0">
            <a:noAutofit/>
          </a:bodyPr>
          <a:p>
            <a:pPr>
              <a:lnSpc>
                <a:spcPct val="100000"/>
              </a:lnSpc>
            </a:pPr>
            <a:endParaRPr b="0" lang="en-US" sz="1800" spc="-1" strike="noStrike">
              <a:latin typeface="Arial"/>
            </a:endParaRPr>
          </a:p>
          <a:p>
            <a:pPr>
              <a:lnSpc>
                <a:spcPct val="100000"/>
              </a:lnSpc>
            </a:pPr>
            <a:r>
              <a:rPr b="1" lang="en-IN" sz="2400" spc="-1" strike="noStrike">
                <a:solidFill>
                  <a:srgbClr val="000000"/>
                </a:solidFill>
                <a:latin typeface="Times New Roman"/>
              </a:rPr>
              <a:t>AVR Registers: </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IN" sz="2400" spc="-1" strike="noStrike">
                <a:solidFill>
                  <a:srgbClr val="000000"/>
                </a:solidFill>
                <a:latin typeface="Times New Roman"/>
              </a:rPr>
              <a:t>AVR is 8 bit microcontroller therefore all its ports are 8 bit wide. Every port has 3 registers associated with it each one have size of 8 bits. Every bit in those registers configures the pins of particular port. Bit0 of these registers are associated with Pin0 of the port, Bit1 of these registers are associated with Pin1 of the port, and same as for other bits.</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IN" sz="2400" spc="-1" strike="noStrike">
                <a:solidFill>
                  <a:srgbClr val="000000"/>
                </a:solidFill>
                <a:latin typeface="Times New Roman"/>
              </a:rPr>
              <a:t>The three registers available in AVR microcontroller are as follows:</a:t>
            </a:r>
            <a:endParaRPr b="0" lang="en-US" sz="2400" spc="-1" strike="noStrike">
              <a:latin typeface="Arial"/>
            </a:endParaRPr>
          </a:p>
          <a:p>
            <a:pPr>
              <a:lnSpc>
                <a:spcPct val="100000"/>
              </a:lnSpc>
            </a:pPr>
            <a:r>
              <a:rPr b="0" lang="en-IN" sz="2400" spc="-1" strike="noStrike">
                <a:solidFill>
                  <a:srgbClr val="000000"/>
                </a:solidFill>
                <a:latin typeface="Times New Roman"/>
              </a:rPr>
              <a:t>DDRx register</a:t>
            </a:r>
            <a:endParaRPr b="0" lang="en-US" sz="2400" spc="-1" strike="noStrike">
              <a:latin typeface="Arial"/>
            </a:endParaRPr>
          </a:p>
          <a:p>
            <a:pPr>
              <a:lnSpc>
                <a:spcPct val="100000"/>
              </a:lnSpc>
            </a:pPr>
            <a:r>
              <a:rPr b="0" lang="en-IN" sz="2400" spc="-1" strike="noStrike">
                <a:solidFill>
                  <a:srgbClr val="000000"/>
                </a:solidFill>
                <a:latin typeface="Times New Roman"/>
              </a:rPr>
              <a:t>PORTx register</a:t>
            </a:r>
            <a:endParaRPr b="0" lang="en-US" sz="2400" spc="-1" strike="noStrike">
              <a:latin typeface="Arial"/>
            </a:endParaRPr>
          </a:p>
          <a:p>
            <a:pPr>
              <a:lnSpc>
                <a:spcPct val="100000"/>
              </a:lnSpc>
            </a:pPr>
            <a:r>
              <a:rPr b="0" lang="en-IN" sz="2400" spc="-1" strike="noStrike">
                <a:solidFill>
                  <a:srgbClr val="000000"/>
                </a:solidFill>
                <a:latin typeface="Times New Roman"/>
              </a:rPr>
              <a:t>PINx register</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5" name="Title 1_16"/>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latin typeface="Arial"/>
            </a:endParaRPr>
          </a:p>
        </p:txBody>
      </p:sp>
      <p:sp>
        <p:nvSpPr>
          <p:cNvPr id="1396" name="Text Placeholder 2_13"/>
          <p:cNvSpPr/>
          <p:nvPr/>
        </p:nvSpPr>
        <p:spPr>
          <a:xfrm>
            <a:off x="986760" y="1295280"/>
            <a:ext cx="10218240" cy="4923720"/>
          </a:xfrm>
          <a:prstGeom prst="rect">
            <a:avLst/>
          </a:prstGeom>
          <a:noFill/>
          <a:ln w="0">
            <a:noFill/>
          </a:ln>
        </p:spPr>
        <p:style>
          <a:lnRef idx="0"/>
          <a:fillRef idx="0"/>
          <a:effectRef idx="0"/>
          <a:fontRef idx="minor"/>
        </p:style>
        <p:txBody>
          <a:bodyPr lIns="0" rIns="0" tIns="0" bIns="0">
            <a:noAutofit/>
          </a:bodyPr>
          <a:p>
            <a:pPr>
              <a:lnSpc>
                <a:spcPct val="100000"/>
              </a:lnSpc>
            </a:pPr>
            <a:r>
              <a:rPr b="1" lang="en-IN" sz="2400" spc="-1" strike="noStrike">
                <a:solidFill>
                  <a:srgbClr val="000000"/>
                </a:solidFill>
                <a:latin typeface="Times New Roman"/>
              </a:rPr>
              <a:t>DDRx register:</a:t>
            </a:r>
            <a:endParaRPr b="0" lang="en-US" sz="2400" spc="-1" strike="noStrike">
              <a:latin typeface="Arial"/>
            </a:endParaRPr>
          </a:p>
          <a:p>
            <a:pPr>
              <a:lnSpc>
                <a:spcPct val="100000"/>
              </a:lnSpc>
            </a:pPr>
            <a:r>
              <a:rPr b="0" lang="en-IN" sz="2400" spc="-1" strike="noStrike">
                <a:solidFill>
                  <a:srgbClr val="000000"/>
                </a:solidFill>
                <a:latin typeface="Times New Roman"/>
              </a:rPr>
              <a:t>Data Direction Register configures the data direction of port pins. These registers are used for determining whether port pins will be used for input or output. On writing 1 to a bit in DDRx makes corresponding port pin as output, while writing 0 to a bit in DDRx makes corresponding port pin as input.</a:t>
            </a:r>
            <a:endParaRPr b="0" lang="en-US" sz="2400" spc="-1" strike="noStrike">
              <a:latin typeface="Arial"/>
            </a:endParaRPr>
          </a:p>
          <a:p>
            <a:pPr>
              <a:lnSpc>
                <a:spcPct val="100000"/>
              </a:lnSpc>
            </a:pPr>
            <a:r>
              <a:rPr b="0" lang="en-IN" sz="2400" spc="-1" strike="noStrike">
                <a:solidFill>
                  <a:srgbClr val="000000"/>
                </a:solidFill>
                <a:latin typeface="Times New Roman"/>
              </a:rPr>
              <a:t>For example:</a:t>
            </a:r>
            <a:endParaRPr b="0" lang="en-US" sz="2400" spc="-1" strike="noStrike">
              <a:latin typeface="Arial"/>
            </a:endParaRPr>
          </a:p>
          <a:p>
            <a:pPr>
              <a:lnSpc>
                <a:spcPct val="100000"/>
              </a:lnSpc>
            </a:pPr>
            <a:r>
              <a:rPr b="0" lang="en-IN" sz="2400" spc="-1" strike="noStrike">
                <a:solidFill>
                  <a:srgbClr val="000000"/>
                </a:solidFill>
                <a:latin typeface="Times New Roman"/>
              </a:rPr>
              <a:t>For making all pins of port A as output pins:</a:t>
            </a:r>
            <a:endParaRPr b="0" lang="en-US" sz="2400" spc="-1" strike="noStrike">
              <a:latin typeface="Arial"/>
            </a:endParaRPr>
          </a:p>
          <a:p>
            <a:pPr>
              <a:lnSpc>
                <a:spcPct val="100000"/>
              </a:lnSpc>
            </a:pPr>
            <a:r>
              <a:rPr b="0" lang="en-IN" sz="2400" spc="-1" strike="noStrike">
                <a:solidFill>
                  <a:srgbClr val="000000"/>
                </a:solidFill>
                <a:latin typeface="Times New Roman"/>
              </a:rPr>
              <a:t>DDRA= 0b11111111;   </a:t>
            </a:r>
            <a:endParaRPr b="0" lang="en-US" sz="2400" spc="-1" strike="noStrike">
              <a:latin typeface="Arial"/>
            </a:endParaRPr>
          </a:p>
          <a:p>
            <a:pPr>
              <a:lnSpc>
                <a:spcPct val="100000"/>
              </a:lnSpc>
            </a:pPr>
            <a:r>
              <a:rPr b="0" lang="en-IN" sz="2400" spc="-1" strike="noStrike">
                <a:solidFill>
                  <a:srgbClr val="000000"/>
                </a:solidFill>
                <a:latin typeface="Times New Roman"/>
              </a:rPr>
              <a:t>For making all pins of port A as input pins:</a:t>
            </a:r>
            <a:endParaRPr b="0" lang="en-US" sz="2400" spc="-1" strike="noStrike">
              <a:latin typeface="Arial"/>
            </a:endParaRPr>
          </a:p>
          <a:p>
            <a:pPr>
              <a:lnSpc>
                <a:spcPct val="100000"/>
              </a:lnSpc>
            </a:pPr>
            <a:r>
              <a:rPr b="0" lang="en-IN" sz="2400" spc="-1" strike="noStrike">
                <a:solidFill>
                  <a:srgbClr val="000000"/>
                </a:solidFill>
                <a:latin typeface="Times New Roman"/>
              </a:rPr>
              <a:t>DDRA= 0b00000000;   </a:t>
            </a:r>
            <a:endParaRPr b="0" lang="en-US" sz="2400" spc="-1" strike="noStrike">
              <a:latin typeface="Arial"/>
            </a:endParaRPr>
          </a:p>
          <a:p>
            <a:pPr>
              <a:lnSpc>
                <a:spcPct val="100000"/>
              </a:lnSpc>
            </a:pPr>
            <a:r>
              <a:rPr b="0" lang="en-IN" sz="2400" spc="-1" strike="noStrike">
                <a:solidFill>
                  <a:srgbClr val="000000"/>
                </a:solidFill>
                <a:latin typeface="Times New Roman"/>
              </a:rPr>
              <a:t>For making lower nibble of port B as output and higher nibble as input:</a:t>
            </a:r>
            <a:endParaRPr b="0" lang="en-US" sz="2400" spc="-1" strike="noStrike">
              <a:latin typeface="Arial"/>
            </a:endParaRPr>
          </a:p>
          <a:p>
            <a:pPr>
              <a:lnSpc>
                <a:spcPct val="100000"/>
              </a:lnSpc>
            </a:pPr>
            <a:r>
              <a:rPr b="0" lang="en-IN" sz="2400" spc="-1" strike="noStrike">
                <a:solidFill>
                  <a:srgbClr val="000000"/>
                </a:solidFill>
                <a:latin typeface="Times New Roman"/>
              </a:rPr>
              <a:t>DDRB=0b00001111;   </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7" name="Title 1_17"/>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latin typeface="Arial"/>
            </a:endParaRPr>
          </a:p>
        </p:txBody>
      </p:sp>
      <p:sp>
        <p:nvSpPr>
          <p:cNvPr id="1398" name="Text Placeholder 2_12"/>
          <p:cNvSpPr/>
          <p:nvPr/>
        </p:nvSpPr>
        <p:spPr>
          <a:xfrm>
            <a:off x="609480" y="1295280"/>
            <a:ext cx="11352960" cy="5077440"/>
          </a:xfrm>
          <a:prstGeom prst="rect">
            <a:avLst/>
          </a:prstGeom>
          <a:noFill/>
          <a:ln w="0">
            <a:noFill/>
          </a:ln>
        </p:spPr>
        <p:style>
          <a:lnRef idx="0"/>
          <a:fillRef idx="0"/>
          <a:effectRef idx="0"/>
          <a:fontRef idx="minor"/>
        </p:style>
        <p:txBody>
          <a:bodyPr lIns="0" rIns="0" tIns="0" bIns="0">
            <a:noAutofit/>
          </a:bodyPr>
          <a:p>
            <a:pPr>
              <a:lnSpc>
                <a:spcPct val="100000"/>
              </a:lnSpc>
            </a:pPr>
            <a:r>
              <a:rPr b="1" lang="en-IN" sz="2200" spc="-1" strike="noStrike">
                <a:solidFill>
                  <a:srgbClr val="000000"/>
                </a:solidFill>
                <a:latin typeface="Times New Roman"/>
              </a:rPr>
              <a:t>PORTx register:</a:t>
            </a:r>
            <a:endParaRPr b="0" lang="en-US" sz="2200" spc="-1" strike="noStrike">
              <a:latin typeface="Arial"/>
            </a:endParaRPr>
          </a:p>
          <a:p>
            <a:pPr>
              <a:lnSpc>
                <a:spcPct val="100000"/>
              </a:lnSpc>
            </a:pPr>
            <a:r>
              <a:rPr b="0" lang="en-IN" sz="2200" spc="-1" strike="noStrike">
                <a:solidFill>
                  <a:srgbClr val="000000"/>
                </a:solidFill>
                <a:latin typeface="Times New Roman"/>
              </a:rPr>
              <a:t>In general PORTx register can be used for two purposes:</a:t>
            </a:r>
            <a:endParaRPr b="0" lang="en-US" sz="2200" spc="-1" strike="noStrike">
              <a:latin typeface="Arial"/>
            </a:endParaRPr>
          </a:p>
          <a:p>
            <a:pPr>
              <a:lnSpc>
                <a:spcPct val="100000"/>
              </a:lnSpc>
            </a:pPr>
            <a:r>
              <a:rPr b="1" lang="en-IN" sz="2200" spc="-1" strike="noStrike">
                <a:solidFill>
                  <a:srgbClr val="000000"/>
                </a:solidFill>
                <a:latin typeface="Times New Roman"/>
              </a:rPr>
              <a:t>To output data:</a:t>
            </a:r>
            <a:r>
              <a:rPr b="0" lang="en-IN" sz="2200" spc="-1" strike="noStrike">
                <a:solidFill>
                  <a:srgbClr val="000000"/>
                </a:solidFill>
                <a:latin typeface="Times New Roman"/>
              </a:rPr>
              <a:t> when port is configured as output then PORTx register is used. When we set bits in DDRx to 1, corresponding pins becomes output pins. Now we can write the data into respective bits in PORTx register. This will immediately change the output state of pins according to data we have written on the ports.</a:t>
            </a:r>
            <a:endParaRPr b="0" lang="en-US" sz="2200" spc="-1" strike="noStrike">
              <a:latin typeface="Arial"/>
            </a:endParaRPr>
          </a:p>
          <a:p>
            <a:pPr>
              <a:lnSpc>
                <a:spcPct val="100000"/>
              </a:lnSpc>
            </a:pPr>
            <a:r>
              <a:rPr b="1" lang="en-IN" sz="2200" spc="-1" strike="noStrike">
                <a:solidFill>
                  <a:srgbClr val="000000"/>
                </a:solidFill>
                <a:latin typeface="Times New Roman"/>
              </a:rPr>
              <a:t>PINx register:</a:t>
            </a:r>
            <a:endParaRPr b="0" lang="en-US" sz="2200" spc="-1" strike="noStrike">
              <a:latin typeface="Arial"/>
            </a:endParaRPr>
          </a:p>
          <a:p>
            <a:pPr>
              <a:lnSpc>
                <a:spcPct val="100000"/>
              </a:lnSpc>
            </a:pPr>
            <a:r>
              <a:rPr b="0" lang="en-IN" sz="2200" spc="-1" strike="noStrike">
                <a:solidFill>
                  <a:srgbClr val="000000"/>
                </a:solidFill>
                <a:latin typeface="Times New Roman"/>
              </a:rPr>
              <a:t>PINx register used to read the data from port pins. In order to read the data from port pin, first we have to change the ports data direction to input. This is done by setting bits in DDRx to zero. If port is made output, then reading PINx register will give a data that has been output on port pins.</a:t>
            </a:r>
            <a:endParaRPr b="0" lang="en-US" sz="2200" spc="-1" strike="noStrike">
              <a:latin typeface="Arial"/>
            </a:endParaRPr>
          </a:p>
          <a:p>
            <a:pPr>
              <a:lnSpc>
                <a:spcPct val="100000"/>
              </a:lnSpc>
            </a:pPr>
            <a:r>
              <a:rPr b="0" lang="en-IN" sz="2200" spc="-1" strike="noStrike">
                <a:solidFill>
                  <a:srgbClr val="000000"/>
                </a:solidFill>
                <a:latin typeface="Times New Roman"/>
              </a:rPr>
              <a:t>There are two input modes. Either we can use port pins as internal pull up or as tri stated inputs. It will be explained as shown below:</a:t>
            </a:r>
            <a:endParaRPr b="0" lang="en-US" sz="2200" spc="-1" strike="noStrike">
              <a:latin typeface="Arial"/>
            </a:endParaRPr>
          </a:p>
          <a:p>
            <a:pPr>
              <a:lnSpc>
                <a:spcPct val="100000"/>
              </a:lnSpc>
            </a:pPr>
            <a:r>
              <a:rPr b="0" lang="en-IN" sz="2200" spc="-1" strike="noStrike">
                <a:solidFill>
                  <a:srgbClr val="000000"/>
                </a:solidFill>
                <a:latin typeface="Times New Roman"/>
              </a:rPr>
              <a:t>For reading the data from port A,</a:t>
            </a:r>
            <a:endParaRPr b="0" lang="en-US" sz="2200" spc="-1" strike="noStrike">
              <a:latin typeface="Arial"/>
            </a:endParaRPr>
          </a:p>
          <a:p>
            <a:pPr>
              <a:lnSpc>
                <a:spcPct val="100000"/>
              </a:lnSpc>
            </a:pPr>
            <a:r>
              <a:rPr b="0" lang="en-IN" sz="2200" spc="-1" strike="noStrike">
                <a:solidFill>
                  <a:srgbClr val="000000"/>
                </a:solidFill>
                <a:latin typeface="Times New Roman"/>
              </a:rPr>
              <a:t>DDRA = 0x00;    //Set port A as input  </a:t>
            </a:r>
            <a:endParaRPr b="0" lang="en-US" sz="2200" spc="-1" strike="noStrike">
              <a:latin typeface="Arial"/>
            </a:endParaRPr>
          </a:p>
          <a:p>
            <a:pPr>
              <a:lnSpc>
                <a:spcPct val="100000"/>
              </a:lnSpc>
            </a:pPr>
            <a:r>
              <a:rPr b="0" lang="en-IN" sz="2200" spc="-1" strike="noStrike">
                <a:solidFill>
                  <a:srgbClr val="000000"/>
                </a:solidFill>
                <a:latin typeface="Times New Roman"/>
              </a:rPr>
              <a:t>x = PINA;       //Read contents of port a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9" name="Title 1_18"/>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latin typeface="Arial"/>
            </a:endParaRPr>
          </a:p>
        </p:txBody>
      </p:sp>
      <p:sp>
        <p:nvSpPr>
          <p:cNvPr id="1400" name="Text Placeholder 2_15"/>
          <p:cNvSpPr/>
          <p:nvPr/>
        </p:nvSpPr>
        <p:spPr>
          <a:xfrm>
            <a:off x="609480" y="1295280"/>
            <a:ext cx="11352960" cy="1980360"/>
          </a:xfrm>
          <a:prstGeom prst="rect">
            <a:avLst/>
          </a:prstGeom>
          <a:noFill/>
          <a:ln w="0">
            <a:noFill/>
          </a:ln>
        </p:spPr>
        <p:style>
          <a:lnRef idx="0"/>
          <a:fillRef idx="0"/>
          <a:effectRef idx="0"/>
          <a:fontRef idx="minor"/>
        </p:style>
        <p:txBody>
          <a:bodyPr lIns="0" rIns="0" tIns="0" bIns="0">
            <a:noAutofit/>
          </a:bodyPr>
          <a:p>
            <a:pPr algn="just">
              <a:lnSpc>
                <a:spcPct val="100000"/>
              </a:lnSpc>
            </a:pPr>
            <a:r>
              <a:rPr b="1" lang="en-IN" sz="2400" spc="-1" strike="noStrike">
                <a:solidFill>
                  <a:srgbClr val="000000"/>
                </a:solidFill>
                <a:latin typeface="Times New Roman"/>
              </a:rPr>
              <a:t>AVR Memory: </a:t>
            </a:r>
            <a:endParaRPr b="0" lang="en-US" sz="2400" spc="-1" strike="noStrike">
              <a:latin typeface="Arial"/>
            </a:endParaRPr>
          </a:p>
          <a:p>
            <a:pPr algn="just">
              <a:lnSpc>
                <a:spcPct val="100000"/>
              </a:lnSpc>
            </a:pPr>
            <a:r>
              <a:rPr b="0" lang="en-IN" sz="2400" spc="-1" strike="noStrike">
                <a:solidFill>
                  <a:srgbClr val="000000"/>
                </a:solidFill>
                <a:latin typeface="Times New Roman"/>
              </a:rPr>
              <a:t>AVR microcontrollers are built using a modified Harvard Architecture. This means the Flash Program Memory space is on a separate address bus than the Static Random Access Memory (SRAM). There are two data bus, one that can access all data and the In/Out data bus with limited access to a small section of memory.</a:t>
            </a:r>
            <a:endParaRPr b="0" lang="en-US" sz="2400" spc="-1" strike="noStrike">
              <a:latin typeface="Arial"/>
            </a:endParaRPr>
          </a:p>
          <a:p>
            <a:pPr algn="just">
              <a:lnSpc>
                <a:spcPct val="100000"/>
              </a:lnSpc>
            </a:pPr>
            <a:b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1" name="Title 1_19"/>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latin typeface="Arial"/>
            </a:endParaRPr>
          </a:p>
        </p:txBody>
      </p:sp>
      <p:pic>
        <p:nvPicPr>
          <p:cNvPr id="1402" name="Picture 2_5" descr=""/>
          <p:cNvPicPr/>
          <p:nvPr/>
        </p:nvPicPr>
        <p:blipFill>
          <a:blip r:embed="rId1"/>
          <a:stretch/>
        </p:blipFill>
        <p:spPr>
          <a:xfrm>
            <a:off x="304920" y="1219320"/>
            <a:ext cx="11429280" cy="5485680"/>
          </a:xfrm>
          <a:prstGeom prst="rect">
            <a:avLst/>
          </a:prstGeom>
          <a:ln w="0">
            <a:noFill/>
          </a:ln>
        </p:spPr>
      </p:pic>
    </p:spTree>
  </p:cSld>
  <mc:AlternateContent>
    <mc:Choice Requires="p14">
      <p:transition spd="slow" p14:dur="2000"/>
    </mc:Choice>
    <mc:Fallback>
      <p:transition spd="slow"/>
    </mc:Fallback>
  </mc:AlternateContent>
</p:sld>
</file>

<file path=ppt/slides/slide2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3" name="Title 1_20"/>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latin typeface="Arial"/>
            </a:endParaRPr>
          </a:p>
        </p:txBody>
      </p:sp>
      <p:sp>
        <p:nvSpPr>
          <p:cNvPr id="1404" name="TextBox 4_2"/>
          <p:cNvSpPr/>
          <p:nvPr/>
        </p:nvSpPr>
        <p:spPr>
          <a:xfrm>
            <a:off x="609480" y="1521720"/>
            <a:ext cx="11124360" cy="301608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1" lang="en-IN" sz="2400" spc="-1" strike="noStrike">
                <a:solidFill>
                  <a:srgbClr val="000000"/>
                </a:solidFill>
                <a:latin typeface="Times New Roman"/>
                <a:ea typeface="DejaVu Sans"/>
              </a:rPr>
              <a:t>AVR Memory Program Memory</a:t>
            </a:r>
            <a:endParaRPr b="0" lang="en-US" sz="2400" spc="-1" strike="noStrike">
              <a:latin typeface="Arial"/>
            </a:endParaRPr>
          </a:p>
          <a:p>
            <a:pPr algn="just">
              <a:lnSpc>
                <a:spcPct val="100000"/>
              </a:lnSpc>
            </a:pPr>
            <a:r>
              <a:rPr b="0" lang="en-IN" sz="2400" spc="-1" strike="noStrike">
                <a:solidFill>
                  <a:srgbClr val="000000"/>
                </a:solidFill>
                <a:latin typeface="Times New Roman"/>
                <a:ea typeface="DejaVu Sans"/>
              </a:rPr>
              <a:t>The AVR microcontrollers contain On-chip In-System Reprogrammable Flash memory for program storage. Since all AVR instructions are 16 or 32 bits wide, the Flash is organized as 32K x 16. For software security, the Flash Program memory space is divided into two sections - Boot Loader Section and Application Program Section in the device. The Flash memory has a typical endurance of at least 10,000 write/erase cycles. Constant tables can be allocated within the entire program memory address space, using the Load Program Memory (LPM) instruction.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5" name="Title 1_21"/>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latin typeface="Arial"/>
            </a:endParaRPr>
          </a:p>
        </p:txBody>
      </p:sp>
      <p:pic>
        <p:nvPicPr>
          <p:cNvPr id="1406" name="Picture 4_11" descr=""/>
          <p:cNvPicPr/>
          <p:nvPr/>
        </p:nvPicPr>
        <p:blipFill>
          <a:blip r:embed="rId1"/>
          <a:stretch/>
        </p:blipFill>
        <p:spPr>
          <a:xfrm>
            <a:off x="1447920" y="1295280"/>
            <a:ext cx="9448200" cy="5282280"/>
          </a:xfrm>
          <a:prstGeom prst="rect">
            <a:avLst/>
          </a:prstGeom>
          <a:ln w="0">
            <a:noFill/>
          </a:ln>
        </p:spPr>
      </p:pic>
    </p:spTree>
  </p:cSld>
  <mc:AlternateContent>
    <mc:Choice Requires="p14">
      <p:transition spd="slow" p14:dur="2000"/>
    </mc:Choice>
    <mc:Fallback>
      <p:transition spd="slow"/>
    </mc:Fallback>
  </mc:AlternateContent>
</p:sld>
</file>

<file path=ppt/slides/slide2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7" name="Title 1_22"/>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latin typeface="Arial"/>
            </a:endParaRPr>
          </a:p>
        </p:txBody>
      </p:sp>
      <p:sp>
        <p:nvSpPr>
          <p:cNvPr id="1408" name="TextBox 2_1"/>
          <p:cNvSpPr/>
          <p:nvPr/>
        </p:nvSpPr>
        <p:spPr>
          <a:xfrm>
            <a:off x="571680" y="1143000"/>
            <a:ext cx="11048400" cy="594180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1" lang="en-IN" sz="2400" spc="-1" strike="noStrike">
                <a:solidFill>
                  <a:srgbClr val="000000"/>
                </a:solidFill>
                <a:latin typeface="Calibri"/>
                <a:ea typeface="DejaVu Sans"/>
              </a:rPr>
              <a:t>EEPROM Data Memory</a:t>
            </a:r>
            <a:endParaRPr b="0" lang="en-US" sz="2400" spc="-1" strike="noStrike">
              <a:latin typeface="Arial"/>
            </a:endParaRPr>
          </a:p>
          <a:p>
            <a:pPr algn="just">
              <a:lnSpc>
                <a:spcPct val="100000"/>
              </a:lnSpc>
            </a:pPr>
            <a:r>
              <a:rPr b="0" lang="en-IN" sz="2400" spc="-1" strike="noStrike">
                <a:solidFill>
                  <a:srgbClr val="000000"/>
                </a:solidFill>
                <a:latin typeface="Calibri"/>
                <a:ea typeface="DejaVu Sans"/>
              </a:rPr>
              <a:t>Data electrically erasable programmable read-only memory (EEPROM) is organized as a separate data space, in which single bytes can be read and written. Access from the CPU to EEPROM is done through the </a:t>
            </a:r>
            <a:r>
              <a:rPr b="1" lang="en-IN" sz="2400" spc="-1" strike="noStrike">
                <a:solidFill>
                  <a:srgbClr val="000000"/>
                </a:solidFill>
                <a:latin typeface="Calibri"/>
                <a:ea typeface="DejaVu Sans"/>
              </a:rPr>
              <a:t>EEPROM Address Registers</a:t>
            </a:r>
            <a:r>
              <a:rPr b="0" lang="en-IN" sz="2400" spc="-1" strike="noStrike">
                <a:solidFill>
                  <a:srgbClr val="000000"/>
                </a:solidFill>
                <a:latin typeface="Calibri"/>
                <a:ea typeface="DejaVu Sans"/>
              </a:rPr>
              <a:t>, the </a:t>
            </a:r>
            <a:r>
              <a:rPr b="1" lang="en-IN" sz="2400" spc="-1" strike="noStrike">
                <a:solidFill>
                  <a:srgbClr val="000000"/>
                </a:solidFill>
                <a:latin typeface="Calibri"/>
                <a:ea typeface="DejaVu Sans"/>
              </a:rPr>
              <a:t>EEPROM Data Register</a:t>
            </a:r>
            <a:r>
              <a:rPr b="0" lang="en-IN" sz="2400" spc="-1" strike="noStrike">
                <a:solidFill>
                  <a:srgbClr val="000000"/>
                </a:solidFill>
                <a:latin typeface="Calibri"/>
                <a:ea typeface="DejaVu Sans"/>
              </a:rPr>
              <a:t>, and the </a:t>
            </a:r>
            <a:r>
              <a:rPr b="1" lang="en-IN" sz="2400" spc="-1" strike="noStrike">
                <a:solidFill>
                  <a:srgbClr val="000000"/>
                </a:solidFill>
                <a:latin typeface="Calibri"/>
                <a:ea typeface="DejaVu Sans"/>
              </a:rPr>
              <a:t>EEPROM Control Register</a:t>
            </a:r>
            <a:r>
              <a:rPr b="0" lang="en-IN" sz="2400" spc="-1" strike="noStrike">
                <a:solidFill>
                  <a:srgbClr val="000000"/>
                </a:solidFill>
                <a:latin typeface="Calibri"/>
                <a:ea typeface="DejaVu Sans"/>
              </a:rPr>
              <a:t>. The EEPROM has an endurance of at least 100,000 write/erase cycles.</a:t>
            </a:r>
            <a:endParaRPr b="0" lang="en-US" sz="2400" spc="-1" strike="noStrike">
              <a:latin typeface="Arial"/>
            </a:endParaRPr>
          </a:p>
          <a:p>
            <a:pPr algn="just">
              <a:lnSpc>
                <a:spcPct val="100000"/>
              </a:lnSpc>
            </a:pPr>
            <a:endParaRPr b="0" lang="en-US" sz="2400" spc="-1" strike="noStrike">
              <a:latin typeface="Arial"/>
            </a:endParaRPr>
          </a:p>
          <a:p>
            <a:pPr algn="just">
              <a:lnSpc>
                <a:spcPct val="100000"/>
              </a:lnSpc>
            </a:pPr>
            <a:r>
              <a:rPr b="1" lang="en-IN" sz="2400" spc="-1" strike="noStrike">
                <a:solidFill>
                  <a:srgbClr val="000000"/>
                </a:solidFill>
                <a:latin typeface="Calibri"/>
                <a:ea typeface="DejaVu Sans"/>
              </a:rPr>
              <a:t>SRAM Data Memory</a:t>
            </a:r>
            <a:endParaRPr b="0" lang="en-US" sz="2400" spc="-1" strike="noStrike">
              <a:latin typeface="Arial"/>
            </a:endParaRPr>
          </a:p>
          <a:p>
            <a:pPr algn="just">
              <a:lnSpc>
                <a:spcPct val="100000"/>
              </a:lnSpc>
            </a:pPr>
            <a:r>
              <a:rPr b="0" lang="en-IN" sz="2400" spc="-1" strike="noStrike">
                <a:solidFill>
                  <a:srgbClr val="000000"/>
                </a:solidFill>
                <a:latin typeface="Calibri"/>
                <a:ea typeface="DejaVu Sans"/>
              </a:rPr>
              <a:t>Data can be accessed through the </a:t>
            </a:r>
            <a:r>
              <a:rPr b="1" lang="en-IN" sz="2400" spc="-1" strike="noStrike">
                <a:solidFill>
                  <a:srgbClr val="000000"/>
                </a:solidFill>
                <a:latin typeface="Calibri"/>
                <a:ea typeface="DejaVu Sans"/>
              </a:rPr>
              <a:t>standard data bus</a:t>
            </a:r>
            <a:r>
              <a:rPr b="0" lang="en-IN" sz="2400" spc="-1" strike="noStrike">
                <a:solidFill>
                  <a:srgbClr val="000000"/>
                </a:solidFill>
                <a:latin typeface="Calibri"/>
                <a:ea typeface="DejaVu Sans"/>
              </a:rPr>
              <a:t>. There is a secondary </a:t>
            </a:r>
            <a:r>
              <a:rPr b="1" lang="en-IN" sz="2400" spc="-1" strike="noStrike">
                <a:solidFill>
                  <a:srgbClr val="000000"/>
                </a:solidFill>
                <a:latin typeface="Calibri"/>
                <a:ea typeface="DejaVu Sans"/>
              </a:rPr>
              <a:t>In/Out bus</a:t>
            </a:r>
            <a:r>
              <a:rPr b="0" lang="en-IN" sz="2400" spc="-1" strike="noStrike">
                <a:solidFill>
                  <a:srgbClr val="000000"/>
                </a:solidFill>
                <a:latin typeface="Calibri"/>
                <a:ea typeface="DejaVu Sans"/>
              </a:rPr>
              <a:t> for rapid direct access to select locations.</a:t>
            </a:r>
            <a:endParaRPr b="0" lang="en-US" sz="2400" spc="-1" strike="noStrike">
              <a:latin typeface="Arial"/>
            </a:endParaRPr>
          </a:p>
          <a:p>
            <a:pPr algn="just">
              <a:lnSpc>
                <a:spcPct val="100000"/>
              </a:lnSpc>
            </a:pPr>
            <a:r>
              <a:rPr b="0" lang="en-IN" sz="2400" spc="-1" strike="noStrike">
                <a:solidFill>
                  <a:srgbClr val="000000"/>
                </a:solidFill>
                <a:latin typeface="Calibri"/>
                <a:ea typeface="DejaVu Sans"/>
              </a:rPr>
              <a:t>Data memory consists of :</a:t>
            </a:r>
            <a:endParaRPr b="0" lang="en-US" sz="2400" spc="-1" strike="noStrike">
              <a:latin typeface="Arial"/>
            </a:endParaRPr>
          </a:p>
          <a:p>
            <a:pPr algn="just">
              <a:lnSpc>
                <a:spcPct val="100000"/>
              </a:lnSpc>
            </a:pPr>
            <a:r>
              <a:rPr b="0" lang="en-IN" sz="2400" spc="-1" strike="noStrike">
                <a:solidFill>
                  <a:srgbClr val="000000"/>
                </a:solidFill>
                <a:latin typeface="Calibri"/>
                <a:ea typeface="DejaVu Sans"/>
              </a:rPr>
              <a:t>Registers</a:t>
            </a:r>
            <a:endParaRPr b="0" lang="en-US" sz="2400" spc="-1" strike="noStrike">
              <a:latin typeface="Arial"/>
            </a:endParaRPr>
          </a:p>
          <a:p>
            <a:pPr algn="just">
              <a:lnSpc>
                <a:spcPct val="100000"/>
              </a:lnSpc>
            </a:pPr>
            <a:r>
              <a:rPr b="0" lang="en-IN" sz="2400" spc="-1" strike="noStrike">
                <a:solidFill>
                  <a:srgbClr val="000000"/>
                </a:solidFill>
                <a:latin typeface="Calibri"/>
                <a:ea typeface="DejaVu Sans"/>
              </a:rPr>
              <a:t>I/O Memory</a:t>
            </a:r>
            <a:endParaRPr b="0" lang="en-US" sz="2400" spc="-1" strike="noStrike">
              <a:latin typeface="Arial"/>
            </a:endParaRPr>
          </a:p>
          <a:p>
            <a:pPr algn="just">
              <a:lnSpc>
                <a:spcPct val="100000"/>
              </a:lnSpc>
            </a:pPr>
            <a:r>
              <a:rPr b="0" lang="en-IN" sz="2400" spc="-1" strike="noStrike">
                <a:solidFill>
                  <a:srgbClr val="000000"/>
                </a:solidFill>
                <a:latin typeface="Calibri"/>
                <a:ea typeface="DejaVu Sans"/>
              </a:rPr>
              <a:t>Extended I/O Memory (Device dependent)</a:t>
            </a:r>
            <a:endParaRPr b="0" lang="en-US" sz="2400" spc="-1" strike="noStrike">
              <a:latin typeface="Arial"/>
            </a:endParaRPr>
          </a:p>
          <a:p>
            <a:pPr algn="just">
              <a:lnSpc>
                <a:spcPct val="100000"/>
              </a:lnSpc>
            </a:pPr>
            <a:r>
              <a:rPr b="0" lang="en-IN" sz="2400" spc="-1" strike="noStrike">
                <a:solidFill>
                  <a:srgbClr val="000000"/>
                </a:solidFill>
                <a:latin typeface="Calibri"/>
                <a:ea typeface="DejaVu Sans"/>
              </a:rPr>
              <a:t>Internal SRAM</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Google Shape;310;p26"/>
          <p:cNvSpPr/>
          <p:nvPr/>
        </p:nvSpPr>
        <p:spPr>
          <a:xfrm>
            <a:off x="1523880" y="0"/>
            <a:ext cx="9143640" cy="6857640"/>
          </a:xfrm>
          <a:custGeom>
            <a:avLst/>
            <a:gdLst/>
            <a:ahLst/>
            <a:rect l="l" t="t" r="r" b="b"/>
            <a:pathLst>
              <a:path w="9144000" h="6858000">
                <a:moveTo>
                  <a:pt x="9144000" y="0"/>
                </a:moveTo>
                <a:lnTo>
                  <a:pt x="0" y="0"/>
                </a:lnTo>
                <a:lnTo>
                  <a:pt x="0" y="6858000"/>
                </a:lnTo>
                <a:lnTo>
                  <a:pt x="9144000" y="6858000"/>
                </a:lnTo>
                <a:lnTo>
                  <a:pt x="9144000" y="0"/>
                </a:lnTo>
                <a:close/>
              </a:path>
            </a:pathLst>
          </a:custGeom>
          <a:noFill/>
          <a:ln w="0">
            <a:noFill/>
          </a:ln>
        </p:spPr>
        <p:style>
          <a:lnRef idx="0"/>
          <a:fillRef idx="0"/>
          <a:effectRef idx="0"/>
          <a:fontRef idx="minor"/>
        </p:style>
      </p:sp>
      <p:sp>
        <p:nvSpPr>
          <p:cNvPr id="602" name="Google Shape;311;p26"/>
          <p:cNvSpPr txBox="1"/>
          <p:nvPr/>
        </p:nvSpPr>
        <p:spPr>
          <a:xfrm>
            <a:off x="2883960" y="77760"/>
            <a:ext cx="6423480" cy="1157040"/>
          </a:xfrm>
          <a:prstGeom prst="rect">
            <a:avLst/>
          </a:prstGeom>
          <a:noFill/>
          <a:ln w="0">
            <a:noFill/>
          </a:ln>
        </p:spPr>
        <p:txBody>
          <a:bodyPr lIns="0" rIns="0" tIns="11880" bIns="0" anchor="ctr">
            <a:noAutofit/>
          </a:bodyPr>
          <a:p>
            <a:pPr marL="12600">
              <a:lnSpc>
                <a:spcPct val="100000"/>
              </a:lnSpc>
              <a:tabLst>
                <a:tab algn="l" pos="0"/>
              </a:tabLst>
            </a:pPr>
            <a:r>
              <a:rPr b="1" lang="en-US" sz="3600" spc="-1" strike="noStrike">
                <a:solidFill>
                  <a:srgbClr val="ffffff"/>
                </a:solidFill>
                <a:latin typeface="Calibri"/>
                <a:ea typeface="Calibri"/>
              </a:rPr>
              <a:t>Memory</a:t>
            </a:r>
            <a:endParaRPr b="0" lang="en-US" sz="3600" spc="-1" strike="noStrike">
              <a:solidFill>
                <a:srgbClr val="000000"/>
              </a:solidFill>
              <a:latin typeface="Arial"/>
            </a:endParaRPr>
          </a:p>
        </p:txBody>
      </p:sp>
      <p:sp>
        <p:nvSpPr>
          <p:cNvPr id="603" name="Google Shape;312;p26"/>
          <p:cNvSpPr/>
          <p:nvPr/>
        </p:nvSpPr>
        <p:spPr>
          <a:xfrm>
            <a:off x="1221840" y="1071720"/>
            <a:ext cx="10210320" cy="5312520"/>
          </a:xfrm>
          <a:prstGeom prst="rect">
            <a:avLst/>
          </a:prstGeom>
          <a:noFill/>
          <a:ln w="0">
            <a:noFill/>
          </a:ln>
        </p:spPr>
        <p:style>
          <a:lnRef idx="0"/>
          <a:fillRef idx="0"/>
          <a:effectRef idx="0"/>
          <a:fontRef idx="minor"/>
        </p:style>
        <p:txBody>
          <a:bodyPr lIns="0" rIns="0" tIns="61560" bIns="0">
            <a:spAutoFit/>
          </a:bodyPr>
          <a:p>
            <a:pPr marL="469440" indent="-456840">
              <a:lnSpc>
                <a:spcPct val="107000"/>
              </a:lnSpc>
              <a:buClr>
                <a:srgbClr val="ffffff"/>
              </a:buClr>
              <a:buFont typeface="Times New Roman"/>
              <a:buChar char="•"/>
            </a:pPr>
            <a:r>
              <a:rPr b="0" lang="en-US" sz="2800" spc="-1" strike="noStrike">
                <a:solidFill>
                  <a:srgbClr val="ffffff"/>
                </a:solidFill>
                <a:latin typeface="Times New Roman"/>
                <a:ea typeface="Times New Roman"/>
              </a:rPr>
              <a:t>Memory stores information such as instructions  and data in binary format (0 and 1). It provides  this information to the microprocessor whenever  it is needed.</a:t>
            </a:r>
            <a:endParaRPr b="0" lang="en-US" sz="2800" spc="-1" strike="noStrike">
              <a:latin typeface="Arial"/>
            </a:endParaRPr>
          </a:p>
          <a:p>
            <a:pPr>
              <a:lnSpc>
                <a:spcPct val="100000"/>
              </a:lnSpc>
              <a:spcBef>
                <a:spcPts val="14"/>
              </a:spcBef>
              <a:tabLst>
                <a:tab algn="l" pos="0"/>
              </a:tabLst>
            </a:pPr>
            <a:endParaRPr b="0" lang="en-US" sz="2800" spc="-1" strike="noStrike">
              <a:latin typeface="Arial"/>
            </a:endParaRPr>
          </a:p>
          <a:p>
            <a:pPr marL="469800" indent="-457560">
              <a:lnSpc>
                <a:spcPct val="107000"/>
              </a:lnSpc>
              <a:buClr>
                <a:srgbClr val="ffffff"/>
              </a:buClr>
              <a:buFont typeface="Times New Roman"/>
              <a:buChar char="•"/>
              <a:tabLst>
                <a:tab algn="l" pos="0"/>
              </a:tabLst>
            </a:pPr>
            <a:r>
              <a:rPr b="0" lang="en-US" sz="2800" spc="-1" strike="noStrike">
                <a:solidFill>
                  <a:srgbClr val="ffffff"/>
                </a:solidFill>
                <a:latin typeface="Times New Roman"/>
                <a:ea typeface="Times New Roman"/>
              </a:rPr>
              <a:t>Usually, there is a memory “sub-system” in a  microprocessor-based system. This sub-system  includes:</a:t>
            </a:r>
            <a:endParaRPr b="0" lang="en-US" sz="2800" spc="-1" strike="noStrike">
              <a:latin typeface="Arial"/>
            </a:endParaRPr>
          </a:p>
          <a:p>
            <a:pPr lvl="1" marL="870120" indent="-286200">
              <a:lnSpc>
                <a:spcPct val="100000"/>
              </a:lnSpc>
              <a:spcBef>
                <a:spcPts val="261"/>
              </a:spcBef>
              <a:buClr>
                <a:srgbClr val="ffffff"/>
              </a:buClr>
              <a:buFont typeface="Times New Roman"/>
              <a:buChar char="–"/>
              <a:tabLst>
                <a:tab algn="l" pos="0"/>
              </a:tabLst>
            </a:pPr>
            <a:r>
              <a:rPr b="0" lang="en-US" sz="2400" spc="-1" strike="noStrike">
                <a:solidFill>
                  <a:srgbClr val="ffffff"/>
                </a:solidFill>
                <a:latin typeface="Times New Roman"/>
                <a:ea typeface="Times New Roman"/>
              </a:rPr>
              <a:t>The registers inside the microprocessor</a:t>
            </a:r>
            <a:endParaRPr b="0" lang="en-US" sz="2400" spc="-1" strike="noStrike">
              <a:latin typeface="Arial"/>
            </a:endParaRPr>
          </a:p>
          <a:p>
            <a:pPr lvl="1" marL="870120" indent="-286560">
              <a:lnSpc>
                <a:spcPct val="100000"/>
              </a:lnSpc>
              <a:spcBef>
                <a:spcPts val="289"/>
              </a:spcBef>
              <a:buClr>
                <a:srgbClr val="ffffff"/>
              </a:buClr>
              <a:buFont typeface="Times New Roman"/>
              <a:buChar char="–"/>
              <a:tabLst>
                <a:tab algn="l" pos="0"/>
              </a:tabLst>
            </a:pPr>
            <a:r>
              <a:rPr b="0" lang="en-US" sz="2400" spc="-1" strike="noStrike">
                <a:solidFill>
                  <a:srgbClr val="ffffff"/>
                </a:solidFill>
                <a:latin typeface="Times New Roman"/>
                <a:ea typeface="Times New Roman"/>
              </a:rPr>
              <a:t>Read Only Memory (ROM)</a:t>
            </a:r>
            <a:endParaRPr b="0" lang="en-US" sz="2400" spc="-1" strike="noStrike">
              <a:latin typeface="Arial"/>
            </a:endParaRPr>
          </a:p>
          <a:p>
            <a:pPr lvl="2" marL="1212840" indent="-229680">
              <a:lnSpc>
                <a:spcPct val="100000"/>
              </a:lnSpc>
              <a:spcBef>
                <a:spcPts val="255"/>
              </a:spcBef>
              <a:buClr>
                <a:srgbClr val="ffffff"/>
              </a:buClr>
              <a:buFont typeface="Times New Roman"/>
              <a:buChar char="•"/>
              <a:tabLst>
                <a:tab algn="l" pos="0"/>
              </a:tabLst>
            </a:pPr>
            <a:r>
              <a:rPr b="0" lang="en-US" sz="2000" spc="-1" strike="noStrike">
                <a:solidFill>
                  <a:srgbClr val="ffffff"/>
                </a:solidFill>
                <a:latin typeface="Times New Roman"/>
                <a:ea typeface="Times New Roman"/>
              </a:rPr>
              <a:t>used to store information that does not change.</a:t>
            </a:r>
            <a:endParaRPr b="0" lang="en-US" sz="2000" spc="-1" strike="noStrike">
              <a:latin typeface="Arial"/>
            </a:endParaRPr>
          </a:p>
          <a:p>
            <a:pPr lvl="1" marL="870120" indent="-286200">
              <a:lnSpc>
                <a:spcPct val="107000"/>
              </a:lnSpc>
              <a:spcBef>
                <a:spcPts val="601"/>
              </a:spcBef>
              <a:buClr>
                <a:srgbClr val="ffffff"/>
              </a:buClr>
              <a:buFont typeface="Times New Roman"/>
              <a:buChar char="–"/>
              <a:tabLst>
                <a:tab algn="l" pos="0"/>
              </a:tabLst>
            </a:pPr>
            <a:r>
              <a:rPr b="0" lang="en-US" sz="2400" spc="-1" strike="noStrike">
                <a:solidFill>
                  <a:srgbClr val="ffffff"/>
                </a:solidFill>
                <a:latin typeface="Times New Roman"/>
                <a:ea typeface="Times New Roman"/>
              </a:rPr>
              <a:t>Random Access Memory (RAM) (also known as  Read/Write Memory).</a:t>
            </a:r>
            <a:endParaRPr b="0" lang="en-US" sz="2400" spc="-1" strike="noStrike">
              <a:latin typeface="Arial"/>
            </a:endParaRPr>
          </a:p>
          <a:p>
            <a:pPr lvl="2" marL="1212840" indent="-228960">
              <a:lnSpc>
                <a:spcPct val="108000"/>
              </a:lnSpc>
              <a:spcBef>
                <a:spcPts val="490"/>
              </a:spcBef>
              <a:buClr>
                <a:srgbClr val="ffffff"/>
              </a:buClr>
              <a:buFont typeface="Times New Roman"/>
              <a:buChar char="•"/>
              <a:tabLst>
                <a:tab algn="l" pos="0"/>
              </a:tabLst>
            </a:pPr>
            <a:r>
              <a:rPr b="0" lang="en-US" sz="2000" spc="-1" strike="noStrike">
                <a:solidFill>
                  <a:srgbClr val="ffffff"/>
                </a:solidFill>
                <a:latin typeface="Times New Roman"/>
                <a:ea typeface="Times New Roman"/>
              </a:rPr>
              <a:t>used to store information supplied by the user. Such as  programs and data.</a:t>
            </a:r>
            <a:endParaRPr b="0" lang="en-US" sz="2000" spc="-1" strike="noStrike">
              <a:latin typeface="Arial"/>
            </a:endParaRPr>
          </a:p>
        </p:txBody>
      </p:sp>
      <p:sp>
        <p:nvSpPr>
          <p:cNvPr id="604" name="Google Shape;313;p26"/>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9" name="Title 1_23"/>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latin typeface="Arial"/>
            </a:endParaRPr>
          </a:p>
        </p:txBody>
      </p:sp>
      <p:sp>
        <p:nvSpPr>
          <p:cNvPr id="1410" name="TextBox 2_0"/>
          <p:cNvSpPr/>
          <p:nvPr/>
        </p:nvSpPr>
        <p:spPr>
          <a:xfrm>
            <a:off x="552600" y="1295280"/>
            <a:ext cx="11086560" cy="22842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IN" sz="1800" spc="-1" strike="noStrike">
                <a:solidFill>
                  <a:srgbClr val="000000"/>
                </a:solidFill>
                <a:latin typeface="Calibri"/>
                <a:ea typeface="DejaVu Sans"/>
              </a:rPr>
              <a:t>Register space</a:t>
            </a:r>
            <a:r>
              <a:rPr b="0" lang="en-IN" sz="1800" spc="-1" strike="noStrike">
                <a:solidFill>
                  <a:srgbClr val="000000"/>
                </a:solidFill>
                <a:latin typeface="Calibri"/>
                <a:ea typeface="DejaVu Sans"/>
              </a:rPr>
              <a:t> - consists of 32 general purpose working 8-bit registers (R0-R31).</a:t>
            </a:r>
            <a:endParaRPr b="0" lang="en-US" sz="1800" spc="-1" strike="noStrike">
              <a:latin typeface="Arial"/>
            </a:endParaRPr>
          </a:p>
          <a:p>
            <a:pPr>
              <a:lnSpc>
                <a:spcPct val="100000"/>
              </a:lnSpc>
            </a:pPr>
            <a:r>
              <a:rPr b="1" lang="en-IN" sz="1800" spc="-1" strike="noStrike">
                <a:solidFill>
                  <a:srgbClr val="000000"/>
                </a:solidFill>
                <a:latin typeface="Calibri"/>
                <a:ea typeface="DejaVu Sans"/>
              </a:rPr>
              <a:t>I/O Memory</a:t>
            </a:r>
            <a:r>
              <a:rPr b="0" lang="en-IN" sz="1800" spc="-1" strike="noStrike">
                <a:solidFill>
                  <a:srgbClr val="000000"/>
                </a:solidFill>
                <a:latin typeface="Calibri"/>
                <a:ea typeface="DejaVu Sans"/>
              </a:rPr>
              <a:t> - contains addressable space for peripheral functions, such as control registers and other I/O functions.</a:t>
            </a:r>
            <a:endParaRPr b="0" lang="en-US" sz="1800" spc="-1" strike="noStrike">
              <a:latin typeface="Arial"/>
            </a:endParaRPr>
          </a:p>
          <a:p>
            <a:pPr>
              <a:lnSpc>
                <a:spcPct val="100000"/>
              </a:lnSpc>
            </a:pPr>
            <a:r>
              <a:rPr b="1" lang="en-IN" sz="1800" spc="-1" strike="noStrike">
                <a:solidFill>
                  <a:srgbClr val="000000"/>
                </a:solidFill>
                <a:latin typeface="Calibri"/>
                <a:ea typeface="DejaVu Sans"/>
              </a:rPr>
              <a:t>Extended I/O Memory</a:t>
            </a:r>
            <a:r>
              <a:rPr b="0" lang="en-IN" sz="1800" spc="-1" strike="noStrike">
                <a:solidFill>
                  <a:srgbClr val="000000"/>
                </a:solidFill>
                <a:latin typeface="Calibri"/>
                <a:ea typeface="DejaVu Sans"/>
              </a:rPr>
              <a:t> - Some AVR microcontrollers with more peripherals need more space than the I/O memory can address so some of the SRAM is used as Extended I/O memory to handle the extra peripherals control registers and other I/O functions.</a:t>
            </a:r>
            <a:endParaRPr b="0" lang="en-US" sz="1800" spc="-1" strike="noStrike">
              <a:latin typeface="Arial"/>
            </a:endParaRPr>
          </a:p>
          <a:p>
            <a:pPr>
              <a:lnSpc>
                <a:spcPct val="100000"/>
              </a:lnSpc>
            </a:pPr>
            <a:r>
              <a:rPr b="1" lang="en-IN" sz="1800" spc="-1" strike="noStrike">
                <a:solidFill>
                  <a:srgbClr val="000000"/>
                </a:solidFill>
                <a:latin typeface="Calibri"/>
                <a:ea typeface="DejaVu Sans"/>
              </a:rPr>
              <a:t>Internal SRAM (Data Memory)</a:t>
            </a:r>
            <a:r>
              <a:rPr b="0" lang="en-IN" sz="1800" spc="-1" strike="noStrike">
                <a:solidFill>
                  <a:srgbClr val="000000"/>
                </a:solidFill>
                <a:latin typeface="Calibri"/>
                <a:ea typeface="DejaVu Sans"/>
              </a:rPr>
              <a:t> - is used for temporarily storing intermediate results and variables within a software application.</a:t>
            </a:r>
            <a:endParaRPr b="0" lang="en-US" sz="1800" spc="-1" strike="noStrike">
              <a:latin typeface="Arial"/>
            </a:endParaRPr>
          </a:p>
        </p:txBody>
      </p:sp>
      <p:pic>
        <p:nvPicPr>
          <p:cNvPr id="1411" name="Picture 8_1" descr=""/>
          <p:cNvPicPr/>
          <p:nvPr/>
        </p:nvPicPr>
        <p:blipFill>
          <a:blip r:embed="rId1"/>
          <a:stretch/>
        </p:blipFill>
        <p:spPr>
          <a:xfrm>
            <a:off x="2057400" y="3200400"/>
            <a:ext cx="7543080" cy="3428280"/>
          </a:xfrm>
          <a:prstGeom prst="rect">
            <a:avLst/>
          </a:prstGeom>
          <a:ln w="0">
            <a:noFill/>
          </a:ln>
        </p:spPr>
      </p:pic>
    </p:spTree>
  </p:cSld>
  <mc:AlternateContent>
    <mc:Choice Requires="p14">
      <p:transition spd="slow" p14:dur="2000"/>
    </mc:Choice>
    <mc:Fallback>
      <p:transition spd="slow"/>
    </mc:Fallback>
  </mc:AlternateContent>
</p:sld>
</file>

<file path=ppt/slides/slide2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2" name="Title 1_24"/>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latin typeface="Arial"/>
            </a:endParaRPr>
          </a:p>
        </p:txBody>
      </p:sp>
      <p:sp>
        <p:nvSpPr>
          <p:cNvPr id="1413" name="TextBox 2_3"/>
          <p:cNvSpPr/>
          <p:nvPr/>
        </p:nvSpPr>
        <p:spPr>
          <a:xfrm>
            <a:off x="457200" y="1245240"/>
            <a:ext cx="11277000" cy="912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IN" sz="1800" spc="-1" strike="noStrike">
                <a:solidFill>
                  <a:srgbClr val="000000"/>
                </a:solidFill>
                <a:latin typeface="Calibri"/>
                <a:ea typeface="DejaVu Sans"/>
              </a:rPr>
              <a:t>Serial UART Interface with AVR: </a:t>
            </a:r>
            <a:endParaRPr b="0" lang="en-US" sz="1800" spc="-1" strike="noStrike">
              <a:latin typeface="Arial"/>
            </a:endParaRPr>
          </a:p>
          <a:p>
            <a:pPr>
              <a:lnSpc>
                <a:spcPct val="100000"/>
              </a:lnSpc>
            </a:pPr>
            <a:r>
              <a:rPr b="0" lang="en-IN" sz="1800" spc="-1" strike="noStrike">
                <a:solidFill>
                  <a:srgbClr val="000000"/>
                </a:solidFill>
                <a:latin typeface="Calibri"/>
                <a:ea typeface="DejaVu Sans"/>
              </a:rPr>
              <a:t>An embedded product without a Universal Asynchrounous Receiver Transmiter (UART) interface is unimaginable. </a:t>
            </a:r>
            <a:endParaRPr b="0" lang="en-US" sz="1800" spc="-1" strike="noStrike">
              <a:latin typeface="Arial"/>
            </a:endParaRPr>
          </a:p>
        </p:txBody>
      </p:sp>
      <p:pic>
        <p:nvPicPr>
          <p:cNvPr id="1414" name="Picture 4_12" descr=""/>
          <p:cNvPicPr/>
          <p:nvPr/>
        </p:nvPicPr>
        <p:blipFill>
          <a:blip r:embed="rId1"/>
          <a:stretch/>
        </p:blipFill>
        <p:spPr>
          <a:xfrm>
            <a:off x="3124080" y="2131920"/>
            <a:ext cx="4736520" cy="3887280"/>
          </a:xfrm>
          <a:prstGeom prst="rect">
            <a:avLst/>
          </a:prstGeom>
          <a:ln w="0">
            <a:noFill/>
          </a:ln>
        </p:spPr>
      </p:pic>
    </p:spTree>
  </p:cSld>
  <mc:AlternateContent>
    <mc:Choice Requires="p14">
      <p:transition spd="slow" p14:dur="2000"/>
    </mc:Choice>
    <mc:Fallback>
      <p:transition spd="slow"/>
    </mc:Fallback>
  </mc:AlternateContent>
</p:sld>
</file>

<file path=ppt/slides/slide2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5" name="Title 1_25"/>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latin typeface="Arial"/>
            </a:endParaRPr>
          </a:p>
        </p:txBody>
      </p:sp>
      <p:pic>
        <p:nvPicPr>
          <p:cNvPr id="1416" name="Picture 4_13" descr=""/>
          <p:cNvPicPr/>
          <p:nvPr/>
        </p:nvPicPr>
        <p:blipFill>
          <a:blip r:embed="rId1"/>
          <a:stretch/>
        </p:blipFill>
        <p:spPr>
          <a:xfrm>
            <a:off x="2514600" y="1494720"/>
            <a:ext cx="6044400" cy="2310840"/>
          </a:xfrm>
          <a:prstGeom prst="rect">
            <a:avLst/>
          </a:prstGeom>
          <a:ln w="0">
            <a:noFill/>
          </a:ln>
        </p:spPr>
      </p:pic>
      <p:sp>
        <p:nvSpPr>
          <p:cNvPr id="1417" name="TextBox 5_0"/>
          <p:cNvSpPr/>
          <p:nvPr/>
        </p:nvSpPr>
        <p:spPr>
          <a:xfrm>
            <a:off x="762120" y="3740760"/>
            <a:ext cx="10667160" cy="22845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2400" spc="-1" strike="noStrike">
                <a:solidFill>
                  <a:srgbClr val="000000"/>
                </a:solidFill>
                <a:latin typeface="Times New Roman"/>
                <a:ea typeface="DejaVu Sans"/>
              </a:rPr>
              <a:t>The duration of a '1' or '0' is unknown to the receiving device. Hence it </a:t>
            </a:r>
            <a:r>
              <a:rPr b="0" i="1" lang="en-IN" sz="2400" spc="-1" strike="noStrike">
                <a:solidFill>
                  <a:srgbClr val="000000"/>
                </a:solidFill>
                <a:latin typeface="Times New Roman"/>
                <a:ea typeface="DejaVu Sans"/>
              </a:rPr>
              <a:t>asynchronous</a:t>
            </a:r>
            <a:r>
              <a:rPr b="0" lang="en-IN" sz="2400" spc="-1" strike="noStrike">
                <a:solidFill>
                  <a:srgbClr val="000000"/>
                </a:solidFill>
                <a:latin typeface="Times New Roman"/>
                <a:ea typeface="DejaVu Sans"/>
              </a:rPr>
              <a:t>. This is solved by agreeing upon a common data rate by both the devices, known as baud Rate.</a:t>
            </a:r>
            <a:endParaRPr b="0" lang="en-US" sz="2400" spc="-1" strike="noStrike">
              <a:latin typeface="Arial"/>
            </a:endParaRPr>
          </a:p>
          <a:p>
            <a:pPr>
              <a:lnSpc>
                <a:spcPct val="100000"/>
              </a:lnSpc>
            </a:pPr>
            <a:r>
              <a:rPr b="0" lang="en-IN" sz="2400" spc="-1" strike="noStrike">
                <a:solidFill>
                  <a:srgbClr val="000000"/>
                </a:solidFill>
                <a:latin typeface="Times New Roman"/>
                <a:ea typeface="DejaVu Sans"/>
              </a:rPr>
              <a:t>You'll find typical baud rates to be 4800, </a:t>
            </a:r>
            <a:r>
              <a:rPr b="1" lang="en-IN" sz="2400" spc="-1" strike="noStrike">
                <a:solidFill>
                  <a:srgbClr val="000000"/>
                </a:solidFill>
                <a:latin typeface="Times New Roman"/>
                <a:ea typeface="DejaVu Sans"/>
              </a:rPr>
              <a:t>9600</a:t>
            </a:r>
            <a:r>
              <a:rPr b="0" lang="en-IN" sz="2400" spc="-1" strike="noStrike">
                <a:solidFill>
                  <a:srgbClr val="000000"/>
                </a:solidFill>
                <a:latin typeface="Times New Roman"/>
                <a:ea typeface="DejaVu Sans"/>
              </a:rPr>
              <a:t>, 19200, 115200 etc. Atmega32 allows you to select the baud rate you wish. You need to look at the baud rate of the interfacing device to know it's default value. Typically most devices are set to 9600.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8" name="Title 1_26"/>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latin typeface="Arial"/>
            </a:endParaRPr>
          </a:p>
        </p:txBody>
      </p:sp>
      <p:sp>
        <p:nvSpPr>
          <p:cNvPr id="1419" name="TextBox 5_3"/>
          <p:cNvSpPr/>
          <p:nvPr/>
        </p:nvSpPr>
        <p:spPr>
          <a:xfrm>
            <a:off x="762120" y="1382400"/>
            <a:ext cx="10667160" cy="4358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IN" sz="2000" spc="-1" strike="noStrike">
                <a:solidFill>
                  <a:srgbClr val="000000"/>
                </a:solidFill>
                <a:latin typeface="Times New Roman"/>
                <a:ea typeface="DejaVu Sans"/>
              </a:rPr>
              <a:t>The Serial Peripheral Interface (SPI)</a:t>
            </a:r>
            <a:endParaRPr b="0" lang="en-US" sz="2000" spc="-1" strike="noStrike">
              <a:latin typeface="Arial"/>
            </a:endParaRPr>
          </a:p>
          <a:p>
            <a:pPr>
              <a:lnSpc>
                <a:spcPct val="100000"/>
              </a:lnSpc>
            </a:pPr>
            <a:endParaRPr b="0" lang="en-US" sz="2000" spc="-1" strike="noStrike">
              <a:latin typeface="Arial"/>
            </a:endParaRPr>
          </a:p>
          <a:p>
            <a:pPr marL="285840" indent="-285120">
              <a:lnSpc>
                <a:spcPct val="100000"/>
              </a:lnSpc>
              <a:buClr>
                <a:srgbClr val="000000"/>
              </a:buClr>
              <a:buFont typeface="Arial"/>
              <a:buChar char="•"/>
            </a:pPr>
            <a:r>
              <a:rPr b="0" lang="en-IN" sz="2000" spc="-1" strike="noStrike">
                <a:solidFill>
                  <a:srgbClr val="000000"/>
                </a:solidFill>
                <a:latin typeface="Times New Roman"/>
                <a:ea typeface="DejaVu Sans"/>
              </a:rPr>
              <a:t>The SPI (Serial Peripheral Interface) is a peripheral used to communicate between the AVR and other devices, like others AVRs, external EEPROMs, DACs, ADCs, etc. </a:t>
            </a:r>
            <a:endParaRPr b="0" lang="en-US" sz="2000" spc="-1" strike="noStrike">
              <a:latin typeface="Arial"/>
            </a:endParaRPr>
          </a:p>
          <a:p>
            <a:pPr marL="285840" indent="-285120">
              <a:lnSpc>
                <a:spcPct val="100000"/>
              </a:lnSpc>
              <a:buClr>
                <a:srgbClr val="000000"/>
              </a:buClr>
              <a:buFont typeface="Arial"/>
              <a:buChar char="•"/>
            </a:pPr>
            <a:r>
              <a:rPr b="0" lang="en-IN" sz="2000" spc="-1" strike="noStrike">
                <a:solidFill>
                  <a:srgbClr val="000000"/>
                </a:solidFill>
                <a:latin typeface="Times New Roman"/>
                <a:ea typeface="DejaVu Sans"/>
              </a:rPr>
              <a:t>With this interface, you have one Master device which initiates and controls the communication, and one or more slaves who receive and transmit to the Master.</a:t>
            </a:r>
            <a:endParaRPr b="0" lang="en-US" sz="2000" spc="-1" strike="noStrike">
              <a:latin typeface="Arial"/>
            </a:endParaRPr>
          </a:p>
          <a:p>
            <a:pPr marL="285840" indent="-285120">
              <a:lnSpc>
                <a:spcPct val="100000"/>
              </a:lnSpc>
              <a:buClr>
                <a:srgbClr val="000000"/>
              </a:buClr>
              <a:buFont typeface="Arial"/>
              <a:buChar char="•"/>
            </a:pPr>
            <a:r>
              <a:rPr b="0" lang="en-IN" sz="2000" spc="-1" strike="noStrike">
                <a:solidFill>
                  <a:srgbClr val="000000"/>
                </a:solidFill>
                <a:latin typeface="Times New Roman"/>
                <a:ea typeface="DejaVu Sans"/>
              </a:rPr>
              <a:t>The core of the SPI is an 8-bit shift register in both the Master and the Slave, and a clock signal generated by the Master. Let's say the Master wants to send a byte of data (call it A) to the Slave and at the same time receive another byte of data from the Slave (call it B). Before starting the communication, the Master places A in its shift register, and the Slave places B in its shift register. (Figure 1-a). Then the Master generates 8 clock pulses, and the contents of the Master's shift register are transferred to the Slave's shift register and vice versa (Figure 1-b to 1-e). So, at the end of the clock pulses, the Master has completely received B, and the Slave has received A. As you can see, the transmission and reception occurs at the same time, </a:t>
            </a:r>
            <a:r>
              <a:rPr b="1" lang="en-IN" sz="2000" spc="-1" strike="noStrike">
                <a:solidFill>
                  <a:srgbClr val="000000"/>
                </a:solidFill>
                <a:latin typeface="Times New Roman"/>
                <a:ea typeface="DejaVu Sans"/>
              </a:rPr>
              <a:t>so it is a full duplex data transfer.</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0" name="Title 1_27"/>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latin typeface="Arial"/>
            </a:endParaRPr>
          </a:p>
        </p:txBody>
      </p:sp>
      <p:sp>
        <p:nvSpPr>
          <p:cNvPr id="1421" name="TextBox 5_4"/>
          <p:cNvSpPr/>
          <p:nvPr/>
        </p:nvSpPr>
        <p:spPr>
          <a:xfrm>
            <a:off x="762120" y="1148760"/>
            <a:ext cx="10667160" cy="1827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IN" sz="2400" spc="-1" strike="noStrike">
                <a:solidFill>
                  <a:srgbClr val="000000"/>
                </a:solidFill>
                <a:latin typeface="Times New Roman"/>
                <a:ea typeface="DejaVu Sans"/>
              </a:rPr>
              <a:t>Basics of I2C with AVR</a:t>
            </a:r>
            <a:endParaRPr b="0" lang="en-US" sz="2400" spc="-1" strike="noStrike">
              <a:latin typeface="Arial"/>
            </a:endParaRPr>
          </a:p>
          <a:p>
            <a:pPr>
              <a:lnSpc>
                <a:spcPct val="100000"/>
              </a:lnSpc>
            </a:pPr>
            <a:r>
              <a:rPr b="0" lang="en-IN" sz="2400" spc="-1" strike="noStrike">
                <a:solidFill>
                  <a:srgbClr val="000000"/>
                </a:solidFill>
                <a:latin typeface="Times New Roman"/>
                <a:ea typeface="DejaVu Sans"/>
              </a:rPr>
              <a:t>The </a:t>
            </a:r>
            <a:r>
              <a:rPr b="1" lang="en-IN" sz="2400" spc="-1" strike="noStrike">
                <a:solidFill>
                  <a:srgbClr val="000000"/>
                </a:solidFill>
                <a:latin typeface="Times New Roman"/>
                <a:ea typeface="DejaVu Sans"/>
              </a:rPr>
              <a:t>I²C</a:t>
            </a:r>
            <a:r>
              <a:rPr b="0" lang="en-IN" sz="2400" spc="-1" strike="noStrike">
                <a:solidFill>
                  <a:srgbClr val="000000"/>
                </a:solidFill>
                <a:latin typeface="Times New Roman"/>
                <a:ea typeface="DejaVu Sans"/>
              </a:rPr>
              <a:t> (</a:t>
            </a:r>
            <a:r>
              <a:rPr b="1" lang="en-IN" sz="2400" spc="-1" strike="noStrike">
                <a:solidFill>
                  <a:srgbClr val="000000"/>
                </a:solidFill>
                <a:latin typeface="Times New Roman"/>
                <a:ea typeface="DejaVu Sans"/>
              </a:rPr>
              <a:t>Inter-Integrated Circuit</a:t>
            </a:r>
            <a:r>
              <a:rPr b="0" lang="en-IN" sz="2400" spc="-1" strike="noStrike">
                <a:solidFill>
                  <a:srgbClr val="000000"/>
                </a:solidFill>
                <a:latin typeface="Times New Roman"/>
                <a:ea typeface="DejaVu Sans"/>
              </a:rPr>
              <a:t>) protocol, referred to as </a:t>
            </a:r>
            <a:r>
              <a:rPr b="0" i="1" lang="en-IN" sz="2400" spc="-1" strike="noStrike">
                <a:solidFill>
                  <a:srgbClr val="000000"/>
                </a:solidFill>
                <a:latin typeface="Times New Roman"/>
                <a:ea typeface="DejaVu Sans"/>
              </a:rPr>
              <a:t>I-squared-C</a:t>
            </a:r>
            <a:r>
              <a:rPr b="0" lang="en-IN" sz="2400" spc="-1" strike="noStrike">
                <a:solidFill>
                  <a:srgbClr val="000000"/>
                </a:solidFill>
                <a:latin typeface="Times New Roman"/>
                <a:ea typeface="DejaVu Sans"/>
              </a:rPr>
              <a:t>, </a:t>
            </a:r>
            <a:r>
              <a:rPr b="0" i="1" lang="en-IN" sz="2400" spc="-1" strike="noStrike">
                <a:solidFill>
                  <a:srgbClr val="000000"/>
                </a:solidFill>
                <a:latin typeface="Times New Roman"/>
                <a:ea typeface="DejaVu Sans"/>
              </a:rPr>
              <a:t>I-two-C</a:t>
            </a:r>
            <a:r>
              <a:rPr b="0" lang="en-IN" sz="2400" spc="-1" strike="noStrike">
                <a:solidFill>
                  <a:srgbClr val="000000"/>
                </a:solidFill>
                <a:latin typeface="Times New Roman"/>
                <a:ea typeface="DejaVu Sans"/>
              </a:rPr>
              <a:t>, or </a:t>
            </a:r>
            <a:r>
              <a:rPr b="0" i="1" lang="en-IN" sz="2400" spc="-1" strike="noStrike">
                <a:solidFill>
                  <a:srgbClr val="000000"/>
                </a:solidFill>
                <a:latin typeface="Times New Roman"/>
                <a:ea typeface="DejaVu Sans"/>
              </a:rPr>
              <a:t>IIC</a:t>
            </a:r>
            <a:r>
              <a:rPr b="0" lang="en-IN" sz="2400" spc="-1" strike="noStrike">
                <a:solidFill>
                  <a:srgbClr val="000000"/>
                </a:solidFill>
                <a:latin typeface="Times New Roman"/>
                <a:ea typeface="DejaVu Sans"/>
              </a:rPr>
              <a:t>) is two wire serial communication protocol for connecting </a:t>
            </a:r>
            <a:r>
              <a:rPr b="1" lang="en-IN" sz="2400" spc="-1" strike="noStrike">
                <a:solidFill>
                  <a:srgbClr val="000000"/>
                </a:solidFill>
                <a:latin typeface="Times New Roman"/>
                <a:ea typeface="DejaVu Sans"/>
              </a:rPr>
              <a:t>low speed peripherals to a microcontroller or computer motherboard</a:t>
            </a:r>
            <a:r>
              <a:rPr b="1" lang="en-IN" sz="1800" spc="-1" strike="noStrike">
                <a:solidFill>
                  <a:srgbClr val="000000"/>
                </a:solidFill>
                <a:latin typeface="Calibri"/>
                <a:ea typeface="DejaVu Sans"/>
              </a:rPr>
              <a:t>.</a:t>
            </a:r>
            <a:endParaRPr b="0" lang="en-US" sz="1800" spc="-1" strike="noStrike">
              <a:latin typeface="Arial"/>
            </a:endParaRPr>
          </a:p>
          <a:p>
            <a:pPr>
              <a:lnSpc>
                <a:spcPct val="100000"/>
              </a:lnSpc>
            </a:pPr>
            <a:endParaRPr b="0" lang="en-US" sz="1800" spc="-1" strike="noStrike">
              <a:latin typeface="Arial"/>
            </a:endParaRPr>
          </a:p>
        </p:txBody>
      </p:sp>
      <p:pic>
        <p:nvPicPr>
          <p:cNvPr id="1422" name="Picture 4_14" descr="A sample schematic with one master and three slaves"/>
          <p:cNvPicPr/>
          <p:nvPr/>
        </p:nvPicPr>
        <p:blipFill>
          <a:blip r:embed="rId1"/>
          <a:stretch/>
        </p:blipFill>
        <p:spPr>
          <a:xfrm>
            <a:off x="3397320" y="2743200"/>
            <a:ext cx="5396760" cy="1637640"/>
          </a:xfrm>
          <a:prstGeom prst="rect">
            <a:avLst/>
          </a:prstGeom>
          <a:ln w="0">
            <a:noFill/>
          </a:ln>
        </p:spPr>
      </p:pic>
      <p:sp>
        <p:nvSpPr>
          <p:cNvPr id="1423" name="TextBox 3_0"/>
          <p:cNvSpPr/>
          <p:nvPr/>
        </p:nvSpPr>
        <p:spPr>
          <a:xfrm>
            <a:off x="990720" y="4495680"/>
            <a:ext cx="10057680" cy="3015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2400" spc="-1" strike="noStrike">
                <a:solidFill>
                  <a:srgbClr val="000000"/>
                </a:solidFill>
                <a:latin typeface="Calibri"/>
                <a:ea typeface="DejaVu Sans"/>
              </a:rPr>
              <a:t>The </a:t>
            </a:r>
            <a:r>
              <a:rPr b="1" lang="en-IN" sz="2400" spc="-1" strike="noStrike">
                <a:solidFill>
                  <a:srgbClr val="000000"/>
                </a:solidFill>
                <a:latin typeface="Calibri"/>
                <a:ea typeface="DejaVu Sans"/>
              </a:rPr>
              <a:t>I²C</a:t>
            </a:r>
            <a:r>
              <a:rPr b="0" lang="en-IN" sz="2400" spc="-1" strike="noStrike">
                <a:solidFill>
                  <a:srgbClr val="000000"/>
                </a:solidFill>
                <a:latin typeface="Calibri"/>
                <a:ea typeface="DejaVu Sans"/>
              </a:rPr>
              <a:t> simply require only two wires for communication. One is called the </a:t>
            </a:r>
            <a:r>
              <a:rPr b="1" lang="en-IN" sz="2400" spc="-1" strike="noStrike">
                <a:solidFill>
                  <a:srgbClr val="000000"/>
                </a:solidFill>
                <a:latin typeface="Calibri"/>
                <a:ea typeface="DejaVu Sans"/>
              </a:rPr>
              <a:t>Serial Data (SDA)</a:t>
            </a:r>
            <a:r>
              <a:rPr b="0" lang="en-IN" sz="2400" spc="-1" strike="noStrike">
                <a:solidFill>
                  <a:srgbClr val="000000"/>
                </a:solidFill>
                <a:latin typeface="Calibri"/>
                <a:ea typeface="DejaVu Sans"/>
              </a:rPr>
              <a:t> and the other is </a:t>
            </a:r>
            <a:r>
              <a:rPr b="1" lang="en-IN" sz="2400" spc="-1" strike="noStrike">
                <a:solidFill>
                  <a:srgbClr val="000000"/>
                </a:solidFill>
                <a:latin typeface="Calibri"/>
                <a:ea typeface="DejaVu Sans"/>
              </a:rPr>
              <a:t>Serial Clock (SCL)</a:t>
            </a:r>
            <a:r>
              <a:rPr b="0" lang="en-IN" sz="2400" spc="-1" strike="noStrike">
                <a:solidFill>
                  <a:srgbClr val="000000"/>
                </a:solidFill>
                <a:latin typeface="Calibri"/>
                <a:ea typeface="DejaVu Sans"/>
              </a:rPr>
              <a:t> as shown.</a:t>
            </a:r>
            <a:endParaRPr b="0" lang="en-US" sz="2400" spc="-1" strike="noStrike">
              <a:latin typeface="Arial"/>
            </a:endParaRPr>
          </a:p>
          <a:p>
            <a:pPr>
              <a:lnSpc>
                <a:spcPct val="100000"/>
              </a:lnSpc>
            </a:pPr>
            <a:r>
              <a:rPr b="0" lang="en-IN" sz="2400" spc="-1" strike="noStrike">
                <a:solidFill>
                  <a:srgbClr val="000000"/>
                </a:solidFill>
                <a:latin typeface="Calibri"/>
                <a:ea typeface="DejaVu Sans"/>
              </a:rPr>
              <a:t>There are various modes and configurations in which it can be used. Let us start simply with a single master and a single slave.</a:t>
            </a:r>
            <a:endParaRPr b="0" lang="en-US" sz="2400" spc="-1" strike="noStrike">
              <a:latin typeface="Arial"/>
            </a:endParaRPr>
          </a:p>
          <a:p>
            <a:pPr>
              <a:lnSpc>
                <a:spcPct val="100000"/>
              </a:lnSpc>
            </a:pPr>
            <a:r>
              <a:rPr b="0" lang="en-IN" sz="2400" spc="-1" strike="noStrike">
                <a:solidFill>
                  <a:srgbClr val="000000"/>
                </a:solidFill>
                <a:latin typeface="Calibri"/>
                <a:ea typeface="DejaVu Sans"/>
              </a:rPr>
              <a:t>The Master generates the clock for serial communication (</a:t>
            </a:r>
            <a:r>
              <a:rPr b="1" lang="en-IN" sz="2400" spc="-1" strike="noStrike">
                <a:solidFill>
                  <a:srgbClr val="000000"/>
                </a:solidFill>
                <a:latin typeface="Calibri"/>
                <a:ea typeface="DejaVu Sans"/>
              </a:rPr>
              <a:t>SCL</a:t>
            </a:r>
            <a:r>
              <a:rPr b="0" lang="en-IN" sz="2400" spc="-1" strike="noStrike">
                <a:solidFill>
                  <a:srgbClr val="000000"/>
                </a:solidFill>
                <a:latin typeface="Calibri"/>
                <a:ea typeface="DejaVu Sans"/>
              </a:rPr>
              <a:t>). A stream of data bits(B1 to BN) is transferred between the start and the stop bits.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4" name="Title 1_28"/>
          <p:cNvSpPr/>
          <p:nvPr/>
        </p:nvSpPr>
        <p:spPr>
          <a:xfrm>
            <a:off x="2883960" y="308160"/>
            <a:ext cx="6423120" cy="695880"/>
          </a:xfrm>
          <a:prstGeom prst="rect">
            <a:avLst/>
          </a:prstGeom>
          <a:noFill/>
          <a:ln w="0">
            <a:noFill/>
          </a:ln>
        </p:spPr>
        <p:style>
          <a:lnRef idx="0"/>
          <a:fillRef idx="0"/>
          <a:effectRef idx="0"/>
          <a:fontRef idx="minor"/>
        </p:style>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latin typeface="Arial"/>
            </a:endParaRPr>
          </a:p>
        </p:txBody>
      </p:sp>
      <p:sp>
        <p:nvSpPr>
          <p:cNvPr id="1425" name="TextBox 5_5"/>
          <p:cNvSpPr/>
          <p:nvPr/>
        </p:nvSpPr>
        <p:spPr>
          <a:xfrm>
            <a:off x="762120" y="1148760"/>
            <a:ext cx="10667160" cy="5576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IN" sz="2400" spc="-1" strike="noStrike">
                <a:solidFill>
                  <a:srgbClr val="000000"/>
                </a:solidFill>
                <a:latin typeface="Times New Roman"/>
                <a:ea typeface="DejaVu Sans"/>
              </a:rPr>
              <a:t>Watchdog timer in AVR: </a:t>
            </a:r>
            <a:endParaRPr b="0" lang="en-US" sz="2400" spc="-1" strike="noStrike">
              <a:latin typeface="Arial"/>
            </a:endParaRPr>
          </a:p>
          <a:p>
            <a:pPr>
              <a:lnSpc>
                <a:spcPct val="100000"/>
              </a:lnSpc>
            </a:pPr>
            <a:endParaRPr b="0" lang="en-US" sz="2400" spc="-1" strike="noStrike">
              <a:latin typeface="Arial"/>
            </a:endParaRPr>
          </a:p>
          <a:p>
            <a:pPr marL="285840" indent="-285120">
              <a:lnSpc>
                <a:spcPct val="100000"/>
              </a:lnSpc>
              <a:buClr>
                <a:srgbClr val="000000"/>
              </a:buClr>
              <a:buFont typeface="Arial"/>
              <a:buChar char="•"/>
            </a:pPr>
            <a:r>
              <a:rPr b="0" lang="en-IN" sz="2400" spc="-1" strike="noStrike">
                <a:solidFill>
                  <a:srgbClr val="000000"/>
                </a:solidFill>
                <a:latin typeface="Times New Roman"/>
                <a:ea typeface="DejaVu Sans"/>
              </a:rPr>
              <a:t>A </a:t>
            </a:r>
            <a:r>
              <a:rPr b="1" lang="en-IN" sz="2400" spc="-1" strike="noStrike">
                <a:solidFill>
                  <a:srgbClr val="000000"/>
                </a:solidFill>
                <a:latin typeface="Times New Roman"/>
                <a:ea typeface="DejaVu Sans"/>
              </a:rPr>
              <a:t>watchdog timer</a:t>
            </a:r>
            <a:r>
              <a:rPr b="0" lang="en-IN" sz="2400" spc="-1" strike="noStrike">
                <a:solidFill>
                  <a:srgbClr val="000000"/>
                </a:solidFill>
                <a:latin typeface="Times New Roman"/>
                <a:ea typeface="DejaVu Sans"/>
              </a:rPr>
              <a:t> (sometimes called a </a:t>
            </a:r>
            <a:r>
              <a:rPr b="0" i="1" lang="en-IN" sz="2400" spc="-1" strike="noStrike">
                <a:solidFill>
                  <a:srgbClr val="000000"/>
                </a:solidFill>
                <a:latin typeface="Times New Roman"/>
                <a:ea typeface="DejaVu Sans"/>
              </a:rPr>
              <a:t>computer operating properly</a:t>
            </a:r>
            <a:r>
              <a:rPr b="0" lang="en-IN" sz="2400" spc="-1" strike="noStrike">
                <a:solidFill>
                  <a:srgbClr val="000000"/>
                </a:solidFill>
                <a:latin typeface="Times New Roman"/>
                <a:ea typeface="DejaVu Sans"/>
              </a:rPr>
              <a:t> or </a:t>
            </a:r>
            <a:r>
              <a:rPr b="0" i="1" lang="en-IN" sz="2400" spc="-1" strike="noStrike">
                <a:solidFill>
                  <a:srgbClr val="000000"/>
                </a:solidFill>
                <a:latin typeface="Times New Roman"/>
                <a:ea typeface="DejaVu Sans"/>
              </a:rPr>
              <a:t>COP</a:t>
            </a:r>
            <a:r>
              <a:rPr b="0" lang="en-IN" sz="2400" spc="-1" strike="noStrike">
                <a:solidFill>
                  <a:srgbClr val="000000"/>
                </a:solidFill>
                <a:latin typeface="Times New Roman"/>
                <a:ea typeface="DejaVu Sans"/>
              </a:rPr>
              <a:t> timer, or simply a </a:t>
            </a:r>
            <a:r>
              <a:rPr b="0" i="1" lang="en-IN" sz="2400" spc="-1" strike="noStrike">
                <a:solidFill>
                  <a:srgbClr val="000000"/>
                </a:solidFill>
                <a:latin typeface="Times New Roman"/>
                <a:ea typeface="DejaVu Sans"/>
              </a:rPr>
              <a:t>watchdog</a:t>
            </a:r>
            <a:r>
              <a:rPr b="0" lang="en-IN" sz="2400" spc="-1" strike="noStrike">
                <a:solidFill>
                  <a:srgbClr val="000000"/>
                </a:solidFill>
                <a:latin typeface="Times New Roman"/>
                <a:ea typeface="DejaVu Sans"/>
              </a:rPr>
              <a:t>) is an electronic </a:t>
            </a:r>
            <a:r>
              <a:rPr b="0" lang="en-IN" sz="2400" spc="-1" strike="noStrike" u="sng">
                <a:solidFill>
                  <a:srgbClr val="0462c1"/>
                </a:solidFill>
                <a:uFillTx/>
                <a:latin typeface="Times New Roman"/>
                <a:ea typeface="DejaVu Sans"/>
                <a:hlinkClick r:id="rId1"/>
              </a:rPr>
              <a:t>timer</a:t>
            </a:r>
            <a:r>
              <a:rPr b="0" lang="en-IN" sz="2400" spc="-1" strike="noStrike">
                <a:solidFill>
                  <a:srgbClr val="000000"/>
                </a:solidFill>
                <a:latin typeface="Times New Roman"/>
                <a:ea typeface="DejaVu Sans"/>
              </a:rPr>
              <a:t> that is used to detect and recover from computer malfunctions. During normal operation, the computer regularly resets the watchdog timer to prevent it from elapsing, or "timing out". If, due to a hardware fault or program error, the computer fails to reset the watchdog, the timer will elapse and generate a timeout signal. The timeout signal is used to initiate corrective action or actions. The corrective actions typically include placing the computer system in a safe state and restoring normal system operation.</a:t>
            </a:r>
            <a:endParaRPr b="0" lang="en-US" sz="2400" spc="-1" strike="noStrike">
              <a:latin typeface="Arial"/>
            </a:endParaRPr>
          </a:p>
          <a:p>
            <a:pPr marL="285840" indent="-285120">
              <a:lnSpc>
                <a:spcPct val="100000"/>
              </a:lnSpc>
              <a:buClr>
                <a:srgbClr val="000000"/>
              </a:buClr>
              <a:buFont typeface="Arial"/>
              <a:buChar char="•"/>
            </a:pPr>
            <a:r>
              <a:rPr b="0" lang="en-IN" sz="2400" spc="-1" strike="noStrike">
                <a:solidFill>
                  <a:srgbClr val="000000"/>
                </a:solidFill>
                <a:latin typeface="Times New Roman"/>
                <a:ea typeface="DejaVu Sans"/>
              </a:rPr>
              <a:t>Watchdog timers are commonly found in </a:t>
            </a:r>
            <a:r>
              <a:rPr b="0" lang="en-IN" sz="2400" spc="-1" strike="noStrike" u="sng">
                <a:solidFill>
                  <a:srgbClr val="0462c1"/>
                </a:solidFill>
                <a:uFillTx/>
                <a:latin typeface="Times New Roman"/>
                <a:ea typeface="DejaVu Sans"/>
                <a:hlinkClick r:id="rId2"/>
              </a:rPr>
              <a:t>embedded systems</a:t>
            </a:r>
            <a:r>
              <a:rPr b="0" lang="en-IN" sz="2400" spc="-1" strike="noStrike">
                <a:solidFill>
                  <a:srgbClr val="000000"/>
                </a:solidFill>
                <a:latin typeface="Times New Roman"/>
                <a:ea typeface="DejaVu Sans"/>
              </a:rPr>
              <a:t> and other computer-controlled equipment where humans cannot easily access the equipment or would be unable to react to faults in a timely manner. In such systems, the computer cannot depend on a human to invoke a reboot if it </a:t>
            </a:r>
            <a:r>
              <a:rPr b="0" lang="en-IN" sz="2400" spc="-1" strike="noStrike" u="sng">
                <a:solidFill>
                  <a:srgbClr val="0462c1"/>
                </a:solidFill>
                <a:uFillTx/>
                <a:latin typeface="Times New Roman"/>
                <a:ea typeface="DejaVu Sans"/>
                <a:hlinkClick r:id="rId3"/>
              </a:rPr>
              <a:t>hangs</a:t>
            </a:r>
            <a:r>
              <a:rPr b="0" lang="en-IN" sz="2400" spc="-1" strike="noStrike">
                <a:solidFill>
                  <a:srgbClr val="000000"/>
                </a:solidFill>
                <a:latin typeface="Times New Roman"/>
                <a:ea typeface="DejaVu Sans"/>
              </a:rPr>
              <a:t>; it must be self-reliant.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6" name="Title 1_29"/>
          <p:cNvSpPr/>
          <p:nvPr/>
        </p:nvSpPr>
        <p:spPr>
          <a:xfrm>
            <a:off x="838080" y="360360"/>
            <a:ext cx="10514880" cy="1278720"/>
          </a:xfrm>
          <a:prstGeom prst="rect">
            <a:avLst/>
          </a:prstGeom>
          <a:noFill/>
          <a:ln w="0">
            <a:noFill/>
          </a:ln>
        </p:spPr>
        <p:style>
          <a:lnRef idx="0"/>
          <a:fillRef idx="0"/>
          <a:effectRef idx="0"/>
          <a:fontRef idx="minor"/>
        </p:style>
        <p:txBody>
          <a:bodyPr lIns="90000" rIns="90000" tIns="45000" bIns="45000" anchor="ctr">
            <a:normAutofit/>
          </a:bodyPr>
          <a:p>
            <a:pPr algn="ctr">
              <a:lnSpc>
                <a:spcPct val="90000"/>
              </a:lnSpc>
            </a:pPr>
            <a:r>
              <a:rPr b="0" lang="it-IT" sz="4400" spc="-1" strike="noStrike">
                <a:solidFill>
                  <a:srgbClr val="000000"/>
                </a:solidFill>
                <a:latin typeface="Casper Bold"/>
              </a:rPr>
              <a:t>Comparison</a:t>
            </a:r>
            <a:endParaRPr b="0" lang="en-US" sz="4400" spc="-1" strike="noStrike">
              <a:latin typeface="Arial"/>
            </a:endParaRPr>
          </a:p>
        </p:txBody>
      </p:sp>
      <p:sp>
        <p:nvSpPr>
          <p:cNvPr id="1427" name="Slide Number Placeholder 3_30"/>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E20E7EC-1E82-49A3-ADDD-5E9ABCA9EE79}" type="slidenum">
              <a:rPr b="0" lang="en-US" sz="1200" spc="-1" strike="noStrike">
                <a:solidFill>
                  <a:srgbClr val="8b8b8b"/>
                </a:solidFill>
                <a:latin typeface="Calibri"/>
              </a:rPr>
              <a:t>&lt;number&gt;</a:t>
            </a:fld>
            <a:endParaRPr b="0" lang="en-US" sz="1200" spc="-1" strike="noStrike">
              <a:latin typeface="Arial"/>
            </a:endParaRPr>
          </a:p>
        </p:txBody>
      </p:sp>
      <p:sp>
        <p:nvSpPr>
          <p:cNvPr id="1428" name="Rectangle 5_12"/>
          <p:cNvSpPr/>
          <p:nvPr/>
        </p:nvSpPr>
        <p:spPr>
          <a:xfrm>
            <a:off x="838080" y="360360"/>
            <a:ext cx="10514880" cy="1262880"/>
          </a:xfrm>
          <a:prstGeom prst="rect">
            <a:avLst/>
          </a:prstGeom>
          <a:noFill/>
          <a:ln>
            <a:solidFill>
              <a:srgbClr val="808080"/>
            </a:solidFill>
          </a:ln>
        </p:spPr>
        <p:style>
          <a:lnRef idx="2">
            <a:schemeClr val="accent1">
              <a:shade val="50000"/>
            </a:schemeClr>
          </a:lnRef>
          <a:fillRef idx="1">
            <a:schemeClr val="accent1"/>
          </a:fillRef>
          <a:effectRef idx="0">
            <a:schemeClr val="accent1"/>
          </a:effectRef>
          <a:fontRef idx="minor"/>
        </p:style>
      </p:sp>
      <p:pic>
        <p:nvPicPr>
          <p:cNvPr id="1429" name="Picture 2_6" descr=""/>
          <p:cNvPicPr/>
          <p:nvPr/>
        </p:nvPicPr>
        <p:blipFill>
          <a:blip r:embed="rId1">
            <a:extLst>
              <a:ext uri="{BEBA8EAE-BF5A-486C-A8C5-ECC9F3942E4B}">
                <a14:imgProps xmlns:a14="http://schemas.microsoft.com/office/drawing/2010/main">
                  <a14:imgLayer r:embed="rId2">
                    <a14:imgEffect>
                      <a14:brightnessContrast amount="50000" bright="20000" contrast="20000"/>
                    </a14:imgEffect>
                  </a14:imgLayer>
                </a14:imgProps>
              </a:ext>
            </a:extLst>
          </a:blip>
          <a:stretch/>
        </p:blipFill>
        <p:spPr>
          <a:xfrm>
            <a:off x="457200" y="1701360"/>
            <a:ext cx="11161800" cy="5019480"/>
          </a:xfrm>
          <a:prstGeom prst="rect">
            <a:avLst/>
          </a:prstGeom>
          <a:ln w="0">
            <a:noFill/>
          </a:ln>
        </p:spPr>
      </p:pic>
    </p:spTree>
  </p:cSld>
  <mc:AlternateContent>
    <mc:Choice Requires="p14">
      <p:transition spd="slow" p14:dur="2000"/>
    </mc:Choice>
    <mc:Fallback>
      <p:transition spd="slow"/>
    </mc:Fallback>
  </mc:AlternateContent>
</p:sld>
</file>

<file path=ppt/slides/slide2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0" name="Title 1_30"/>
          <p:cNvSpPr/>
          <p:nvPr/>
        </p:nvSpPr>
        <p:spPr>
          <a:xfrm>
            <a:off x="838080" y="360360"/>
            <a:ext cx="10514880" cy="1278720"/>
          </a:xfrm>
          <a:prstGeom prst="rect">
            <a:avLst/>
          </a:prstGeom>
          <a:noFill/>
          <a:ln w="0">
            <a:noFill/>
          </a:ln>
        </p:spPr>
        <p:style>
          <a:lnRef idx="0"/>
          <a:fillRef idx="0"/>
          <a:effectRef idx="0"/>
          <a:fontRef idx="minor"/>
        </p:style>
        <p:txBody>
          <a:bodyPr lIns="90000" rIns="90000" tIns="45000" bIns="45000" anchor="ctr">
            <a:normAutofit/>
          </a:bodyPr>
          <a:p>
            <a:pPr algn="ctr">
              <a:lnSpc>
                <a:spcPct val="90000"/>
              </a:lnSpc>
            </a:pPr>
            <a:r>
              <a:rPr b="0" lang="it-IT" sz="4400" spc="-1" strike="noStrike">
                <a:solidFill>
                  <a:srgbClr val="000000"/>
                </a:solidFill>
                <a:latin typeface="Casper Bold"/>
              </a:rPr>
              <a:t>PIC Vs. AVR Vs. ARM</a:t>
            </a:r>
            <a:endParaRPr b="0" lang="en-US" sz="4400" spc="-1" strike="noStrike">
              <a:latin typeface="Arial"/>
            </a:endParaRPr>
          </a:p>
        </p:txBody>
      </p:sp>
      <p:sp>
        <p:nvSpPr>
          <p:cNvPr id="1431" name="Slide Number Placeholder 3_31"/>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4A2A013-29AA-4BEC-A369-A4F7AB1A6DE9}" type="slidenum">
              <a:rPr b="0" lang="en-US" sz="1200" spc="-1" strike="noStrike">
                <a:solidFill>
                  <a:srgbClr val="8b8b8b"/>
                </a:solidFill>
                <a:latin typeface="Calibri"/>
              </a:rPr>
              <a:t>&lt;number&gt;</a:t>
            </a:fld>
            <a:endParaRPr b="0" lang="en-US" sz="1200" spc="-1" strike="noStrike">
              <a:latin typeface="Arial"/>
            </a:endParaRPr>
          </a:p>
        </p:txBody>
      </p:sp>
      <p:sp>
        <p:nvSpPr>
          <p:cNvPr id="1432" name="Rectangle 5_13"/>
          <p:cNvSpPr/>
          <p:nvPr/>
        </p:nvSpPr>
        <p:spPr>
          <a:xfrm>
            <a:off x="838080" y="360360"/>
            <a:ext cx="10514880" cy="1262880"/>
          </a:xfrm>
          <a:prstGeom prst="rect">
            <a:avLst/>
          </a:prstGeom>
          <a:noFill/>
          <a:ln>
            <a:solidFill>
              <a:srgbClr val="808080"/>
            </a:solidFill>
          </a:ln>
        </p:spPr>
        <p:style>
          <a:lnRef idx="2">
            <a:schemeClr val="accent1">
              <a:shade val="50000"/>
            </a:schemeClr>
          </a:lnRef>
          <a:fillRef idx="1">
            <a:schemeClr val="accent1"/>
          </a:fillRef>
          <a:effectRef idx="0">
            <a:schemeClr val="accent1"/>
          </a:effectRef>
          <a:fontRef idx="minor"/>
        </p:style>
      </p:sp>
      <p:pic>
        <p:nvPicPr>
          <p:cNvPr id="1433" name="Picture 2_7" descr=""/>
          <p:cNvPicPr/>
          <p:nvPr/>
        </p:nvPicPr>
        <p:blipFill>
          <a:blip r:embed="rId1">
            <a:extLst>
              <a:ext uri="{BEBA8EAE-BF5A-486C-A8C5-ECC9F3942E4B}">
                <a14:imgProps xmlns:a14="http://schemas.microsoft.com/office/drawing/2010/main">
                  <a14:imgLayer r:embed="rId2">
                    <a14:imgEffect>
                      <a14:brightnessContrast amount="50000" bright="20000" contrast="-40000"/>
                    </a14:imgEffect>
                  </a14:imgLayer>
                </a14:imgProps>
              </a:ext>
            </a:extLst>
          </a:blip>
          <a:stretch/>
        </p:blipFill>
        <p:spPr>
          <a:xfrm>
            <a:off x="838080" y="1740960"/>
            <a:ext cx="10514880" cy="3778200"/>
          </a:xfrm>
          <a:prstGeom prst="rect">
            <a:avLst/>
          </a:prstGeom>
          <a:ln w="0">
            <a:noFill/>
          </a:ln>
        </p:spPr>
      </p:pic>
      <p:pic>
        <p:nvPicPr>
          <p:cNvPr id="1434" name="Picture 2_8" descr=""/>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p:blipFill>
        <p:spPr>
          <a:xfrm>
            <a:off x="838080" y="5519880"/>
            <a:ext cx="10368000" cy="1001160"/>
          </a:xfrm>
          <a:prstGeom prst="rect">
            <a:avLst/>
          </a:prstGeom>
          <a:ln w="0">
            <a:noFill/>
          </a:ln>
        </p:spPr>
      </p:pic>
    </p:spTree>
  </p:cSld>
  <mc:AlternateContent>
    <mc:Choice Requires="p14">
      <p:transition spd="slow" p14:dur="2000"/>
    </mc:Choice>
    <mc:Fallback>
      <p:transition spd="slow"/>
    </mc:Fallback>
  </mc:AlternateContent>
</p:sld>
</file>

<file path=ppt/slides/slide2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5" name="Title 1_31"/>
          <p:cNvSpPr/>
          <p:nvPr/>
        </p:nvSpPr>
        <p:spPr>
          <a:xfrm>
            <a:off x="838080" y="127080"/>
            <a:ext cx="10514880" cy="11149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IN" sz="4400" spc="-1" strike="noStrike">
                <a:solidFill>
                  <a:srgbClr val="000000"/>
                </a:solidFill>
                <a:latin typeface="Calibri Light"/>
              </a:rPr>
              <a:t>ARM History</a:t>
            </a:r>
            <a:endParaRPr b="0" lang="en-US" sz="4400" spc="-1" strike="noStrike">
              <a:latin typeface="Arial"/>
            </a:endParaRPr>
          </a:p>
        </p:txBody>
      </p:sp>
      <p:sp>
        <p:nvSpPr>
          <p:cNvPr id="1436" name="Content Placeholder 2_2"/>
          <p:cNvSpPr/>
          <p:nvPr/>
        </p:nvSpPr>
        <p:spPr>
          <a:xfrm>
            <a:off x="762480" y="1350000"/>
            <a:ext cx="10514880" cy="4350600"/>
          </a:xfrm>
          <a:prstGeom prst="rect">
            <a:avLst/>
          </a:prstGeom>
          <a:noFill/>
          <a:ln w="0">
            <a:noFill/>
          </a:ln>
        </p:spPr>
        <p:style>
          <a:lnRef idx="0"/>
          <a:fillRef idx="0"/>
          <a:effectRef idx="0"/>
          <a:fontRef idx="minor"/>
        </p:style>
        <p:txBody>
          <a:bodyPr lIns="90000" rIns="90000" tIns="45000" bIns="45000">
            <a:normAutofit fontScale="94000"/>
          </a:bodyPr>
          <a:p>
            <a:pPr marL="228600" indent="-227880" algn="just">
              <a:lnSpc>
                <a:spcPct val="90000"/>
              </a:lnSpc>
              <a:spcBef>
                <a:spcPts val="1001"/>
              </a:spcBef>
              <a:buClr>
                <a:srgbClr val="000000"/>
              </a:buClr>
              <a:buFont typeface="Arial"/>
              <a:buChar char="•"/>
            </a:pPr>
            <a:r>
              <a:rPr b="0" lang="es-ES" sz="2800" spc="-1" strike="noStrike">
                <a:solidFill>
                  <a:srgbClr val="000000"/>
                </a:solidFill>
                <a:latin typeface="Calibri"/>
              </a:rPr>
              <a:t>ARM (</a:t>
            </a:r>
            <a:r>
              <a:rPr b="0" lang="es-ES" sz="2800" spc="-1" strike="noStrike">
                <a:solidFill>
                  <a:srgbClr val="ff0000"/>
                </a:solidFill>
                <a:latin typeface="Calibri"/>
              </a:rPr>
              <a:t>Acorn RISC Machine</a:t>
            </a:r>
            <a:r>
              <a:rPr b="0" lang="es-ES" sz="2800" spc="-1" strike="noStrike">
                <a:solidFill>
                  <a:srgbClr val="000000"/>
                </a:solidFill>
                <a:latin typeface="Calibri"/>
              </a:rPr>
              <a:t>) started as a new, powerful, CPU design for the replacement of the 8-bit 6502  in Acorn Computers (Cambridge, UK,  1985)</a:t>
            </a:r>
            <a:endParaRPr b="0" lang="en-US" sz="2800" spc="-1" strike="noStrike">
              <a:latin typeface="Arial"/>
            </a:endParaRPr>
          </a:p>
          <a:p>
            <a:pPr algn="just">
              <a:lnSpc>
                <a:spcPct val="90000"/>
              </a:lnSpc>
              <a:spcBef>
                <a:spcPts val="1001"/>
              </a:spcBef>
            </a:pPr>
            <a:endParaRPr b="0" lang="en-US" sz="2800" spc="-1" strike="noStrike">
              <a:latin typeface="Arial"/>
            </a:endParaRPr>
          </a:p>
          <a:p>
            <a:pPr marL="228600" indent="-227880" algn="just">
              <a:lnSpc>
                <a:spcPct val="90000"/>
              </a:lnSpc>
              <a:spcBef>
                <a:spcPts val="1001"/>
              </a:spcBef>
              <a:buClr>
                <a:srgbClr val="000000"/>
              </a:buClr>
              <a:buFont typeface="Arial"/>
              <a:buChar char="•"/>
            </a:pPr>
            <a:r>
              <a:rPr b="0" lang="es-ES" sz="2800" spc="-1" strike="noStrike">
                <a:solidFill>
                  <a:srgbClr val="000000"/>
                </a:solidFill>
                <a:latin typeface="Calibri"/>
              </a:rPr>
              <a:t>First models had only a 26-bit program counter, limiting the memory space to 64 MB (not too much by today standards, but a lot at that time).</a:t>
            </a:r>
            <a:endParaRPr b="0" lang="en-US" sz="2800" spc="-1" strike="noStrike">
              <a:latin typeface="Arial"/>
            </a:endParaRPr>
          </a:p>
          <a:p>
            <a:pPr algn="just">
              <a:lnSpc>
                <a:spcPct val="90000"/>
              </a:lnSpc>
              <a:spcBef>
                <a:spcPts val="1001"/>
              </a:spcBef>
            </a:pPr>
            <a:endParaRPr b="0" lang="en-US" sz="2800" spc="-1" strike="noStrike">
              <a:latin typeface="Arial"/>
            </a:endParaRPr>
          </a:p>
          <a:p>
            <a:pPr marL="228600" indent="-227880" algn="just">
              <a:lnSpc>
                <a:spcPct val="90000"/>
              </a:lnSpc>
              <a:spcBef>
                <a:spcPts val="1001"/>
              </a:spcBef>
              <a:buClr>
                <a:srgbClr val="000000"/>
              </a:buClr>
              <a:buFont typeface="Arial"/>
              <a:buChar char="•"/>
            </a:pPr>
            <a:r>
              <a:rPr b="0" lang="es-ES" sz="2800" spc="-1" strike="noStrike">
                <a:solidFill>
                  <a:srgbClr val="000000"/>
                </a:solidFill>
                <a:latin typeface="Calibri"/>
              </a:rPr>
              <a:t>1990 spin-off: ARM renamed </a:t>
            </a:r>
            <a:r>
              <a:rPr b="0" lang="es-ES" sz="2800" spc="-1" strike="noStrike">
                <a:solidFill>
                  <a:srgbClr val="ff0000"/>
                </a:solidFill>
                <a:latin typeface="Calibri"/>
              </a:rPr>
              <a:t>Advanced RISC Machines</a:t>
            </a:r>
            <a:endParaRPr b="0" lang="en-US" sz="2800" spc="-1" strike="noStrike">
              <a:latin typeface="Arial"/>
            </a:endParaRPr>
          </a:p>
          <a:p>
            <a:pPr algn="just">
              <a:lnSpc>
                <a:spcPct val="90000"/>
              </a:lnSpc>
              <a:spcBef>
                <a:spcPts val="1001"/>
              </a:spcBef>
            </a:pPr>
            <a:endParaRPr b="0" lang="en-US" sz="2800" spc="-1" strike="noStrike">
              <a:latin typeface="Arial"/>
            </a:endParaRPr>
          </a:p>
        </p:txBody>
      </p:sp>
      <p:sp>
        <p:nvSpPr>
          <p:cNvPr id="1437" name="Date Placeholder 3_1"/>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CB57D466-9E23-4A15-ACA3-974B5D1A3D1E}" type="datetime1">
              <a:rPr b="0" lang="en-US" sz="1200" spc="-1" strike="noStrike">
                <a:solidFill>
                  <a:srgbClr val="8b8b8b"/>
                </a:solidFill>
                <a:latin typeface="Calibri"/>
              </a:rPr>
              <a:t>05/18/2021</a:t>
            </a:fld>
            <a:endParaRPr b="0" lang="en-US" sz="1200" spc="-1" strike="noStrike">
              <a:latin typeface="Arial"/>
            </a:endParaRPr>
          </a:p>
        </p:txBody>
      </p:sp>
      <p:sp>
        <p:nvSpPr>
          <p:cNvPr id="1438" name="Footer Placeholder 4_1"/>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439" name="Slide Number Placeholder 5_16"/>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FEEC6B8-2EE5-4405-9269-C735BF0F0A0F}" type="slidenum">
              <a:rPr b="0" lang="en-US" sz="1200" spc="-1" strike="noStrike">
                <a:solidFill>
                  <a:srgbClr val="8b8b8b"/>
                </a:solidFill>
                <a:latin typeface="Calibri"/>
              </a:rPr>
              <a:t>&lt;number&gt;</a:t>
            </a:fld>
            <a:endParaRPr b="0" lang="en-US" sz="1200" spc="-1" strike="noStrike">
              <a:latin typeface="Arial"/>
            </a:endParaRPr>
          </a:p>
        </p:txBody>
      </p:sp>
      <p:sp>
        <p:nvSpPr>
          <p:cNvPr id="1440" name="Text Box 6_4"/>
          <p:cNvSpPr/>
          <p:nvPr/>
        </p:nvSpPr>
        <p:spPr>
          <a:xfrm>
            <a:off x="838080" y="5701680"/>
            <a:ext cx="10591200" cy="638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0000"/>
                </a:solidFill>
                <a:latin typeface="Calibri"/>
                <a:ea typeface="DejaVu Sans"/>
              </a:rPr>
              <a:t>** </a:t>
            </a:r>
            <a:r>
              <a:rPr b="0" lang="en-US" sz="1800" spc="-1" strike="noStrike">
                <a:solidFill>
                  <a:srgbClr val="000000"/>
                </a:solidFill>
                <a:latin typeface="Calibri"/>
                <a:ea typeface="DejaVu Sans"/>
              </a:rPr>
              <a:t>https://community.arm.com/developer/ip-products/processors/b/processors-ip-blog/posts/a-brief-history-of-arm-part-1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1" name="Title 1_32"/>
          <p:cNvSpPr/>
          <p:nvPr/>
        </p:nvSpPr>
        <p:spPr>
          <a:xfrm>
            <a:off x="751680" y="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IN" sz="4400" spc="-1" strike="noStrike">
                <a:solidFill>
                  <a:srgbClr val="000000"/>
                </a:solidFill>
                <a:latin typeface="Calibri Light"/>
              </a:rPr>
              <a:t>ARM History ....</a:t>
            </a:r>
            <a:endParaRPr b="0" lang="en-US" sz="4400" spc="-1" strike="noStrike">
              <a:latin typeface="Arial"/>
            </a:endParaRPr>
          </a:p>
        </p:txBody>
      </p:sp>
      <p:sp>
        <p:nvSpPr>
          <p:cNvPr id="1442" name="Content Placeholder 2_0"/>
          <p:cNvSpPr/>
          <p:nvPr/>
        </p:nvSpPr>
        <p:spPr>
          <a:xfrm>
            <a:off x="838080" y="1185480"/>
            <a:ext cx="10514880" cy="4528080"/>
          </a:xfrm>
          <a:prstGeom prst="rect">
            <a:avLst/>
          </a:prstGeom>
          <a:noFill/>
          <a:ln w="0">
            <a:noFill/>
          </a:ln>
        </p:spPr>
        <p:style>
          <a:lnRef idx="0"/>
          <a:fillRef idx="0"/>
          <a:effectRef idx="0"/>
          <a:fontRef idx="minor"/>
        </p:style>
        <p:txBody>
          <a:bodyPr lIns="90000" rIns="90000" tIns="45000" bIns="45000">
            <a:normAutofit fontScale="73000"/>
          </a:bodyPr>
          <a:p>
            <a:pPr marL="228600" indent="-227880">
              <a:lnSpc>
                <a:spcPct val="90000"/>
              </a:lnSpc>
              <a:spcBef>
                <a:spcPts val="1001"/>
              </a:spcBef>
              <a:buClr>
                <a:srgbClr val="000000"/>
              </a:buClr>
              <a:buFont typeface="Arial"/>
              <a:buChar char="•"/>
            </a:pPr>
            <a:r>
              <a:rPr b="0" lang="es-ES" sz="2800" spc="-1" strike="noStrike">
                <a:solidFill>
                  <a:srgbClr val="000000"/>
                </a:solidFill>
                <a:latin typeface="Calibri"/>
              </a:rPr>
              <a:t>ARM now focuses on Embedded CPU cores</a:t>
            </a:r>
            <a:endParaRPr b="0" lang="en-US" sz="2800" spc="-1" strike="noStrike">
              <a:latin typeface="Arial"/>
            </a:endParaRPr>
          </a:p>
          <a:p>
            <a:pPr>
              <a:lnSpc>
                <a:spcPct val="90000"/>
              </a:lnSpc>
              <a:spcBef>
                <a:spcPts val="1001"/>
              </a:spcBef>
            </a:pPr>
            <a:endParaRPr b="0" lang="en-US" sz="2800" spc="-1" strike="noStrike">
              <a:latin typeface="Arial"/>
            </a:endParaRPr>
          </a:p>
          <a:p>
            <a:pPr lvl="1" marL="685800" indent="-227880">
              <a:lnSpc>
                <a:spcPct val="90000"/>
              </a:lnSpc>
              <a:spcBef>
                <a:spcPts val="499"/>
              </a:spcBef>
              <a:buClr>
                <a:srgbClr val="000000"/>
              </a:buClr>
              <a:buFont typeface="Arial"/>
              <a:buChar char="•"/>
            </a:pPr>
            <a:r>
              <a:rPr b="0" lang="es-ES" sz="2800" spc="-1" strike="noStrike">
                <a:solidFill>
                  <a:srgbClr val="000000"/>
                </a:solidFill>
                <a:latin typeface="Calibri"/>
              </a:rPr>
              <a:t>IP licensing: Almost every silicon manufacturer sells some microcontroller with an ARM core. </a:t>
            </a:r>
            <a:endParaRPr b="0" lang="en-US" sz="2800" spc="-1" strike="noStrike">
              <a:latin typeface="Arial"/>
            </a:endParaRPr>
          </a:p>
          <a:p>
            <a:pPr>
              <a:lnSpc>
                <a:spcPct val="100000"/>
              </a:lnSpc>
            </a:pPr>
            <a:endParaRPr b="0" lang="en-US" sz="2800" spc="-1" strike="noStrike">
              <a:latin typeface="Arial"/>
            </a:endParaRPr>
          </a:p>
          <a:p>
            <a:pPr lvl="1" marL="685800" indent="-227880">
              <a:lnSpc>
                <a:spcPct val="90000"/>
              </a:lnSpc>
              <a:spcBef>
                <a:spcPts val="499"/>
              </a:spcBef>
              <a:buClr>
                <a:srgbClr val="000000"/>
              </a:buClr>
              <a:buFont typeface="Arial"/>
              <a:buChar char="•"/>
            </a:pPr>
            <a:r>
              <a:rPr b="0" lang="es-ES" sz="2800" spc="-1" strike="noStrike">
                <a:solidFill>
                  <a:srgbClr val="000000"/>
                </a:solidFill>
                <a:latin typeface="Calibri"/>
              </a:rPr>
              <a:t>Some even compete with their own designs.</a:t>
            </a:r>
            <a:endParaRPr b="0" lang="en-US" sz="2800" spc="-1" strike="noStrike">
              <a:latin typeface="Arial"/>
            </a:endParaRPr>
          </a:p>
          <a:p>
            <a:pPr>
              <a:lnSpc>
                <a:spcPct val="100000"/>
              </a:lnSpc>
            </a:pPr>
            <a:endParaRPr b="0" lang="en-US" sz="2800" spc="-1" strike="noStrike">
              <a:latin typeface="Arial"/>
            </a:endParaRPr>
          </a:p>
          <a:p>
            <a:pPr lvl="1" marL="685800" indent="-227880">
              <a:lnSpc>
                <a:spcPct val="90000"/>
              </a:lnSpc>
              <a:spcBef>
                <a:spcPts val="499"/>
              </a:spcBef>
              <a:buClr>
                <a:srgbClr val="000000"/>
              </a:buClr>
              <a:buFont typeface="Arial"/>
              <a:buChar char="•"/>
            </a:pPr>
            <a:r>
              <a:rPr b="0" lang="es-ES" sz="2800" spc="-1" strike="noStrike">
                <a:solidFill>
                  <a:srgbClr val="000000"/>
                </a:solidFill>
                <a:latin typeface="Calibri"/>
              </a:rPr>
              <a:t>Processing power with low current consumption</a:t>
            </a:r>
            <a:endParaRPr b="0" lang="en-US" sz="2800" spc="-1" strike="noStrike">
              <a:latin typeface="Arial"/>
            </a:endParaRPr>
          </a:p>
          <a:p>
            <a:pPr lvl="2" marL="1200240" indent="-285120">
              <a:lnSpc>
                <a:spcPct val="90000"/>
              </a:lnSpc>
              <a:spcBef>
                <a:spcPts val="499"/>
              </a:spcBef>
              <a:buClr>
                <a:srgbClr val="000000"/>
              </a:buClr>
              <a:buFont typeface="Arial"/>
              <a:buChar char="•"/>
            </a:pPr>
            <a:r>
              <a:rPr b="0" lang="es-ES" sz="2800" spc="-1" strike="noStrike">
                <a:solidFill>
                  <a:srgbClr val="000000"/>
                </a:solidFill>
                <a:latin typeface="Calibri"/>
              </a:rPr>
              <a:t>Good MIPS/Watt figure</a:t>
            </a:r>
            <a:endParaRPr b="0" lang="en-US" sz="2800" spc="-1" strike="noStrike">
              <a:latin typeface="Arial"/>
            </a:endParaRPr>
          </a:p>
          <a:p>
            <a:pPr lvl="2" marL="1200240" indent="-285120">
              <a:lnSpc>
                <a:spcPct val="90000"/>
              </a:lnSpc>
              <a:spcBef>
                <a:spcPts val="499"/>
              </a:spcBef>
              <a:buClr>
                <a:srgbClr val="000000"/>
              </a:buClr>
              <a:buFont typeface="Arial"/>
              <a:buChar char="•"/>
            </a:pPr>
            <a:r>
              <a:rPr b="0" lang="es-ES" sz="2800" spc="-1" strike="noStrike">
                <a:solidFill>
                  <a:srgbClr val="000000"/>
                </a:solidFill>
                <a:latin typeface="Calibri"/>
              </a:rPr>
              <a:t>Ideal for portable devices</a:t>
            </a:r>
            <a:endParaRPr b="0" lang="en-US" sz="2800" spc="-1" strike="noStrike">
              <a:latin typeface="Arial"/>
            </a:endParaRPr>
          </a:p>
          <a:p>
            <a:pPr lvl="2" marL="1200240" indent="-285120">
              <a:lnSpc>
                <a:spcPct val="90000"/>
              </a:lnSpc>
              <a:spcBef>
                <a:spcPts val="499"/>
              </a:spcBef>
              <a:buClr>
                <a:srgbClr val="000000"/>
              </a:buClr>
              <a:buFont typeface="Arial"/>
              <a:buChar char="•"/>
            </a:pPr>
            <a:r>
              <a:rPr b="0" lang="es-ES" sz="2800" spc="-1" strike="noStrike">
                <a:solidFill>
                  <a:srgbClr val="000000"/>
                </a:solidFill>
                <a:latin typeface="Calibri"/>
              </a:rPr>
              <a:t>Compact memories: 16-bit opcodes (Thumb)</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1443" name="Date Placeholder 3_0"/>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63A865A3-7170-4E6D-B507-05E855FAD65D}" type="datetime1">
              <a:rPr b="0" lang="en-US" sz="1200" spc="-1" strike="noStrike">
                <a:solidFill>
                  <a:srgbClr val="8b8b8b"/>
                </a:solidFill>
                <a:latin typeface="Calibri"/>
              </a:rPr>
              <a:t>05/18/2021</a:t>
            </a:fld>
            <a:endParaRPr b="0" lang="en-US" sz="1200" spc="-1" strike="noStrike">
              <a:latin typeface="Arial"/>
            </a:endParaRPr>
          </a:p>
        </p:txBody>
      </p:sp>
      <p:sp>
        <p:nvSpPr>
          <p:cNvPr id="1444" name="Footer Placeholder 4_0"/>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445" name="Slide Number Placeholder 5_17"/>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080798C-9B52-4E2C-A123-CF283E87E563}" type="slidenum">
              <a:rPr b="0" lang="en-US" sz="1200" spc="-1" strike="noStrike">
                <a:solidFill>
                  <a:srgbClr val="8b8b8b"/>
                </a:solidFill>
                <a:latin typeface="Calibri"/>
              </a:rPr>
              <a:t>&lt;number&gt;</a:t>
            </a:fld>
            <a:endParaRPr b="0" lang="en-US" sz="1200" spc="-1" strike="noStrike">
              <a:latin typeface="Arial"/>
            </a:endParaRPr>
          </a:p>
        </p:txBody>
      </p:sp>
      <p:sp>
        <p:nvSpPr>
          <p:cNvPr id="1446" name="Text Box 6_5"/>
          <p:cNvSpPr/>
          <p:nvPr/>
        </p:nvSpPr>
        <p:spPr>
          <a:xfrm>
            <a:off x="713880" y="5714280"/>
            <a:ext cx="10591200" cy="638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0000"/>
                </a:solidFill>
                <a:latin typeface="Calibri"/>
                <a:ea typeface="DejaVu Sans"/>
              </a:rPr>
              <a:t>** </a:t>
            </a:r>
            <a:r>
              <a:rPr b="0" lang="en-US" sz="1800" spc="-1" strike="noStrike">
                <a:solidFill>
                  <a:srgbClr val="000000"/>
                </a:solidFill>
                <a:latin typeface="Calibri"/>
                <a:ea typeface="DejaVu Sans"/>
              </a:rPr>
              <a:t>https://community.arm.com/developer/ip-products/processors/b/processors-ip-blog/posts/a-brief-history-of-arm-part-1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Google Shape;318;p27"/>
          <p:cNvSpPr/>
          <p:nvPr/>
        </p:nvSpPr>
        <p:spPr>
          <a:xfrm>
            <a:off x="1523880" y="0"/>
            <a:ext cx="9143640" cy="6857640"/>
          </a:xfrm>
          <a:custGeom>
            <a:avLst/>
            <a:gdLst/>
            <a:ahLst/>
            <a:rect l="l" t="t" r="r" b="b"/>
            <a:pathLst>
              <a:path w="9144000" h="6858000">
                <a:moveTo>
                  <a:pt x="9144000" y="0"/>
                </a:moveTo>
                <a:lnTo>
                  <a:pt x="0" y="0"/>
                </a:lnTo>
                <a:lnTo>
                  <a:pt x="0" y="6858000"/>
                </a:lnTo>
                <a:lnTo>
                  <a:pt x="9144000" y="6858000"/>
                </a:lnTo>
                <a:lnTo>
                  <a:pt x="9144000" y="0"/>
                </a:lnTo>
                <a:close/>
              </a:path>
            </a:pathLst>
          </a:custGeom>
          <a:noFill/>
          <a:ln w="0">
            <a:noFill/>
          </a:ln>
        </p:spPr>
        <p:style>
          <a:lnRef idx="0"/>
          <a:fillRef idx="0"/>
          <a:effectRef idx="0"/>
          <a:fontRef idx="minor"/>
        </p:style>
      </p:sp>
      <p:sp>
        <p:nvSpPr>
          <p:cNvPr id="606" name="Google Shape;319;p27"/>
          <p:cNvSpPr txBox="1"/>
          <p:nvPr/>
        </p:nvSpPr>
        <p:spPr>
          <a:xfrm>
            <a:off x="2883960" y="77760"/>
            <a:ext cx="6423480" cy="1157040"/>
          </a:xfrm>
          <a:prstGeom prst="rect">
            <a:avLst/>
          </a:prstGeom>
          <a:noFill/>
          <a:ln w="0">
            <a:noFill/>
          </a:ln>
        </p:spPr>
        <p:txBody>
          <a:bodyPr lIns="0" rIns="0" tIns="11880" bIns="0" anchor="ctr">
            <a:noAutofit/>
          </a:bodyPr>
          <a:p>
            <a:pPr marL="12600">
              <a:lnSpc>
                <a:spcPct val="100000"/>
              </a:lnSpc>
              <a:tabLst>
                <a:tab algn="l" pos="0"/>
              </a:tabLst>
            </a:pPr>
            <a:r>
              <a:rPr b="1" lang="en-US" sz="3600" spc="-1" strike="noStrike">
                <a:solidFill>
                  <a:srgbClr val="ffffff"/>
                </a:solidFill>
                <a:latin typeface="Times New Roman"/>
                <a:ea typeface="Times New Roman"/>
              </a:rPr>
              <a:t>Memory Map and Addresses</a:t>
            </a:r>
            <a:endParaRPr b="0" lang="en-US" sz="3600" spc="-1" strike="noStrike">
              <a:solidFill>
                <a:srgbClr val="000000"/>
              </a:solidFill>
              <a:latin typeface="Arial"/>
            </a:endParaRPr>
          </a:p>
        </p:txBody>
      </p:sp>
      <p:sp>
        <p:nvSpPr>
          <p:cNvPr id="607" name="Google Shape;320;p27"/>
          <p:cNvSpPr/>
          <p:nvPr/>
        </p:nvSpPr>
        <p:spPr>
          <a:xfrm>
            <a:off x="4206240" y="5721840"/>
            <a:ext cx="336240" cy="165240"/>
          </a:xfrm>
          <a:prstGeom prst="rect">
            <a:avLst/>
          </a:prstGeom>
          <a:noFill/>
          <a:ln w="0">
            <a:noFill/>
          </a:ln>
        </p:spPr>
        <p:style>
          <a:lnRef idx="0"/>
          <a:fillRef idx="0"/>
          <a:effectRef idx="0"/>
          <a:fontRef idx="minor"/>
        </p:style>
        <p:txBody>
          <a:bodyPr lIns="0" rIns="0" tIns="12600" bIns="0">
            <a:spAutoFit/>
          </a:bodyPr>
          <a:p>
            <a:pPr marL="12600">
              <a:lnSpc>
                <a:spcPct val="100000"/>
              </a:lnSpc>
              <a:tabLst>
                <a:tab algn="l" pos="0"/>
              </a:tabLst>
            </a:pPr>
            <a:r>
              <a:rPr b="0" lang="en-US" sz="1000" spc="-1" strike="noStrike">
                <a:solidFill>
                  <a:srgbClr val="ffffff"/>
                </a:solidFill>
                <a:latin typeface="Arial"/>
                <a:ea typeface="Arial"/>
              </a:rPr>
              <a:t>FFFF</a:t>
            </a:r>
            <a:endParaRPr b="0" lang="en-US" sz="1000" spc="-1" strike="noStrike">
              <a:latin typeface="Arial"/>
            </a:endParaRPr>
          </a:p>
        </p:txBody>
      </p:sp>
      <p:grpSp>
        <p:nvGrpSpPr>
          <p:cNvPr id="608" name="Google Shape;321;p27"/>
          <p:cNvGrpSpPr/>
          <p:nvPr/>
        </p:nvGrpSpPr>
        <p:grpSpPr>
          <a:xfrm>
            <a:off x="3914640" y="2844720"/>
            <a:ext cx="304560" cy="2857320"/>
            <a:chOff x="3914640" y="2844720"/>
            <a:chExt cx="304560" cy="2857320"/>
          </a:xfrm>
        </p:grpSpPr>
        <p:sp>
          <p:nvSpPr>
            <p:cNvPr id="609" name="Google Shape;322;p27"/>
            <p:cNvSpPr/>
            <p:nvPr/>
          </p:nvSpPr>
          <p:spPr>
            <a:xfrm>
              <a:off x="4081320" y="4959360"/>
              <a:ext cx="360" cy="678960"/>
            </a:xfrm>
            <a:custGeom>
              <a:avLst/>
              <a:gdLst/>
              <a:ahLst/>
              <a:rect l="l" t="t" r="r" b="b"/>
              <a:pathLst>
                <a:path w="120000" h="679450">
                  <a:moveTo>
                    <a:pt x="0" y="0"/>
                  </a:moveTo>
                  <a:lnTo>
                    <a:pt x="0" y="679450"/>
                  </a:lnTo>
                </a:path>
              </a:pathLst>
            </a:custGeom>
            <a:noFill/>
            <a:ln w="12700">
              <a:solidFill>
                <a:srgbClr val="000000"/>
              </a:solidFill>
              <a:round/>
            </a:ln>
          </p:spPr>
          <p:style>
            <a:lnRef idx="0"/>
            <a:fillRef idx="0"/>
            <a:effectRef idx="0"/>
            <a:fontRef idx="minor"/>
          </p:style>
        </p:sp>
        <p:sp>
          <p:nvSpPr>
            <p:cNvPr id="610" name="Google Shape;323;p27"/>
            <p:cNvSpPr/>
            <p:nvPr/>
          </p:nvSpPr>
          <p:spPr>
            <a:xfrm>
              <a:off x="4043520" y="5626080"/>
              <a:ext cx="75960" cy="75960"/>
            </a:xfrm>
            <a:custGeom>
              <a:avLst/>
              <a:gdLst/>
              <a:ahLst/>
              <a:rect l="l" t="t" r="r" b="b"/>
              <a:pathLst>
                <a:path w="76200" h="76200">
                  <a:moveTo>
                    <a:pt x="76200" y="0"/>
                  </a:moveTo>
                  <a:lnTo>
                    <a:pt x="0" y="0"/>
                  </a:lnTo>
                  <a:lnTo>
                    <a:pt x="38100" y="76200"/>
                  </a:lnTo>
                  <a:lnTo>
                    <a:pt x="76200" y="0"/>
                  </a:lnTo>
                  <a:close/>
                </a:path>
              </a:pathLst>
            </a:custGeom>
            <a:solidFill>
              <a:srgbClr val="000000"/>
            </a:solidFill>
            <a:ln w="0">
              <a:noFill/>
            </a:ln>
          </p:spPr>
          <p:style>
            <a:lnRef idx="0"/>
            <a:fillRef idx="0"/>
            <a:effectRef idx="0"/>
            <a:fontRef idx="minor"/>
          </p:style>
        </p:sp>
        <p:sp>
          <p:nvSpPr>
            <p:cNvPr id="611" name="Google Shape;324;p27"/>
            <p:cNvSpPr/>
            <p:nvPr/>
          </p:nvSpPr>
          <p:spPr>
            <a:xfrm>
              <a:off x="4081320" y="2908440"/>
              <a:ext cx="360" cy="622080"/>
            </a:xfrm>
            <a:custGeom>
              <a:avLst/>
              <a:gdLst/>
              <a:ahLst/>
              <a:rect l="l" t="t" r="r" b="b"/>
              <a:pathLst>
                <a:path w="120000" h="622300">
                  <a:moveTo>
                    <a:pt x="0" y="0"/>
                  </a:moveTo>
                  <a:lnTo>
                    <a:pt x="0" y="622300"/>
                  </a:lnTo>
                </a:path>
              </a:pathLst>
            </a:custGeom>
            <a:noFill/>
            <a:ln w="12700">
              <a:solidFill>
                <a:srgbClr val="000000"/>
              </a:solidFill>
              <a:round/>
            </a:ln>
          </p:spPr>
          <p:style>
            <a:lnRef idx="0"/>
            <a:fillRef idx="0"/>
            <a:effectRef idx="0"/>
            <a:fontRef idx="minor"/>
          </p:style>
        </p:sp>
        <p:sp>
          <p:nvSpPr>
            <p:cNvPr id="612" name="Google Shape;325;p27"/>
            <p:cNvSpPr/>
            <p:nvPr/>
          </p:nvSpPr>
          <p:spPr>
            <a:xfrm>
              <a:off x="4043520" y="2844720"/>
              <a:ext cx="75960" cy="76320"/>
            </a:xfrm>
            <a:custGeom>
              <a:avLst/>
              <a:gdLst/>
              <a:ahLst/>
              <a:rect l="l" t="t" r="r" b="b"/>
              <a:pathLst>
                <a:path w="76200" h="76835">
                  <a:moveTo>
                    <a:pt x="38112" y="0"/>
                  </a:moveTo>
                  <a:lnTo>
                    <a:pt x="0" y="76200"/>
                  </a:lnTo>
                  <a:lnTo>
                    <a:pt x="76200" y="76212"/>
                  </a:lnTo>
                  <a:lnTo>
                    <a:pt x="38112" y="0"/>
                  </a:lnTo>
                  <a:close/>
                </a:path>
              </a:pathLst>
            </a:custGeom>
            <a:solidFill>
              <a:srgbClr val="000000"/>
            </a:solidFill>
            <a:ln w="0">
              <a:noFill/>
            </a:ln>
          </p:spPr>
          <p:style>
            <a:lnRef idx="0"/>
            <a:fillRef idx="0"/>
            <a:effectRef idx="0"/>
            <a:fontRef idx="minor"/>
          </p:style>
        </p:sp>
        <p:sp>
          <p:nvSpPr>
            <p:cNvPr id="613" name="Google Shape;326;p27"/>
            <p:cNvSpPr/>
            <p:nvPr/>
          </p:nvSpPr>
          <p:spPr>
            <a:xfrm>
              <a:off x="3914640" y="3530520"/>
              <a:ext cx="304560" cy="1428480"/>
            </a:xfrm>
            <a:custGeom>
              <a:avLst/>
              <a:gdLst/>
              <a:ahLst/>
              <a:rect l="l" t="t" r="r" b="b"/>
              <a:pathLst>
                <a:path w="304800" h="1428750">
                  <a:moveTo>
                    <a:pt x="304800" y="0"/>
                  </a:moveTo>
                  <a:lnTo>
                    <a:pt x="0" y="0"/>
                  </a:lnTo>
                  <a:lnTo>
                    <a:pt x="0" y="1428750"/>
                  </a:lnTo>
                  <a:lnTo>
                    <a:pt x="304800" y="1428750"/>
                  </a:lnTo>
                  <a:lnTo>
                    <a:pt x="304800" y="0"/>
                  </a:lnTo>
                  <a:close/>
                </a:path>
              </a:pathLst>
            </a:custGeom>
            <a:solidFill>
              <a:srgbClr val="ffffff"/>
            </a:solidFill>
            <a:ln w="0">
              <a:noFill/>
            </a:ln>
          </p:spPr>
          <p:style>
            <a:lnRef idx="0"/>
            <a:fillRef idx="0"/>
            <a:effectRef idx="0"/>
            <a:fontRef idx="minor"/>
          </p:style>
        </p:sp>
      </p:grpSp>
      <p:sp>
        <p:nvSpPr>
          <p:cNvPr id="614" name="Google Shape;327;p27"/>
          <p:cNvSpPr/>
          <p:nvPr/>
        </p:nvSpPr>
        <p:spPr>
          <a:xfrm rot="16200000">
            <a:off x="3459600" y="4132080"/>
            <a:ext cx="1249200" cy="248760"/>
          </a:xfrm>
          <a:prstGeom prst="rect">
            <a:avLst/>
          </a:prstGeom>
          <a:noFill/>
          <a:ln w="0">
            <a:noFill/>
          </a:ln>
        </p:spPr>
        <p:style>
          <a:lnRef idx="0"/>
          <a:fillRef idx="0"/>
          <a:effectRef idx="0"/>
          <a:fontRef idx="minor"/>
        </p:style>
        <p:txBody>
          <a:bodyPr lIns="0" rIns="0" tIns="0" bIns="0">
            <a:spAutoFit/>
          </a:bodyPr>
          <a:p>
            <a:pPr marL="12600">
              <a:lnSpc>
                <a:spcPct val="117000"/>
              </a:lnSpc>
              <a:tabLst>
                <a:tab algn="l" pos="0"/>
              </a:tabLst>
            </a:pPr>
            <a:r>
              <a:rPr b="0" lang="en-US" sz="1400" spc="-1" strike="noStrike">
                <a:solidFill>
                  <a:srgbClr val="ffffff"/>
                </a:solidFill>
                <a:latin typeface="Arial"/>
                <a:ea typeface="Arial"/>
              </a:rPr>
              <a:t>Address Range</a:t>
            </a:r>
            <a:endParaRPr b="0" lang="en-US" sz="1400" spc="-1" strike="noStrike">
              <a:latin typeface="Arial"/>
            </a:endParaRPr>
          </a:p>
        </p:txBody>
      </p:sp>
      <p:graphicFrame>
        <p:nvGraphicFramePr>
          <p:cNvPr id="615" name="Google Shape;328;p27"/>
          <p:cNvGraphicFramePr/>
          <p:nvPr/>
        </p:nvGraphicFramePr>
        <p:xfrm>
          <a:off x="4621320" y="2711520"/>
          <a:ext cx="1282320" cy="3136680"/>
        </p:xfrm>
        <a:graphic>
          <a:graphicData uri="http://schemas.openxmlformats.org/drawingml/2006/table">
            <a:tbl>
              <a:tblPr/>
              <a:tblGrid>
                <a:gridCol w="1282680"/>
              </a:tblGrid>
              <a:tr h="520560">
                <a:tc>
                  <a:txBody>
                    <a:bodyPr lIns="0" rIns="0" tIns="2880" bIns="0">
                      <a:noAutofit/>
                    </a:bodyPr>
                    <a:p>
                      <a:pPr>
                        <a:lnSpc>
                          <a:spcPct val="100000"/>
                        </a:lnSpc>
                        <a:tabLst>
                          <a:tab algn="l" pos="0"/>
                        </a:tabLst>
                      </a:pPr>
                      <a:endParaRPr b="0" lang="en-US" sz="1800" spc="-1" strike="noStrike">
                        <a:latin typeface="Arial"/>
                      </a:endParaRPr>
                    </a:p>
                    <a:p>
                      <a:pPr algn="ctr">
                        <a:lnSpc>
                          <a:spcPct val="100000"/>
                        </a:lnSpc>
                        <a:spcBef>
                          <a:spcPts val="6"/>
                        </a:spcBef>
                        <a:tabLst>
                          <a:tab algn="l" pos="0"/>
                        </a:tabLst>
                      </a:pPr>
                      <a:r>
                        <a:rPr b="0" lang="en-US" sz="1200" spc="-1" strike="noStrike">
                          <a:solidFill>
                            <a:srgbClr val="ffffff"/>
                          </a:solidFill>
                          <a:latin typeface="Arial"/>
                          <a:ea typeface="Arial"/>
                        </a:rPr>
                        <a:t>EPROM</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ccecff"/>
                    </a:solidFill>
                  </a:tcPr>
                </a:tc>
              </a:tr>
              <a:tr h="152280">
                <a:tc>
                  <a:tcPr>
                    <a:lnL w="12240">
                      <a:solidFill>
                        <a:srgbClr val="000000"/>
                      </a:solidFill>
                    </a:lnL>
                    <a:lnR w="12240">
                      <a:solidFill>
                        <a:srgbClr val="000000"/>
                      </a:solidFill>
                    </a:lnR>
                    <a:lnT w="12240">
                      <a:solidFill>
                        <a:srgbClr val="000000"/>
                      </a:solidFill>
                    </a:lnT>
                    <a:lnB w="12240">
                      <a:solidFill>
                        <a:srgbClr val="000000"/>
                      </a:solidFill>
                    </a:lnB>
                    <a:solidFill>
                      <a:srgbClr val="ffff99"/>
                    </a:solidFill>
                  </a:tcPr>
                </a:tc>
              </a:tr>
              <a:tr h="368280">
                <a:tc>
                  <a:txBody>
                    <a:bodyPr lIns="0" rIns="0" tIns="88200" bIns="0">
                      <a:noAutofit/>
                    </a:bodyPr>
                    <a:p>
                      <a:pPr algn="ctr">
                        <a:lnSpc>
                          <a:spcPct val="100000"/>
                        </a:lnSpc>
                        <a:tabLst>
                          <a:tab algn="l" pos="0"/>
                        </a:tabLst>
                      </a:pPr>
                      <a:r>
                        <a:rPr b="0" lang="en-US" sz="1200" spc="-1" strike="noStrike">
                          <a:solidFill>
                            <a:srgbClr val="ffffff"/>
                          </a:solidFill>
                          <a:latin typeface="Arial"/>
                          <a:ea typeface="Arial"/>
                        </a:rPr>
                        <a:t>RAM 1</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99ffcc"/>
                    </a:solidFill>
                  </a:tcPr>
                </a:tc>
              </a:tr>
              <a:tr h="596880">
                <a:tc>
                  <a:txBody>
                    <a:bodyPr lIns="0" rIns="0" tIns="5040" bIns="0">
                      <a:noAutofit/>
                    </a:bodyPr>
                    <a:p>
                      <a:pPr>
                        <a:lnSpc>
                          <a:spcPct val="100000"/>
                        </a:lnSpc>
                        <a:tabLst>
                          <a:tab algn="l" pos="0"/>
                        </a:tabLst>
                      </a:pPr>
                      <a:endParaRPr b="0" lang="en-US" sz="1800" spc="-1" strike="noStrike">
                        <a:latin typeface="Arial"/>
                      </a:endParaRPr>
                    </a:p>
                    <a:p>
                      <a:pPr algn="ctr">
                        <a:lnSpc>
                          <a:spcPct val="100000"/>
                        </a:lnSpc>
                        <a:tabLst>
                          <a:tab algn="l" pos="0"/>
                        </a:tabLst>
                      </a:pPr>
                      <a:r>
                        <a:rPr b="0" lang="en-US" sz="1200" spc="-1" strike="noStrike">
                          <a:solidFill>
                            <a:srgbClr val="ffffff"/>
                          </a:solidFill>
                          <a:latin typeface="Arial"/>
                          <a:ea typeface="Arial"/>
                        </a:rPr>
                        <a:t>RAM 2</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ccffff"/>
                    </a:solidFill>
                  </a:tcPr>
                </a:tc>
              </a:tr>
              <a:tr h="368280">
                <a:tc>
                  <a:txBody>
                    <a:bodyPr lIns="0" rIns="0" tIns="88200" bIns="0">
                      <a:noAutofit/>
                    </a:bodyPr>
                    <a:p>
                      <a:pPr algn="ctr">
                        <a:lnSpc>
                          <a:spcPct val="100000"/>
                        </a:lnSpc>
                        <a:tabLst>
                          <a:tab algn="l" pos="0"/>
                        </a:tabLst>
                      </a:pPr>
                      <a:r>
                        <a:rPr b="0" lang="en-US" sz="1200" spc="-1" strike="noStrike">
                          <a:solidFill>
                            <a:srgbClr val="ffffff"/>
                          </a:solidFill>
                          <a:latin typeface="Arial"/>
                          <a:ea typeface="Arial"/>
                        </a:rPr>
                        <a:t>RAM 3</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ccff"/>
                    </a:solidFill>
                  </a:tcPr>
                </a:tc>
              </a:tr>
              <a:tr h="990360">
                <a:tc>
                  <a:txBody>
                    <a:bodyPr lIns="0" rIns="0" tIns="0" bIns="0">
                      <a:noAutofit/>
                    </a:bodyPr>
                    <a:p>
                      <a:pPr>
                        <a:lnSpc>
                          <a:spcPct val="100000"/>
                        </a:lnSpc>
                        <a:tabLst>
                          <a:tab algn="l" pos="0"/>
                        </a:tabLst>
                      </a:pPr>
                      <a:endParaRPr b="0" lang="en-US" sz="1800" spc="-1" strike="noStrike">
                        <a:latin typeface="Arial"/>
                      </a:endParaRPr>
                    </a:p>
                    <a:p>
                      <a:pPr>
                        <a:lnSpc>
                          <a:spcPct val="100000"/>
                        </a:lnSpc>
                        <a:spcBef>
                          <a:spcPts val="34"/>
                        </a:spcBef>
                        <a:tabLst>
                          <a:tab algn="l" pos="0"/>
                        </a:tabLst>
                      </a:pPr>
                      <a:endParaRPr b="0" lang="en-US" sz="1800" spc="-1" strike="noStrike">
                        <a:latin typeface="Arial"/>
                      </a:endParaRPr>
                    </a:p>
                    <a:p>
                      <a:pPr algn="ctr">
                        <a:lnSpc>
                          <a:spcPct val="100000"/>
                        </a:lnSpc>
                        <a:spcBef>
                          <a:spcPts val="6"/>
                        </a:spcBef>
                        <a:tabLst>
                          <a:tab algn="l" pos="0"/>
                        </a:tabLst>
                      </a:pPr>
                      <a:r>
                        <a:rPr b="0" lang="en-US" sz="1200" spc="-1" strike="noStrike">
                          <a:solidFill>
                            <a:srgbClr val="ffffff"/>
                          </a:solidFill>
                          <a:latin typeface="Arial"/>
                          <a:ea typeface="Arial"/>
                        </a:rPr>
                        <a:t>RAM 4</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66ccff"/>
                    </a:solidFill>
                  </a:tcPr>
                </a:tc>
              </a:tr>
              <a:tr h="140040">
                <a:tc>
                  <a:tcPr>
                    <a:lnL w="12240">
                      <a:solidFill>
                        <a:srgbClr val="000000"/>
                      </a:solidFill>
                    </a:lnL>
                    <a:lnR w="12240">
                      <a:solidFill>
                        <a:srgbClr val="000000"/>
                      </a:solidFill>
                    </a:lnR>
                    <a:lnT w="12240">
                      <a:solidFill>
                        <a:srgbClr val="000000"/>
                      </a:solidFill>
                    </a:lnT>
                    <a:lnB w="12240">
                      <a:solidFill>
                        <a:srgbClr val="000000"/>
                      </a:solidFill>
                    </a:lnB>
                    <a:solidFill>
                      <a:srgbClr val="ffff99"/>
                    </a:solidFill>
                  </a:tcPr>
                </a:tc>
              </a:tr>
            </a:tbl>
          </a:graphicData>
        </a:graphic>
      </p:graphicFrame>
      <p:sp>
        <p:nvSpPr>
          <p:cNvPr id="616" name="Google Shape;329;p27"/>
          <p:cNvSpPr/>
          <p:nvPr/>
        </p:nvSpPr>
        <p:spPr>
          <a:xfrm>
            <a:off x="1523880" y="628920"/>
            <a:ext cx="9753120" cy="1633320"/>
          </a:xfrm>
          <a:prstGeom prst="rect">
            <a:avLst/>
          </a:prstGeom>
          <a:noFill/>
          <a:ln w="0">
            <a:noFill/>
          </a:ln>
        </p:spPr>
        <p:style>
          <a:lnRef idx="0"/>
          <a:fillRef idx="0"/>
          <a:effectRef idx="0"/>
          <a:fontRef idx="minor"/>
        </p:style>
        <p:txBody>
          <a:bodyPr lIns="0" rIns="0" tIns="11880" bIns="0">
            <a:spAutoFit/>
          </a:bodyPr>
          <a:p>
            <a:pPr marL="355680" indent="-342720" algn="just">
              <a:lnSpc>
                <a:spcPct val="100000"/>
              </a:lnSpc>
              <a:buClr>
                <a:srgbClr val="ffffff"/>
              </a:buClr>
              <a:buFont typeface="Times New Roman"/>
              <a:buChar char="•"/>
            </a:pPr>
            <a:r>
              <a:rPr b="0" lang="en-US" sz="2800" spc="-1" strike="noStrike">
                <a:solidFill>
                  <a:srgbClr val="ffffff"/>
                </a:solidFill>
                <a:latin typeface="Times New Roman"/>
                <a:ea typeface="Times New Roman"/>
              </a:rPr>
              <a:t>The memory map is a picture representation  of the address range and shows where the  different memory chips are located within  the address range.</a:t>
            </a:r>
            <a:endParaRPr b="0" lang="en-US" sz="2800" spc="-1" strike="noStrike">
              <a:latin typeface="Arial"/>
            </a:endParaRPr>
          </a:p>
          <a:p>
            <a:pPr marL="1905120">
              <a:lnSpc>
                <a:spcPct val="100000"/>
              </a:lnSpc>
              <a:spcBef>
                <a:spcPts val="649"/>
              </a:spcBef>
              <a:tabLst>
                <a:tab algn="l" pos="0"/>
              </a:tabLst>
            </a:pPr>
            <a:r>
              <a:rPr b="0" lang="en-US" sz="1500" spc="-1" strike="noStrike" baseline="-25000">
                <a:solidFill>
                  <a:srgbClr val="ffffff"/>
                </a:solidFill>
                <a:latin typeface="Arial"/>
                <a:ea typeface="Arial"/>
              </a:rPr>
              <a:t>0000</a:t>
            </a:r>
            <a:r>
              <a:rPr b="0" lang="en-US" sz="1500" spc="-1" strike="noStrike" baseline="-25000">
                <a:solidFill>
                  <a:srgbClr val="ffffff"/>
                </a:solidFill>
                <a:latin typeface="Arial"/>
                <a:ea typeface="Arial"/>
              </a:rPr>
              <a:t>	</a:t>
            </a:r>
            <a:r>
              <a:rPr b="0" lang="en-US" sz="1000" spc="-1" strike="noStrike">
                <a:solidFill>
                  <a:srgbClr val="ffffff"/>
                </a:solidFill>
                <a:latin typeface="Arial"/>
                <a:ea typeface="Arial"/>
              </a:rPr>
              <a:t>0000</a:t>
            </a:r>
            <a:endParaRPr b="0" lang="en-US" sz="1000" spc="-1" strike="noStrike">
              <a:latin typeface="Arial"/>
            </a:endParaRPr>
          </a:p>
        </p:txBody>
      </p:sp>
      <p:sp>
        <p:nvSpPr>
          <p:cNvPr id="617" name="Google Shape;330;p27"/>
          <p:cNvSpPr/>
          <p:nvPr/>
        </p:nvSpPr>
        <p:spPr>
          <a:xfrm>
            <a:off x="6009480" y="4197960"/>
            <a:ext cx="336240" cy="936720"/>
          </a:xfrm>
          <a:prstGeom prst="rect">
            <a:avLst/>
          </a:prstGeom>
          <a:noFill/>
          <a:ln w="0">
            <a:noFill/>
          </a:ln>
        </p:spPr>
        <p:style>
          <a:lnRef idx="0"/>
          <a:fillRef idx="0"/>
          <a:effectRef idx="0"/>
          <a:fontRef idx="minor"/>
        </p:style>
        <p:txBody>
          <a:bodyPr lIns="0" rIns="0" tIns="12600" bIns="0">
            <a:spAutoFit/>
          </a:bodyPr>
          <a:p>
            <a:pPr marL="12600">
              <a:lnSpc>
                <a:spcPct val="110000"/>
              </a:lnSpc>
              <a:tabLst>
                <a:tab algn="l" pos="0"/>
              </a:tabLst>
            </a:pPr>
            <a:r>
              <a:rPr b="0" lang="en-US" sz="1000" spc="-1" strike="noStrike">
                <a:solidFill>
                  <a:srgbClr val="ffffff"/>
                </a:solidFill>
                <a:latin typeface="Arial"/>
                <a:ea typeface="Arial"/>
              </a:rPr>
              <a:t>8FFF</a:t>
            </a:r>
            <a:endParaRPr b="0" lang="en-US" sz="1000" spc="-1" strike="noStrike">
              <a:latin typeface="Arial"/>
            </a:endParaRPr>
          </a:p>
          <a:p>
            <a:pPr marL="12600">
              <a:lnSpc>
                <a:spcPct val="110000"/>
              </a:lnSpc>
              <a:tabLst>
                <a:tab algn="l" pos="0"/>
              </a:tabLst>
            </a:pPr>
            <a:r>
              <a:rPr b="0" lang="en-US" sz="1000" spc="-1" strike="noStrike">
                <a:solidFill>
                  <a:srgbClr val="ffffff"/>
                </a:solidFill>
                <a:latin typeface="Arial"/>
                <a:ea typeface="Arial"/>
              </a:rPr>
              <a:t>9000</a:t>
            </a:r>
            <a:endParaRPr b="0" lang="en-US" sz="1000" spc="-1" strike="noStrike">
              <a:latin typeface="Arial"/>
            </a:endParaRPr>
          </a:p>
          <a:p>
            <a:pPr>
              <a:lnSpc>
                <a:spcPct val="100000"/>
              </a:lnSpc>
              <a:spcBef>
                <a:spcPts val="20"/>
              </a:spcBef>
              <a:tabLst>
                <a:tab algn="l" pos="0"/>
              </a:tabLst>
            </a:pPr>
            <a:endParaRPr b="0" lang="en-US" sz="1000" spc="-1" strike="noStrike">
              <a:latin typeface="Arial"/>
            </a:endParaRPr>
          </a:p>
          <a:p>
            <a:pPr marL="12600">
              <a:lnSpc>
                <a:spcPct val="100000"/>
              </a:lnSpc>
              <a:spcBef>
                <a:spcPts val="6"/>
              </a:spcBef>
              <a:tabLst>
                <a:tab algn="l" pos="0"/>
              </a:tabLst>
            </a:pPr>
            <a:r>
              <a:rPr b="0" lang="en-US" sz="1000" spc="-1" strike="noStrike">
                <a:solidFill>
                  <a:srgbClr val="ffffff"/>
                </a:solidFill>
                <a:latin typeface="Arial"/>
                <a:ea typeface="Arial"/>
              </a:rPr>
              <a:t>A3FF  A400</a:t>
            </a:r>
            <a:endParaRPr b="0" lang="en-US" sz="1000" spc="-1" strike="noStrike">
              <a:latin typeface="Arial"/>
            </a:endParaRPr>
          </a:p>
        </p:txBody>
      </p:sp>
      <p:grpSp>
        <p:nvGrpSpPr>
          <p:cNvPr id="618" name="Google Shape;331;p27"/>
          <p:cNvGrpSpPr/>
          <p:nvPr/>
        </p:nvGrpSpPr>
        <p:grpSpPr>
          <a:xfrm>
            <a:off x="6494400" y="2755800"/>
            <a:ext cx="76320" cy="444240"/>
            <a:chOff x="6494400" y="2755800"/>
            <a:chExt cx="76320" cy="444240"/>
          </a:xfrm>
        </p:grpSpPr>
        <p:sp>
          <p:nvSpPr>
            <p:cNvPr id="619" name="Google Shape;332;p27"/>
            <p:cNvSpPr/>
            <p:nvPr/>
          </p:nvSpPr>
          <p:spPr>
            <a:xfrm>
              <a:off x="6532560" y="2819520"/>
              <a:ext cx="360" cy="317160"/>
            </a:xfrm>
            <a:custGeom>
              <a:avLst/>
              <a:gdLst/>
              <a:ahLst/>
              <a:rect l="l" t="t" r="r" b="b"/>
              <a:pathLst>
                <a:path w="120000" h="317500">
                  <a:moveTo>
                    <a:pt x="0" y="0"/>
                  </a:moveTo>
                  <a:lnTo>
                    <a:pt x="0" y="317500"/>
                  </a:lnTo>
                </a:path>
              </a:pathLst>
            </a:custGeom>
            <a:noFill/>
            <a:ln w="12700">
              <a:solidFill>
                <a:srgbClr val="000000"/>
              </a:solidFill>
              <a:round/>
            </a:ln>
          </p:spPr>
          <p:style>
            <a:lnRef idx="0"/>
            <a:fillRef idx="0"/>
            <a:effectRef idx="0"/>
            <a:fontRef idx="minor"/>
          </p:style>
        </p:sp>
        <p:sp>
          <p:nvSpPr>
            <p:cNvPr id="620" name="Google Shape;333;p27"/>
            <p:cNvSpPr/>
            <p:nvPr/>
          </p:nvSpPr>
          <p:spPr>
            <a:xfrm>
              <a:off x="6494400" y="2755800"/>
              <a:ext cx="76320" cy="444240"/>
            </a:xfrm>
            <a:custGeom>
              <a:avLst/>
              <a:gdLst/>
              <a:ahLst/>
              <a:rect l="l" t="t" r="r" b="b"/>
              <a:pathLst>
                <a:path w="76835" h="444500">
                  <a:moveTo>
                    <a:pt x="76200" y="76212"/>
                  </a:moveTo>
                  <a:lnTo>
                    <a:pt x="38112" y="0"/>
                  </a:lnTo>
                  <a:lnTo>
                    <a:pt x="0" y="76200"/>
                  </a:lnTo>
                  <a:lnTo>
                    <a:pt x="76200" y="76212"/>
                  </a:lnTo>
                  <a:close/>
                  <a:moveTo>
                    <a:pt x="76212" y="368300"/>
                  </a:moveTo>
                  <a:lnTo>
                    <a:pt x="12" y="368300"/>
                  </a:lnTo>
                  <a:lnTo>
                    <a:pt x="38112" y="444500"/>
                  </a:lnTo>
                  <a:lnTo>
                    <a:pt x="76212" y="368300"/>
                  </a:lnTo>
                  <a:close/>
                </a:path>
              </a:pathLst>
            </a:custGeom>
            <a:solidFill>
              <a:srgbClr val="000000"/>
            </a:solidFill>
            <a:ln w="0">
              <a:noFill/>
            </a:ln>
          </p:spPr>
          <p:style>
            <a:lnRef idx="0"/>
            <a:fillRef idx="0"/>
            <a:effectRef idx="0"/>
            <a:fontRef idx="minor"/>
          </p:style>
        </p:sp>
      </p:grpSp>
      <p:grpSp>
        <p:nvGrpSpPr>
          <p:cNvPr id="621" name="Google Shape;334;p27"/>
          <p:cNvGrpSpPr/>
          <p:nvPr/>
        </p:nvGrpSpPr>
        <p:grpSpPr>
          <a:xfrm>
            <a:off x="6494400" y="3378240"/>
            <a:ext cx="76320" cy="2310840"/>
            <a:chOff x="6494400" y="3378240"/>
            <a:chExt cx="76320" cy="2310840"/>
          </a:xfrm>
        </p:grpSpPr>
        <p:sp>
          <p:nvSpPr>
            <p:cNvPr id="622" name="Google Shape;335;p27"/>
            <p:cNvSpPr/>
            <p:nvPr/>
          </p:nvSpPr>
          <p:spPr>
            <a:xfrm>
              <a:off x="6494400" y="3378240"/>
              <a:ext cx="75960" cy="374400"/>
            </a:xfrm>
            <a:prstGeom prst="rect">
              <a:avLst/>
            </a:prstGeom>
            <a:blipFill rotWithShape="0">
              <a:blip r:embed="rId1"/>
              <a:srcRect/>
              <a:stretch/>
            </a:blipFill>
            <a:ln w="0">
              <a:noFill/>
            </a:ln>
          </p:spPr>
          <p:style>
            <a:lnRef idx="0"/>
            <a:fillRef idx="0"/>
            <a:effectRef idx="0"/>
            <a:fontRef idx="minor"/>
          </p:style>
        </p:sp>
        <p:sp>
          <p:nvSpPr>
            <p:cNvPr id="623" name="Google Shape;336;p27"/>
            <p:cNvSpPr/>
            <p:nvPr/>
          </p:nvSpPr>
          <p:spPr>
            <a:xfrm>
              <a:off x="6532560" y="3835440"/>
              <a:ext cx="360" cy="469440"/>
            </a:xfrm>
            <a:custGeom>
              <a:avLst/>
              <a:gdLst/>
              <a:ahLst/>
              <a:rect l="l" t="t" r="r" b="b"/>
              <a:pathLst>
                <a:path w="120000" h="469900">
                  <a:moveTo>
                    <a:pt x="0" y="0"/>
                  </a:moveTo>
                  <a:lnTo>
                    <a:pt x="0" y="469900"/>
                  </a:lnTo>
                </a:path>
              </a:pathLst>
            </a:custGeom>
            <a:noFill/>
            <a:ln w="12700">
              <a:solidFill>
                <a:srgbClr val="000000"/>
              </a:solidFill>
              <a:round/>
            </a:ln>
          </p:spPr>
          <p:style>
            <a:lnRef idx="0"/>
            <a:fillRef idx="0"/>
            <a:effectRef idx="0"/>
            <a:fontRef idx="minor"/>
          </p:style>
        </p:sp>
        <p:sp>
          <p:nvSpPr>
            <p:cNvPr id="624" name="Google Shape;337;p27"/>
            <p:cNvSpPr/>
            <p:nvPr/>
          </p:nvSpPr>
          <p:spPr>
            <a:xfrm>
              <a:off x="6494400" y="3771720"/>
              <a:ext cx="76320" cy="596520"/>
            </a:xfrm>
            <a:custGeom>
              <a:avLst/>
              <a:gdLst/>
              <a:ahLst/>
              <a:rect l="l" t="t" r="r" b="b"/>
              <a:pathLst>
                <a:path w="76835" h="596900">
                  <a:moveTo>
                    <a:pt x="76200" y="76212"/>
                  </a:moveTo>
                  <a:lnTo>
                    <a:pt x="38112" y="0"/>
                  </a:lnTo>
                  <a:lnTo>
                    <a:pt x="0" y="76200"/>
                  </a:lnTo>
                  <a:lnTo>
                    <a:pt x="76200" y="76212"/>
                  </a:lnTo>
                  <a:close/>
                  <a:moveTo>
                    <a:pt x="76212" y="520700"/>
                  </a:moveTo>
                  <a:lnTo>
                    <a:pt x="12" y="520700"/>
                  </a:lnTo>
                  <a:lnTo>
                    <a:pt x="38112" y="596900"/>
                  </a:lnTo>
                  <a:lnTo>
                    <a:pt x="76212" y="520700"/>
                  </a:lnTo>
                  <a:close/>
                </a:path>
              </a:pathLst>
            </a:custGeom>
            <a:solidFill>
              <a:srgbClr val="000000"/>
            </a:solidFill>
            <a:ln w="0">
              <a:noFill/>
            </a:ln>
          </p:spPr>
          <p:style>
            <a:lnRef idx="0"/>
            <a:fillRef idx="0"/>
            <a:effectRef idx="0"/>
            <a:fontRef idx="minor"/>
          </p:style>
        </p:sp>
        <p:sp>
          <p:nvSpPr>
            <p:cNvPr id="625" name="Google Shape;338;p27"/>
            <p:cNvSpPr/>
            <p:nvPr/>
          </p:nvSpPr>
          <p:spPr>
            <a:xfrm>
              <a:off x="6532560" y="4419720"/>
              <a:ext cx="360" cy="215640"/>
            </a:xfrm>
            <a:custGeom>
              <a:avLst/>
              <a:gdLst/>
              <a:ahLst/>
              <a:rect l="l" t="t" r="r" b="b"/>
              <a:pathLst>
                <a:path w="120000" h="215900">
                  <a:moveTo>
                    <a:pt x="0" y="0"/>
                  </a:moveTo>
                  <a:lnTo>
                    <a:pt x="0" y="215900"/>
                  </a:lnTo>
                </a:path>
              </a:pathLst>
            </a:custGeom>
            <a:noFill/>
            <a:ln w="12700">
              <a:solidFill>
                <a:srgbClr val="000000"/>
              </a:solidFill>
              <a:round/>
            </a:ln>
          </p:spPr>
          <p:style>
            <a:lnRef idx="0"/>
            <a:fillRef idx="0"/>
            <a:effectRef idx="0"/>
            <a:fontRef idx="minor"/>
          </p:style>
        </p:sp>
        <p:sp>
          <p:nvSpPr>
            <p:cNvPr id="626" name="Google Shape;339;p27"/>
            <p:cNvSpPr/>
            <p:nvPr/>
          </p:nvSpPr>
          <p:spPr>
            <a:xfrm>
              <a:off x="6494400" y="4356000"/>
              <a:ext cx="76320" cy="342720"/>
            </a:xfrm>
            <a:custGeom>
              <a:avLst/>
              <a:gdLst/>
              <a:ahLst/>
              <a:rect l="l" t="t" r="r" b="b"/>
              <a:pathLst>
                <a:path w="76835" h="342900">
                  <a:moveTo>
                    <a:pt x="76200" y="76212"/>
                  </a:moveTo>
                  <a:lnTo>
                    <a:pt x="38112" y="0"/>
                  </a:lnTo>
                  <a:lnTo>
                    <a:pt x="0" y="76200"/>
                  </a:lnTo>
                  <a:lnTo>
                    <a:pt x="76200" y="76212"/>
                  </a:lnTo>
                  <a:close/>
                  <a:moveTo>
                    <a:pt x="76212" y="266700"/>
                  </a:moveTo>
                  <a:lnTo>
                    <a:pt x="12" y="266700"/>
                  </a:lnTo>
                  <a:lnTo>
                    <a:pt x="38112" y="342900"/>
                  </a:lnTo>
                  <a:lnTo>
                    <a:pt x="76212" y="266700"/>
                  </a:lnTo>
                  <a:close/>
                </a:path>
              </a:pathLst>
            </a:custGeom>
            <a:solidFill>
              <a:srgbClr val="000000"/>
            </a:solidFill>
            <a:ln w="0">
              <a:noFill/>
            </a:ln>
          </p:spPr>
          <p:style>
            <a:lnRef idx="0"/>
            <a:fillRef idx="0"/>
            <a:effectRef idx="0"/>
            <a:fontRef idx="minor"/>
          </p:style>
        </p:sp>
        <p:sp>
          <p:nvSpPr>
            <p:cNvPr id="627" name="Google Shape;340;p27"/>
            <p:cNvSpPr/>
            <p:nvPr/>
          </p:nvSpPr>
          <p:spPr>
            <a:xfrm>
              <a:off x="6532560" y="4768920"/>
              <a:ext cx="360" cy="856800"/>
            </a:xfrm>
            <a:custGeom>
              <a:avLst/>
              <a:gdLst/>
              <a:ahLst/>
              <a:rect l="l" t="t" r="r" b="b"/>
              <a:pathLst>
                <a:path w="120000" h="857250">
                  <a:moveTo>
                    <a:pt x="0" y="0"/>
                  </a:moveTo>
                  <a:lnTo>
                    <a:pt x="0" y="857250"/>
                  </a:lnTo>
                </a:path>
              </a:pathLst>
            </a:custGeom>
            <a:noFill/>
            <a:ln w="12700">
              <a:solidFill>
                <a:srgbClr val="000000"/>
              </a:solidFill>
              <a:round/>
            </a:ln>
          </p:spPr>
          <p:style>
            <a:lnRef idx="0"/>
            <a:fillRef idx="0"/>
            <a:effectRef idx="0"/>
            <a:fontRef idx="minor"/>
          </p:style>
        </p:sp>
        <p:sp>
          <p:nvSpPr>
            <p:cNvPr id="628" name="Google Shape;341;p27"/>
            <p:cNvSpPr/>
            <p:nvPr/>
          </p:nvSpPr>
          <p:spPr>
            <a:xfrm>
              <a:off x="6494400" y="4705200"/>
              <a:ext cx="76320" cy="983880"/>
            </a:xfrm>
            <a:custGeom>
              <a:avLst/>
              <a:gdLst/>
              <a:ahLst/>
              <a:rect l="l" t="t" r="r" b="b"/>
              <a:pathLst>
                <a:path w="76835" h="984250">
                  <a:moveTo>
                    <a:pt x="76200" y="76212"/>
                  </a:moveTo>
                  <a:lnTo>
                    <a:pt x="38112" y="0"/>
                  </a:lnTo>
                  <a:lnTo>
                    <a:pt x="0" y="76200"/>
                  </a:lnTo>
                  <a:lnTo>
                    <a:pt x="76200" y="76212"/>
                  </a:lnTo>
                  <a:close/>
                  <a:moveTo>
                    <a:pt x="76212" y="908050"/>
                  </a:moveTo>
                  <a:lnTo>
                    <a:pt x="12" y="908050"/>
                  </a:lnTo>
                  <a:lnTo>
                    <a:pt x="38112" y="984250"/>
                  </a:lnTo>
                  <a:lnTo>
                    <a:pt x="76212" y="908050"/>
                  </a:lnTo>
                  <a:close/>
                </a:path>
              </a:pathLst>
            </a:custGeom>
            <a:solidFill>
              <a:srgbClr val="000000"/>
            </a:solidFill>
            <a:ln w="0">
              <a:noFill/>
            </a:ln>
          </p:spPr>
          <p:style>
            <a:lnRef idx="0"/>
            <a:fillRef idx="0"/>
            <a:effectRef idx="0"/>
            <a:fontRef idx="minor"/>
          </p:style>
        </p:sp>
      </p:grpSp>
      <p:sp>
        <p:nvSpPr>
          <p:cNvPr id="629" name="Google Shape;342;p27"/>
          <p:cNvSpPr/>
          <p:nvPr/>
        </p:nvSpPr>
        <p:spPr>
          <a:xfrm>
            <a:off x="5971680" y="2830320"/>
            <a:ext cx="3070440" cy="1439640"/>
          </a:xfrm>
          <a:prstGeom prst="rect">
            <a:avLst/>
          </a:prstGeom>
          <a:noFill/>
          <a:ln w="0">
            <a:noFill/>
          </a:ln>
        </p:spPr>
        <p:style>
          <a:lnRef idx="0"/>
          <a:fillRef idx="0"/>
          <a:effectRef idx="0"/>
          <a:fontRef idx="minor"/>
        </p:style>
        <p:txBody>
          <a:bodyPr lIns="0" rIns="0" tIns="12600" bIns="0">
            <a:spAutoFit/>
          </a:bodyPr>
          <a:p>
            <a:pPr marL="826920">
              <a:lnSpc>
                <a:spcPct val="100000"/>
              </a:lnSpc>
              <a:tabLst>
                <a:tab algn="l" pos="0"/>
              </a:tabLst>
            </a:pPr>
            <a:r>
              <a:rPr b="0" lang="en-US" sz="1200" spc="-1" strike="noStrike">
                <a:solidFill>
                  <a:srgbClr val="ffffff"/>
                </a:solidFill>
                <a:latin typeface="Arial"/>
                <a:ea typeface="Arial"/>
              </a:rPr>
              <a:t>Address Range of EPROM Chip</a:t>
            </a:r>
            <a:endParaRPr b="0" lang="en-US" sz="1200" spc="-1" strike="noStrike">
              <a:latin typeface="Arial"/>
            </a:endParaRPr>
          </a:p>
          <a:p>
            <a:pPr marL="50760">
              <a:lnSpc>
                <a:spcPct val="100000"/>
              </a:lnSpc>
              <a:spcBef>
                <a:spcPts val="831"/>
              </a:spcBef>
              <a:tabLst>
                <a:tab algn="l" pos="0"/>
              </a:tabLst>
            </a:pPr>
            <a:r>
              <a:rPr b="0" lang="en-US" sz="1000" spc="-1" strike="noStrike">
                <a:solidFill>
                  <a:srgbClr val="ffffff"/>
                </a:solidFill>
                <a:latin typeface="Arial"/>
                <a:ea typeface="Arial"/>
              </a:rPr>
              <a:t>3FFF</a:t>
            </a:r>
            <a:endParaRPr b="0" lang="en-US" sz="1000" spc="-1" strike="noStrike">
              <a:latin typeface="Arial"/>
            </a:endParaRPr>
          </a:p>
          <a:p>
            <a:pPr marL="50760">
              <a:lnSpc>
                <a:spcPct val="111000"/>
              </a:lnSpc>
              <a:spcBef>
                <a:spcPts val="201"/>
              </a:spcBef>
              <a:tabLst>
                <a:tab algn="l" pos="0"/>
              </a:tabLst>
            </a:pPr>
            <a:r>
              <a:rPr b="0" lang="en-US" sz="1000" spc="-1" strike="noStrike">
                <a:solidFill>
                  <a:srgbClr val="ffffff"/>
                </a:solidFill>
                <a:latin typeface="Arial"/>
                <a:ea typeface="Arial"/>
              </a:rPr>
              <a:t>4400</a:t>
            </a:r>
            <a:endParaRPr b="0" lang="en-US" sz="1000" spc="-1" strike="noStrike">
              <a:latin typeface="Arial"/>
            </a:endParaRPr>
          </a:p>
          <a:p>
            <a:pPr marL="826920">
              <a:lnSpc>
                <a:spcPct val="112000"/>
              </a:lnSpc>
              <a:tabLst>
                <a:tab algn="l" pos="0"/>
              </a:tabLst>
            </a:pPr>
            <a:r>
              <a:rPr b="0" lang="en-US" sz="1200" spc="-1" strike="noStrike">
                <a:solidFill>
                  <a:srgbClr val="ffffff"/>
                </a:solidFill>
                <a:latin typeface="Arial"/>
                <a:ea typeface="Arial"/>
              </a:rPr>
              <a:t>Address Range of 1</a:t>
            </a:r>
            <a:r>
              <a:rPr b="0" lang="en-US" sz="1200" spc="-1" strike="noStrike" baseline="30000">
                <a:solidFill>
                  <a:srgbClr val="ffffff"/>
                </a:solidFill>
                <a:latin typeface="Arial"/>
                <a:ea typeface="Arial"/>
              </a:rPr>
              <a:t>st </a:t>
            </a:r>
            <a:r>
              <a:rPr b="0" lang="en-US" sz="1200" spc="-1" strike="noStrike">
                <a:solidFill>
                  <a:srgbClr val="ffffff"/>
                </a:solidFill>
                <a:latin typeface="Arial"/>
                <a:ea typeface="Arial"/>
              </a:rPr>
              <a:t>RAM Chip</a:t>
            </a:r>
            <a:endParaRPr b="0" lang="en-US" sz="1200" spc="-1" strike="noStrike">
              <a:latin typeface="Arial"/>
            </a:endParaRPr>
          </a:p>
          <a:p>
            <a:pPr marL="50760">
              <a:lnSpc>
                <a:spcPct val="110000"/>
              </a:lnSpc>
              <a:spcBef>
                <a:spcPts val="31"/>
              </a:spcBef>
              <a:tabLst>
                <a:tab algn="l" pos="0"/>
              </a:tabLst>
            </a:pPr>
            <a:r>
              <a:rPr b="0" lang="en-US" sz="1000" spc="-1" strike="noStrike">
                <a:solidFill>
                  <a:srgbClr val="ffffff"/>
                </a:solidFill>
                <a:latin typeface="Arial"/>
                <a:ea typeface="Arial"/>
              </a:rPr>
              <a:t>5FFF</a:t>
            </a:r>
            <a:endParaRPr b="0" lang="en-US" sz="1000" spc="-1" strike="noStrike">
              <a:latin typeface="Arial"/>
            </a:endParaRPr>
          </a:p>
          <a:p>
            <a:pPr marL="50760">
              <a:lnSpc>
                <a:spcPct val="110000"/>
              </a:lnSpc>
              <a:tabLst>
                <a:tab algn="l" pos="0"/>
              </a:tabLst>
            </a:pPr>
            <a:r>
              <a:rPr b="0" lang="en-US" sz="1000" spc="-1" strike="noStrike">
                <a:solidFill>
                  <a:srgbClr val="ffffff"/>
                </a:solidFill>
                <a:latin typeface="Arial"/>
                <a:ea typeface="Arial"/>
              </a:rPr>
              <a:t>6000</a:t>
            </a:r>
            <a:endParaRPr b="0" lang="en-US" sz="1000" spc="-1" strike="noStrike">
              <a:latin typeface="Arial"/>
            </a:endParaRPr>
          </a:p>
          <a:p>
            <a:pPr marL="826920">
              <a:lnSpc>
                <a:spcPct val="100000"/>
              </a:lnSpc>
              <a:spcBef>
                <a:spcPts val="530"/>
              </a:spcBef>
              <a:tabLst>
                <a:tab algn="l" pos="0"/>
              </a:tabLst>
            </a:pPr>
            <a:r>
              <a:rPr b="0" lang="en-US" sz="1200" spc="-1" strike="noStrike">
                <a:solidFill>
                  <a:srgbClr val="ffffff"/>
                </a:solidFill>
                <a:latin typeface="Arial"/>
                <a:ea typeface="Arial"/>
              </a:rPr>
              <a:t>Address Range of 2</a:t>
            </a:r>
            <a:r>
              <a:rPr b="0" lang="en-US" sz="1200" spc="-1" strike="noStrike" baseline="30000">
                <a:solidFill>
                  <a:srgbClr val="ffffff"/>
                </a:solidFill>
                <a:latin typeface="Arial"/>
                <a:ea typeface="Arial"/>
              </a:rPr>
              <a:t>nd </a:t>
            </a:r>
            <a:r>
              <a:rPr b="0" lang="en-US" sz="1200" spc="-1" strike="noStrike">
                <a:solidFill>
                  <a:srgbClr val="ffffff"/>
                </a:solidFill>
                <a:latin typeface="Arial"/>
                <a:ea typeface="Arial"/>
              </a:rPr>
              <a:t>RAM Chip</a:t>
            </a:r>
            <a:endParaRPr b="0" lang="en-US" sz="1200" spc="-1" strike="noStrike">
              <a:latin typeface="Arial"/>
            </a:endParaRPr>
          </a:p>
        </p:txBody>
      </p:sp>
      <p:sp>
        <p:nvSpPr>
          <p:cNvPr id="630" name="Google Shape;343;p27"/>
          <p:cNvSpPr/>
          <p:nvPr/>
        </p:nvSpPr>
        <p:spPr>
          <a:xfrm>
            <a:off x="6760440" y="4405320"/>
            <a:ext cx="2245680" cy="195480"/>
          </a:xfrm>
          <a:prstGeom prst="rect">
            <a:avLst/>
          </a:prstGeom>
          <a:noFill/>
          <a:ln w="0">
            <a:noFill/>
          </a:ln>
        </p:spPr>
        <p:style>
          <a:lnRef idx="0"/>
          <a:fillRef idx="0"/>
          <a:effectRef idx="0"/>
          <a:fontRef idx="minor"/>
        </p:style>
        <p:txBody>
          <a:bodyPr lIns="0" rIns="0" tIns="12600" bIns="0">
            <a:spAutoFit/>
          </a:bodyPr>
          <a:p>
            <a:pPr marL="38160">
              <a:lnSpc>
                <a:spcPct val="100000"/>
              </a:lnSpc>
              <a:tabLst>
                <a:tab algn="l" pos="0"/>
              </a:tabLst>
            </a:pPr>
            <a:r>
              <a:rPr b="0" lang="en-US" sz="1200" spc="-1" strike="noStrike">
                <a:solidFill>
                  <a:srgbClr val="ffffff"/>
                </a:solidFill>
                <a:latin typeface="Arial"/>
                <a:ea typeface="Arial"/>
              </a:rPr>
              <a:t>Address Range of 3</a:t>
            </a:r>
            <a:r>
              <a:rPr b="0" lang="en-US" sz="1200" spc="-1" strike="noStrike" baseline="30000">
                <a:solidFill>
                  <a:srgbClr val="ffffff"/>
                </a:solidFill>
                <a:latin typeface="Arial"/>
                <a:ea typeface="Arial"/>
              </a:rPr>
              <a:t>rd </a:t>
            </a:r>
            <a:r>
              <a:rPr b="0" lang="en-US" sz="1200" spc="-1" strike="noStrike">
                <a:solidFill>
                  <a:srgbClr val="ffffff"/>
                </a:solidFill>
                <a:latin typeface="Arial"/>
                <a:ea typeface="Arial"/>
              </a:rPr>
              <a:t>RAM Chip</a:t>
            </a:r>
            <a:endParaRPr b="0" lang="en-US" sz="1200" spc="-1" strike="noStrike">
              <a:latin typeface="Arial"/>
            </a:endParaRPr>
          </a:p>
        </p:txBody>
      </p:sp>
      <p:sp>
        <p:nvSpPr>
          <p:cNvPr id="631" name="Google Shape;344;p27"/>
          <p:cNvSpPr/>
          <p:nvPr/>
        </p:nvSpPr>
        <p:spPr>
          <a:xfrm>
            <a:off x="5996880" y="5052960"/>
            <a:ext cx="3016440" cy="689760"/>
          </a:xfrm>
          <a:prstGeom prst="rect">
            <a:avLst/>
          </a:prstGeom>
          <a:noFill/>
          <a:ln w="0">
            <a:noFill/>
          </a:ln>
        </p:spPr>
        <p:style>
          <a:lnRef idx="0"/>
          <a:fillRef idx="0"/>
          <a:effectRef idx="0"/>
          <a:fontRef idx="minor"/>
        </p:style>
        <p:txBody>
          <a:bodyPr lIns="0" rIns="0" tIns="12600" bIns="0">
            <a:spAutoFit/>
          </a:bodyPr>
          <a:p>
            <a:pPr marL="801360">
              <a:lnSpc>
                <a:spcPct val="100000"/>
              </a:lnSpc>
              <a:tabLst>
                <a:tab algn="l" pos="0"/>
              </a:tabLst>
            </a:pPr>
            <a:r>
              <a:rPr b="0" lang="en-US" sz="1200" spc="-1" strike="noStrike">
                <a:solidFill>
                  <a:srgbClr val="ffffff"/>
                </a:solidFill>
                <a:latin typeface="Arial"/>
                <a:ea typeface="Arial"/>
              </a:rPr>
              <a:t>Address Range of 4</a:t>
            </a:r>
            <a:r>
              <a:rPr b="0" lang="en-US" sz="1200" spc="-1" strike="noStrike" baseline="30000">
                <a:solidFill>
                  <a:srgbClr val="ffffff"/>
                </a:solidFill>
                <a:latin typeface="Arial"/>
                <a:ea typeface="Arial"/>
              </a:rPr>
              <a:t>th </a:t>
            </a:r>
            <a:r>
              <a:rPr b="0" lang="en-US" sz="1200" spc="-1" strike="noStrike">
                <a:solidFill>
                  <a:srgbClr val="ffffff"/>
                </a:solidFill>
                <a:latin typeface="Arial"/>
                <a:ea typeface="Arial"/>
              </a:rPr>
              <a:t>RAM Chip</a:t>
            </a:r>
            <a:endParaRPr b="0" lang="en-US" sz="1200" spc="-1" strike="noStrike">
              <a:latin typeface="Arial"/>
            </a:endParaRPr>
          </a:p>
          <a:p>
            <a:pPr>
              <a:lnSpc>
                <a:spcPct val="100000"/>
              </a:lnSpc>
              <a:tabLst>
                <a:tab algn="l" pos="0"/>
              </a:tabLst>
            </a:pPr>
            <a:endParaRPr b="0" lang="en-US" sz="1200" spc="-1" strike="noStrike">
              <a:latin typeface="Arial"/>
            </a:endParaRPr>
          </a:p>
          <a:p>
            <a:pPr marL="25560">
              <a:lnSpc>
                <a:spcPct val="100000"/>
              </a:lnSpc>
              <a:spcBef>
                <a:spcPts val="1134"/>
              </a:spcBef>
              <a:tabLst>
                <a:tab algn="l" pos="0"/>
              </a:tabLst>
            </a:pPr>
            <a:r>
              <a:rPr b="0" lang="en-US" sz="1000" spc="-1" strike="noStrike">
                <a:solidFill>
                  <a:srgbClr val="ffffff"/>
                </a:solidFill>
                <a:latin typeface="Arial"/>
                <a:ea typeface="Arial"/>
              </a:rPr>
              <a:t>F7FF</a:t>
            </a:r>
            <a:endParaRPr b="0" lang="en-US" sz="1000" spc="-1" strike="noStrike">
              <a:latin typeface="Arial"/>
            </a:endParaRPr>
          </a:p>
        </p:txBody>
      </p:sp>
      <p:sp>
        <p:nvSpPr>
          <p:cNvPr id="632" name="Google Shape;345;p27"/>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7" name="Title 1_33"/>
          <p:cNvSpPr/>
          <p:nvPr/>
        </p:nvSpPr>
        <p:spPr>
          <a:xfrm>
            <a:off x="838080" y="365040"/>
            <a:ext cx="10514880" cy="11682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IN" sz="4400" spc="-1" strike="noStrike">
                <a:solidFill>
                  <a:srgbClr val="000000"/>
                </a:solidFill>
                <a:latin typeface="Calibri Light"/>
              </a:rPr>
              <a:t>ARM History ....</a:t>
            </a:r>
            <a:endParaRPr b="0" lang="en-US" sz="4400" spc="-1" strike="noStrike">
              <a:latin typeface="Arial"/>
            </a:endParaRPr>
          </a:p>
        </p:txBody>
      </p:sp>
      <p:sp>
        <p:nvSpPr>
          <p:cNvPr id="1448" name="Content Placeholder 2_3"/>
          <p:cNvSpPr/>
          <p:nvPr/>
        </p:nvSpPr>
        <p:spPr>
          <a:xfrm>
            <a:off x="838080" y="1534320"/>
            <a:ext cx="10514880" cy="435060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s-ES" sz="2800" spc="-1" strike="noStrike">
                <a:solidFill>
                  <a:srgbClr val="000000"/>
                </a:solidFill>
                <a:latin typeface="Calibri"/>
              </a:rPr>
              <a:t>New cores with added features</a:t>
            </a:r>
            <a:endParaRPr b="0" lang="en-US" sz="2800" spc="-1" strike="noStrike">
              <a:latin typeface="Arial"/>
            </a:endParaRPr>
          </a:p>
          <a:p>
            <a:pPr>
              <a:lnSpc>
                <a:spcPct val="90000"/>
              </a:lnSpc>
              <a:spcBef>
                <a:spcPts val="1001"/>
              </a:spcBef>
            </a:pPr>
            <a:endParaRPr b="0" lang="en-US" sz="2800" spc="-1" strike="noStrike">
              <a:latin typeface="Arial"/>
            </a:endParaRPr>
          </a:p>
          <a:p>
            <a:pPr lvl="1" marL="685800" indent="-227880">
              <a:lnSpc>
                <a:spcPct val="90000"/>
              </a:lnSpc>
              <a:spcBef>
                <a:spcPts val="499"/>
              </a:spcBef>
              <a:buClr>
                <a:srgbClr val="000000"/>
              </a:buClr>
              <a:buFont typeface="Arial"/>
              <a:buChar char="•"/>
            </a:pPr>
            <a:r>
              <a:rPr b="0" lang="es-ES" sz="2800" spc="-1" strike="noStrike">
                <a:solidFill>
                  <a:srgbClr val="000000"/>
                </a:solidFill>
                <a:latin typeface="Calibri"/>
              </a:rPr>
              <a:t>Harvard architecture</a:t>
            </a:r>
            <a:r>
              <a:rPr b="0" lang="es-ES" sz="2800" spc="-1" strike="noStrike">
                <a:solidFill>
                  <a:srgbClr val="000000"/>
                </a:solidFill>
                <a:latin typeface="Calibri"/>
              </a:rPr>
              <a:t>	</a:t>
            </a:r>
            <a:r>
              <a:rPr b="0" lang="es-ES" sz="2800" spc="-1" strike="noStrike">
                <a:solidFill>
                  <a:srgbClr val="000000"/>
                </a:solidFill>
                <a:latin typeface="Calibri"/>
              </a:rPr>
              <a:t>(ARM9, ARM11, Cortex)</a:t>
            </a:r>
            <a:endParaRPr b="0" lang="en-US" sz="2800" spc="-1" strike="noStrike">
              <a:latin typeface="Arial"/>
            </a:endParaRPr>
          </a:p>
          <a:p>
            <a:pPr>
              <a:lnSpc>
                <a:spcPct val="100000"/>
              </a:lnSpc>
            </a:pPr>
            <a:endParaRPr b="0" lang="en-US" sz="2800" spc="-1" strike="noStrike">
              <a:latin typeface="Arial"/>
            </a:endParaRPr>
          </a:p>
          <a:p>
            <a:pPr lvl="1" marL="685800" indent="-227880">
              <a:lnSpc>
                <a:spcPct val="90000"/>
              </a:lnSpc>
              <a:spcBef>
                <a:spcPts val="499"/>
              </a:spcBef>
              <a:buClr>
                <a:srgbClr val="000000"/>
              </a:buClr>
              <a:buFont typeface="Arial"/>
              <a:buChar char="•"/>
            </a:pPr>
            <a:r>
              <a:rPr b="0" lang="es-ES" sz="2800" spc="-1" strike="noStrike">
                <a:solidFill>
                  <a:srgbClr val="000000"/>
                </a:solidFill>
                <a:latin typeface="Calibri"/>
              </a:rPr>
              <a:t>Vector computing</a:t>
            </a:r>
            <a:r>
              <a:rPr b="0" lang="es-ES" sz="2800" spc="-1" strike="noStrike">
                <a:solidFill>
                  <a:srgbClr val="000000"/>
                </a:solidFill>
                <a:latin typeface="Calibri"/>
              </a:rPr>
              <a:t>	</a:t>
            </a:r>
            <a:r>
              <a:rPr b="0" lang="es-ES" sz="2800" spc="-1" strike="noStrike">
                <a:solidFill>
                  <a:srgbClr val="000000"/>
                </a:solidFill>
                <a:latin typeface="Calibri"/>
              </a:rPr>
              <a:t>	</a:t>
            </a:r>
            <a:r>
              <a:rPr b="0" lang="es-ES" sz="2800" spc="-1" strike="noStrike">
                <a:solidFill>
                  <a:srgbClr val="000000"/>
                </a:solidFill>
                <a:latin typeface="Calibri"/>
              </a:rPr>
              <a:t>(VFP, NEON)</a:t>
            </a:r>
            <a:endParaRPr b="0" lang="en-US" sz="2800" spc="-1" strike="noStrike">
              <a:latin typeface="Arial"/>
            </a:endParaRPr>
          </a:p>
          <a:p>
            <a:pPr>
              <a:lnSpc>
                <a:spcPct val="100000"/>
              </a:lnSpc>
            </a:pPr>
            <a:endParaRPr b="0" lang="en-US" sz="2800" spc="-1" strike="noStrike">
              <a:latin typeface="Arial"/>
            </a:endParaRPr>
          </a:p>
          <a:p>
            <a:pPr lvl="1" marL="685800" indent="-227880">
              <a:lnSpc>
                <a:spcPct val="90000"/>
              </a:lnSpc>
              <a:spcBef>
                <a:spcPts val="499"/>
              </a:spcBef>
              <a:buClr>
                <a:srgbClr val="000000"/>
              </a:buClr>
              <a:buFont typeface="Arial"/>
              <a:buChar char="•"/>
            </a:pPr>
            <a:r>
              <a:rPr b="0" lang="es-ES" sz="2800" spc="-1" strike="noStrike">
                <a:solidFill>
                  <a:srgbClr val="000000"/>
                </a:solidFill>
                <a:latin typeface="Calibri"/>
              </a:rPr>
              <a:t>Java language</a:t>
            </a:r>
            <a:r>
              <a:rPr b="0" lang="es-ES" sz="2800" spc="-1" strike="noStrike">
                <a:solidFill>
                  <a:srgbClr val="000000"/>
                </a:solidFill>
                <a:latin typeface="Calibri"/>
              </a:rPr>
              <a:t>	</a:t>
            </a:r>
            <a:r>
              <a:rPr b="0" lang="es-ES" sz="2800" spc="-1" strike="noStrike">
                <a:solidFill>
                  <a:srgbClr val="000000"/>
                </a:solidFill>
                <a:latin typeface="Calibri"/>
              </a:rPr>
              <a:t>	</a:t>
            </a:r>
            <a:r>
              <a:rPr b="0" lang="es-ES" sz="2800" spc="-1" strike="noStrike">
                <a:solidFill>
                  <a:srgbClr val="000000"/>
                </a:solidFill>
                <a:latin typeface="Calibri"/>
              </a:rPr>
              <a:t>	</a:t>
            </a:r>
            <a:r>
              <a:rPr b="0" lang="es-ES" sz="2800" spc="-1" strike="noStrike">
                <a:solidFill>
                  <a:srgbClr val="000000"/>
                </a:solidFill>
                <a:latin typeface="Calibri"/>
              </a:rPr>
              <a:t>(Jazelle)</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1449" name="Date Placeholder 3_3"/>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7246FD28-B137-4991-81AC-23247C9FAB24}" type="datetime1">
              <a:rPr b="0" lang="en-US" sz="1200" spc="-1" strike="noStrike">
                <a:solidFill>
                  <a:srgbClr val="8b8b8b"/>
                </a:solidFill>
                <a:latin typeface="Calibri"/>
              </a:rPr>
              <a:t>05/18/2021</a:t>
            </a:fld>
            <a:endParaRPr b="0" lang="en-US" sz="1200" spc="-1" strike="noStrike">
              <a:latin typeface="Arial"/>
            </a:endParaRPr>
          </a:p>
        </p:txBody>
      </p:sp>
      <p:sp>
        <p:nvSpPr>
          <p:cNvPr id="1450" name="Footer Placeholder 4_3"/>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451" name="Slide Number Placeholder 5_18"/>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594B492-A69E-457B-A4E6-6B05EE5CA78C}" type="slidenum">
              <a:rPr b="0" lang="en-US" sz="1200" spc="-1" strike="noStrike">
                <a:solidFill>
                  <a:srgbClr val="8b8b8b"/>
                </a:solidFill>
                <a:latin typeface="Calibri"/>
              </a:rPr>
              <a:t>&lt;number&gt;</a:t>
            </a:fld>
            <a:endParaRPr b="0" lang="en-US" sz="1200" spc="-1" strike="noStrike">
              <a:latin typeface="Arial"/>
            </a:endParaRPr>
          </a:p>
        </p:txBody>
      </p:sp>
      <p:sp>
        <p:nvSpPr>
          <p:cNvPr id="1452" name="Text Box 6_6"/>
          <p:cNvSpPr/>
          <p:nvPr/>
        </p:nvSpPr>
        <p:spPr>
          <a:xfrm>
            <a:off x="838080" y="5701680"/>
            <a:ext cx="10591200" cy="638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0000"/>
                </a:solidFill>
                <a:latin typeface="Calibri"/>
                <a:ea typeface="DejaVu Sans"/>
              </a:rPr>
              <a:t>** </a:t>
            </a:r>
            <a:r>
              <a:rPr b="0" lang="en-US" sz="1800" spc="-1" strike="noStrike">
                <a:solidFill>
                  <a:srgbClr val="000000"/>
                </a:solidFill>
                <a:latin typeface="Calibri"/>
                <a:ea typeface="DejaVu Sans"/>
              </a:rPr>
              <a:t>https://community.arm.com/developer/ip-products/processors/b/processors-ip-blog/posts/a-brief-history-of-arm-part-1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3" name="Title 1_34"/>
          <p:cNvSpPr/>
          <p:nvPr/>
        </p:nvSpPr>
        <p:spPr>
          <a:xfrm>
            <a:off x="773280" y="10548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IN" sz="4400" spc="-1" strike="noStrike">
                <a:solidFill>
                  <a:srgbClr val="000000"/>
                </a:solidFill>
                <a:latin typeface="Calibri Light"/>
              </a:rPr>
              <a:t>ARM Introduction</a:t>
            </a:r>
            <a:endParaRPr b="0" lang="en-US" sz="4400" spc="-1" strike="noStrike">
              <a:latin typeface="Arial"/>
            </a:endParaRPr>
          </a:p>
        </p:txBody>
      </p:sp>
      <p:sp>
        <p:nvSpPr>
          <p:cNvPr id="1454" name="Content Placeholder 2_4"/>
          <p:cNvSpPr/>
          <p:nvPr/>
        </p:nvSpPr>
        <p:spPr>
          <a:xfrm>
            <a:off x="773280" y="1431000"/>
            <a:ext cx="10514880" cy="4543920"/>
          </a:xfrm>
          <a:prstGeom prst="rect">
            <a:avLst/>
          </a:prstGeom>
          <a:noFill/>
          <a:ln w="0">
            <a:noFill/>
          </a:ln>
        </p:spPr>
        <p:style>
          <a:lnRef idx="0"/>
          <a:fillRef idx="0"/>
          <a:effectRef idx="0"/>
          <a:fontRef idx="minor"/>
        </p:style>
        <p:txBody>
          <a:bodyPr lIns="90000" rIns="90000" tIns="45000" bIns="45000">
            <a:normAutofit fontScale="88000"/>
          </a:bodyPr>
          <a:p>
            <a:pPr marL="228600" indent="-227880">
              <a:lnSpc>
                <a:spcPct val="90000"/>
              </a:lnSpc>
              <a:spcBef>
                <a:spcPts val="1001"/>
              </a:spcBef>
              <a:buClr>
                <a:srgbClr val="000000"/>
              </a:buClr>
              <a:buFont typeface="Arial"/>
              <a:buChar char="•"/>
            </a:pPr>
            <a:r>
              <a:rPr b="0" lang="en-IN" sz="2800" spc="-1" strike="noStrike">
                <a:solidFill>
                  <a:srgbClr val="000000"/>
                </a:solidFill>
                <a:latin typeface="Calibri"/>
              </a:rPr>
              <a:t>3</a:t>
            </a:r>
            <a:r>
              <a:rPr b="0" lang="en-US" sz="2800" spc="-1" strike="noStrike">
                <a:solidFill>
                  <a:srgbClr val="000000"/>
                </a:solidFill>
                <a:latin typeface="Calibri"/>
              </a:rPr>
              <a:t>2-bit CPU</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RISC design…</a:t>
            </a:r>
            <a:endParaRPr b="0" lang="en-US" sz="2800" spc="-1" strike="noStrike">
              <a:latin typeface="Arial"/>
            </a:endParaRPr>
          </a:p>
          <a:p>
            <a:pPr lvl="1" marL="685800" indent="-227880">
              <a:lnSpc>
                <a:spcPct val="90000"/>
              </a:lnSpc>
              <a:spcBef>
                <a:spcPts val="499"/>
              </a:spcBef>
              <a:buClr>
                <a:srgbClr val="000000"/>
              </a:buClr>
              <a:buFont typeface="Arial"/>
              <a:buChar char="•"/>
            </a:pPr>
            <a:r>
              <a:rPr b="0" lang="en-US" sz="2800" spc="-1" strike="noStrike">
                <a:solidFill>
                  <a:srgbClr val="000000"/>
                </a:solidFill>
                <a:latin typeface="Calibri"/>
              </a:rPr>
              <a:t>Few, simple, instructions</a:t>
            </a:r>
            <a:endParaRPr b="0" lang="en-US" sz="2800" spc="-1" strike="noStrike">
              <a:latin typeface="Arial"/>
            </a:endParaRPr>
          </a:p>
          <a:p>
            <a:pPr lvl="1" marL="685800" indent="-227880">
              <a:lnSpc>
                <a:spcPct val="90000"/>
              </a:lnSpc>
              <a:spcBef>
                <a:spcPts val="499"/>
              </a:spcBef>
              <a:buClr>
                <a:srgbClr val="000000"/>
              </a:buClr>
              <a:buFont typeface="Arial"/>
              <a:buChar char="•"/>
            </a:pPr>
            <a:r>
              <a:rPr b="0" lang="en-US" sz="2800" spc="-1" strike="noStrike">
                <a:solidFill>
                  <a:srgbClr val="000000"/>
                </a:solidFill>
                <a:latin typeface="Calibri"/>
              </a:rPr>
              <a:t>Load/store architecture (instructions operate on registers, not memory)</a:t>
            </a:r>
            <a:endParaRPr b="0" lang="en-US" sz="2800" spc="-1" strike="noStrike">
              <a:latin typeface="Arial"/>
            </a:endParaRPr>
          </a:p>
          <a:p>
            <a:pPr lvl="1" marL="685800" indent="-227880">
              <a:lnSpc>
                <a:spcPct val="90000"/>
              </a:lnSpc>
              <a:spcBef>
                <a:spcPts val="499"/>
              </a:spcBef>
              <a:buClr>
                <a:srgbClr val="000000"/>
              </a:buClr>
              <a:buFont typeface="Arial"/>
              <a:buChar char="•"/>
            </a:pPr>
            <a:r>
              <a:rPr b="0" lang="en-US" sz="2800" spc="-1" strike="noStrike">
                <a:solidFill>
                  <a:srgbClr val="000000"/>
                </a:solidFill>
                <a:latin typeface="Calibri"/>
              </a:rPr>
              <a:t>Large register set </a:t>
            </a:r>
            <a:endParaRPr b="0" lang="en-US" sz="2800" spc="-1" strike="noStrike">
              <a:latin typeface="Arial"/>
            </a:endParaRPr>
          </a:p>
          <a:p>
            <a:pPr lvl="1" marL="685800" indent="-227880">
              <a:lnSpc>
                <a:spcPct val="90000"/>
              </a:lnSpc>
              <a:spcBef>
                <a:spcPts val="499"/>
              </a:spcBef>
              <a:buClr>
                <a:srgbClr val="000000"/>
              </a:buClr>
              <a:buFont typeface="Arial"/>
              <a:buChar char="•"/>
            </a:pPr>
            <a:r>
              <a:rPr b="0" lang="en-US" sz="2800" spc="-1" strike="noStrike">
                <a:solidFill>
                  <a:srgbClr val="000000"/>
                </a:solidFill>
                <a:latin typeface="Calibri"/>
              </a:rPr>
              <a:t>Pipelined execution</a:t>
            </a:r>
            <a:endParaRPr b="0" lang="en-US" sz="2800" spc="-1" strike="noStrike">
              <a:latin typeface="Arial"/>
            </a:endParaRPr>
          </a:p>
          <a:p>
            <a:pPr lvl="1" marL="685800" indent="-227880">
              <a:lnSpc>
                <a:spcPct val="90000"/>
              </a:lnSpc>
              <a:spcBef>
                <a:spcPts val="499"/>
              </a:spcBef>
              <a:buClr>
                <a:srgbClr val="000000"/>
              </a:buClr>
              <a:buFont typeface="Arial"/>
              <a:buChar char="•"/>
            </a:pPr>
            <a:r>
              <a:rPr b="0" i="1" lang="en-US" sz="2800" spc="-1" strike="noStrike">
                <a:solidFill>
                  <a:srgbClr val="000000"/>
                </a:solidFill>
                <a:latin typeface="Calibri"/>
              </a:rPr>
              <a:t>Multiplication</a:t>
            </a:r>
            <a:r>
              <a:rPr b="0" lang="en-US" sz="2800" spc="-1" strike="noStrike">
                <a:solidFill>
                  <a:srgbClr val="000000"/>
                </a:solidFill>
                <a:latin typeface="Calibri"/>
              </a:rPr>
              <a:t> and </a:t>
            </a:r>
            <a:r>
              <a:rPr b="0" i="1" lang="en-US" sz="2800" spc="-1" strike="noStrike">
                <a:solidFill>
                  <a:srgbClr val="000000"/>
                </a:solidFill>
                <a:latin typeface="Calibri"/>
              </a:rPr>
              <a:t>Load/Store Multiple </a:t>
            </a:r>
            <a:r>
              <a:rPr b="0" lang="en-US" sz="2800" spc="-1" strike="noStrike">
                <a:solidFill>
                  <a:srgbClr val="000000"/>
                </a:solidFill>
                <a:latin typeface="Calibri"/>
              </a:rPr>
              <a:t>are complex instructions (many cycles longer than regular, RISC, instructions)</a:t>
            </a:r>
            <a:endParaRPr b="0" lang="en-US" sz="2800" spc="-1" strike="noStrike">
              <a:latin typeface="Arial"/>
            </a:endParaRPr>
          </a:p>
        </p:txBody>
      </p:sp>
      <p:sp>
        <p:nvSpPr>
          <p:cNvPr id="1455" name="Date Placeholder 3_2"/>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CEC2AE27-10F3-4047-B069-D6F26044C031}" type="datetime1">
              <a:rPr b="0" lang="en-US" sz="1200" spc="-1" strike="noStrike">
                <a:solidFill>
                  <a:srgbClr val="8b8b8b"/>
                </a:solidFill>
                <a:latin typeface="Calibri"/>
              </a:rPr>
              <a:t>05/18/2021</a:t>
            </a:fld>
            <a:endParaRPr b="0" lang="en-US" sz="1200" spc="-1" strike="noStrike">
              <a:latin typeface="Arial"/>
            </a:endParaRPr>
          </a:p>
        </p:txBody>
      </p:sp>
      <p:sp>
        <p:nvSpPr>
          <p:cNvPr id="1456" name="Footer Placeholder 4_2"/>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457" name="Slide Number Placeholder 5_19"/>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0023B9E-95AF-4432-A0DE-90F4B9C170FE}" type="slidenum">
              <a:rPr b="0" lang="en-US" sz="1200" spc="-1" strike="noStrike">
                <a:solidFill>
                  <a:srgbClr val="8b8b8b"/>
                </a:solidFill>
                <a:latin typeface="Calibri"/>
              </a:rPr>
              <a:t>&lt;number&gt;</a:t>
            </a:fld>
            <a:endParaRPr b="0" lang="en-US" sz="1200" spc="-1" strike="noStrike">
              <a:latin typeface="Arial"/>
            </a:endParaRPr>
          </a:p>
        </p:txBody>
      </p:sp>
      <p:sp>
        <p:nvSpPr>
          <p:cNvPr id="1458" name="Text Box 6_7"/>
          <p:cNvSpPr/>
          <p:nvPr/>
        </p:nvSpPr>
        <p:spPr>
          <a:xfrm>
            <a:off x="773280" y="5987880"/>
            <a:ext cx="10514880" cy="364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0000"/>
                </a:solidFill>
                <a:latin typeface="Calibri"/>
                <a:ea typeface="DejaVu Sans"/>
              </a:rPr>
              <a:t>** </a:t>
            </a:r>
            <a:r>
              <a:rPr b="0" lang="en-US" sz="1800" spc="-1" strike="noStrike">
                <a:solidFill>
                  <a:srgbClr val="000000"/>
                </a:solidFill>
                <a:latin typeface="Calibri"/>
                <a:ea typeface="DejaVu Sans"/>
              </a:rPr>
              <a:t>https://developer.arm.com/architectures/instruction-sets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9" name="Title 1_35"/>
          <p:cNvSpPr/>
          <p:nvPr/>
        </p:nvSpPr>
        <p:spPr>
          <a:xfrm>
            <a:off x="838080" y="20268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IN" sz="4400" spc="-1" strike="noStrike">
                <a:solidFill>
                  <a:srgbClr val="000000"/>
                </a:solidFill>
                <a:latin typeface="Calibri Light"/>
              </a:rPr>
              <a:t>Architecture</a:t>
            </a:r>
            <a:endParaRPr b="0" lang="en-US" sz="4400" spc="-1" strike="noStrike">
              <a:latin typeface="Arial"/>
            </a:endParaRPr>
          </a:p>
        </p:txBody>
      </p:sp>
      <p:sp>
        <p:nvSpPr>
          <p:cNvPr id="1460" name="Date Placeholder 3_5"/>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32D2988D-2CBA-4B71-ADBD-CE5EA19AC069}" type="datetime1">
              <a:rPr b="0" lang="en-US" sz="1200" spc="-1" strike="noStrike">
                <a:solidFill>
                  <a:srgbClr val="8b8b8b"/>
                </a:solidFill>
                <a:latin typeface="Calibri"/>
              </a:rPr>
              <a:t>05/18/2021</a:t>
            </a:fld>
            <a:endParaRPr b="0" lang="en-US" sz="1200" spc="-1" strike="noStrike">
              <a:latin typeface="Arial"/>
            </a:endParaRPr>
          </a:p>
        </p:txBody>
      </p:sp>
      <p:sp>
        <p:nvSpPr>
          <p:cNvPr id="1461" name="Footer Placeholder 4_5"/>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462" name="Slide Number Placeholder 5_20"/>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914E8AC-CA46-4230-BFD4-27112DB0711A}" type="slidenum">
              <a:rPr b="0" lang="en-US" sz="1200" spc="-1" strike="noStrike">
                <a:solidFill>
                  <a:srgbClr val="8b8b8b"/>
                </a:solidFill>
                <a:latin typeface="Calibri"/>
              </a:rPr>
              <a:t>&lt;number&gt;</a:t>
            </a:fld>
            <a:endParaRPr b="0" lang="en-US" sz="1200" spc="-1" strike="noStrike">
              <a:latin typeface="Arial"/>
            </a:endParaRPr>
          </a:p>
        </p:txBody>
      </p:sp>
      <p:sp>
        <p:nvSpPr>
          <p:cNvPr id="1463" name="Text Box 6_8"/>
          <p:cNvSpPr/>
          <p:nvPr/>
        </p:nvSpPr>
        <p:spPr>
          <a:xfrm>
            <a:off x="189720" y="1798920"/>
            <a:ext cx="4021920" cy="37472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000000"/>
                </a:solidFill>
                <a:latin typeface="Calibri"/>
                <a:ea typeface="DejaVu Sans"/>
              </a:rPr>
              <a:t>Memory-mapped I/O:</a:t>
            </a:r>
            <a:endParaRPr b="0" lang="en-US" sz="2400" spc="-1" strike="noStrike">
              <a:latin typeface="Arial"/>
            </a:endParaRPr>
          </a:p>
          <a:p>
            <a:pPr>
              <a:lnSpc>
                <a:spcPct val="100000"/>
              </a:lnSpc>
            </a:pPr>
            <a:endParaRPr b="0" lang="en-US" sz="2400" spc="-1" strike="noStrike">
              <a:latin typeface="Arial"/>
            </a:endParaRPr>
          </a:p>
          <a:p>
            <a:pPr lvl="1" marL="800280" indent="-342360">
              <a:lnSpc>
                <a:spcPct val="100000"/>
              </a:lnSpc>
              <a:buClr>
                <a:srgbClr val="000000"/>
              </a:buClr>
              <a:buFont typeface="Arial"/>
              <a:buChar char="•"/>
            </a:pPr>
            <a:r>
              <a:rPr b="0" lang="en-US" sz="2400" spc="-1" strike="noStrike">
                <a:solidFill>
                  <a:srgbClr val="000000"/>
                </a:solidFill>
                <a:latin typeface="Calibri"/>
                <a:ea typeface="DejaVu Sans"/>
              </a:rPr>
              <a:t>No specific instructions for I/O (use Load/Store instr. instead)</a:t>
            </a:r>
            <a:endParaRPr b="0" lang="en-US" sz="2400" spc="-1" strike="noStrike">
              <a:latin typeface="Arial"/>
            </a:endParaRPr>
          </a:p>
          <a:p>
            <a:pPr>
              <a:lnSpc>
                <a:spcPct val="100000"/>
              </a:lnSpc>
            </a:pPr>
            <a:endParaRPr b="0" lang="en-US" sz="2400" spc="-1" strike="noStrike">
              <a:latin typeface="Arial"/>
            </a:endParaRPr>
          </a:p>
          <a:p>
            <a:pPr lvl="1" marL="800280" indent="-342360">
              <a:lnSpc>
                <a:spcPct val="100000"/>
              </a:lnSpc>
              <a:buClr>
                <a:srgbClr val="000000"/>
              </a:buClr>
              <a:buFont typeface="Arial"/>
              <a:buChar char="•"/>
            </a:pPr>
            <a:r>
              <a:rPr b="0" lang="en-US" sz="2400" spc="-1" strike="noStrike">
                <a:solidFill>
                  <a:srgbClr val="000000"/>
                </a:solidFill>
                <a:latin typeface="Calibri"/>
                <a:ea typeface="DejaVu Sans"/>
              </a:rPr>
              <a:t>Peripheral’s registers at some memory addresses</a:t>
            </a:r>
            <a:endParaRPr b="0" lang="en-US" sz="2400" spc="-1" strike="noStrike">
              <a:latin typeface="Arial"/>
            </a:endParaRPr>
          </a:p>
        </p:txBody>
      </p:sp>
      <p:pic>
        <p:nvPicPr>
          <p:cNvPr id="1464" name="Content Placeholder 12_1" descr=""/>
          <p:cNvPicPr/>
          <p:nvPr/>
        </p:nvPicPr>
        <p:blipFill>
          <a:blip r:embed="rId1"/>
          <a:srcRect l="22596" t="0" r="20997" b="0"/>
          <a:stretch/>
        </p:blipFill>
        <p:spPr>
          <a:xfrm>
            <a:off x="4212720" y="325800"/>
            <a:ext cx="7458480" cy="5558040"/>
          </a:xfrm>
          <a:prstGeom prst="rect">
            <a:avLst/>
          </a:prstGeom>
          <a:ln w="0">
            <a:noFill/>
          </a:ln>
        </p:spPr>
      </p:pic>
      <p:sp>
        <p:nvSpPr>
          <p:cNvPr id="1465" name="Text Box 13_1"/>
          <p:cNvSpPr/>
          <p:nvPr/>
        </p:nvSpPr>
        <p:spPr>
          <a:xfrm>
            <a:off x="4998240" y="5884560"/>
            <a:ext cx="6755040" cy="364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70c0"/>
                </a:solidFill>
                <a:latin typeface="Calibri"/>
                <a:ea typeface="DejaVu Sans"/>
              </a:rPr>
              <a:t>Link: </a:t>
            </a:r>
            <a:r>
              <a:rPr b="0" lang="en-US" sz="1800" spc="-1" strike="noStrike">
                <a:solidFill>
                  <a:srgbClr val="0070c0"/>
                </a:solidFill>
                <a:latin typeface="Calibri"/>
                <a:ea typeface="DejaVu Sans"/>
              </a:rPr>
              <a:t>https://piembsystech.com/arm-microcontroller/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6" name="Title 1_36"/>
          <p:cNvSpPr/>
          <p:nvPr/>
        </p:nvSpPr>
        <p:spPr>
          <a:xfrm>
            <a:off x="838080" y="365040"/>
            <a:ext cx="10514880" cy="1324800"/>
          </a:xfrm>
          <a:prstGeom prst="rect">
            <a:avLst/>
          </a:prstGeom>
          <a:noFill/>
          <a:ln w="0">
            <a:noFill/>
          </a:ln>
        </p:spPr>
        <p:style>
          <a:lnRef idx="0"/>
          <a:fillRef idx="0"/>
          <a:effectRef idx="0"/>
          <a:fontRef idx="minor"/>
        </p:style>
      </p:sp>
      <p:sp>
        <p:nvSpPr>
          <p:cNvPr id="1467" name="Date Placeholder 3_4"/>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42C5E7E7-CC6E-4011-A979-6A19A3FFA1CF}" type="datetime1">
              <a:rPr b="0" lang="en-US" sz="1200" spc="-1" strike="noStrike">
                <a:solidFill>
                  <a:srgbClr val="8b8b8b"/>
                </a:solidFill>
                <a:latin typeface="Calibri"/>
              </a:rPr>
              <a:t>05/18/2021</a:t>
            </a:fld>
            <a:endParaRPr b="0" lang="en-US" sz="1200" spc="-1" strike="noStrike">
              <a:latin typeface="Arial"/>
            </a:endParaRPr>
          </a:p>
        </p:txBody>
      </p:sp>
      <p:sp>
        <p:nvSpPr>
          <p:cNvPr id="1468" name="Footer Placeholder 4_4"/>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469" name="Slide Number Placeholder 5_21"/>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9260F7F-D512-4E1B-8AAD-B2AE2FC07F29}" type="slidenum">
              <a:rPr b="0" lang="en-US" sz="1200" spc="-1" strike="noStrike">
                <a:solidFill>
                  <a:srgbClr val="8b8b8b"/>
                </a:solidFill>
                <a:latin typeface="Calibri"/>
              </a:rPr>
              <a:t>&lt;number&gt;</a:t>
            </a:fld>
            <a:endParaRPr b="0" lang="en-US" sz="1200" spc="-1" strike="noStrike">
              <a:latin typeface="Arial"/>
            </a:endParaRPr>
          </a:p>
        </p:txBody>
      </p:sp>
      <p:pic>
        <p:nvPicPr>
          <p:cNvPr id="1470" name="Content Placeholder 12_0" descr=""/>
          <p:cNvPicPr/>
          <p:nvPr/>
        </p:nvPicPr>
        <p:blipFill>
          <a:blip r:embed="rId1"/>
          <a:srcRect l="22596" t="15836" r="20997" b="0"/>
          <a:stretch/>
        </p:blipFill>
        <p:spPr>
          <a:xfrm>
            <a:off x="932760" y="0"/>
            <a:ext cx="10744920" cy="6857280"/>
          </a:xfrm>
          <a:prstGeom prst="rect">
            <a:avLst/>
          </a:prstGeom>
          <a:ln w="0">
            <a:noFill/>
          </a:ln>
        </p:spPr>
      </p:pic>
    </p:spTree>
  </p:cSld>
  <mc:AlternateContent>
    <mc:Choice Requires="p14">
      <p:transition spd="slow" p14:dur="2000"/>
    </mc:Choice>
    <mc:Fallback>
      <p:transition spd="slow"/>
    </mc:Fallback>
  </mc:AlternateContent>
</p:sld>
</file>

<file path=ppt/slides/slide2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1" name="Title 1_37"/>
          <p:cNvSpPr/>
          <p:nvPr/>
        </p:nvSpPr>
        <p:spPr>
          <a:xfrm>
            <a:off x="838080" y="105480"/>
            <a:ext cx="10514880" cy="107676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00"/>
                </a:solidFill>
                <a:latin typeface="Calibri Light"/>
                <a:ea typeface="DejaVu Sans"/>
              </a:rPr>
              <a:t>ARM7TDMI</a:t>
            </a:r>
            <a:r>
              <a:rPr b="1" lang="en-IN" sz="4400" spc="-1" strike="noStrike">
                <a:solidFill>
                  <a:srgbClr val="000000"/>
                </a:solidFill>
                <a:latin typeface="Calibri Light"/>
                <a:ea typeface="DejaVu Sans"/>
              </a:rPr>
              <a:t> (</a:t>
            </a:r>
            <a:r>
              <a:rPr b="1" lang="en-US" sz="4400" spc="-1" strike="noStrike">
                <a:solidFill>
                  <a:srgbClr val="000000"/>
                </a:solidFill>
                <a:latin typeface="Calibri Light"/>
                <a:ea typeface="DejaVu Sans"/>
              </a:rPr>
              <a:t>Block Diagram</a:t>
            </a:r>
            <a:r>
              <a:rPr b="1" lang="en-IN" sz="4400" spc="-1" strike="noStrike">
                <a:solidFill>
                  <a:srgbClr val="000000"/>
                </a:solidFill>
                <a:latin typeface="Calibri Light"/>
                <a:ea typeface="DejaVu Sans"/>
              </a:rPr>
              <a:t>)</a:t>
            </a:r>
            <a:endParaRPr b="0" lang="en-US" sz="4400" spc="-1" strike="noStrike">
              <a:latin typeface="Arial"/>
            </a:endParaRPr>
          </a:p>
        </p:txBody>
      </p:sp>
      <p:sp>
        <p:nvSpPr>
          <p:cNvPr id="1472" name="Date Placeholder 3_7"/>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68606E00-D449-4315-9459-FFC45BCA2BB1}" type="datetime1">
              <a:rPr b="0" lang="en-US" sz="1200" spc="-1" strike="noStrike">
                <a:solidFill>
                  <a:srgbClr val="8b8b8b"/>
                </a:solidFill>
                <a:latin typeface="Calibri"/>
              </a:rPr>
              <a:t>05/18/2021</a:t>
            </a:fld>
            <a:endParaRPr b="0" lang="en-US" sz="1200" spc="-1" strike="noStrike">
              <a:latin typeface="Arial"/>
            </a:endParaRPr>
          </a:p>
        </p:txBody>
      </p:sp>
      <p:sp>
        <p:nvSpPr>
          <p:cNvPr id="1473" name="Footer Placeholder 4_7"/>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474" name="Slide Number Placeholder 5_2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2195467-99AF-46A9-96F9-D213C9A355F9}" type="slidenum">
              <a:rPr b="0" lang="en-US" sz="1200" spc="-1" strike="noStrike">
                <a:solidFill>
                  <a:srgbClr val="8b8b8b"/>
                </a:solidFill>
                <a:latin typeface="Calibri"/>
              </a:rPr>
              <a:t>&lt;number&gt;</a:t>
            </a:fld>
            <a:endParaRPr b="0" lang="en-US" sz="1200" spc="-1" strike="noStrike">
              <a:latin typeface="Arial"/>
            </a:endParaRPr>
          </a:p>
        </p:txBody>
      </p:sp>
      <p:pic>
        <p:nvPicPr>
          <p:cNvPr id="1475" name="Content Placeholder 6_1" descr=""/>
          <p:cNvPicPr/>
          <p:nvPr/>
        </p:nvPicPr>
        <p:blipFill>
          <a:blip r:embed="rId1"/>
          <a:stretch/>
        </p:blipFill>
        <p:spPr>
          <a:xfrm>
            <a:off x="1717200" y="852840"/>
            <a:ext cx="8236080" cy="4972680"/>
          </a:xfrm>
          <a:prstGeom prst="rect">
            <a:avLst/>
          </a:prstGeom>
          <a:ln w="0">
            <a:noFill/>
          </a:ln>
        </p:spPr>
      </p:pic>
      <p:sp>
        <p:nvSpPr>
          <p:cNvPr id="1476" name="Text Box 7_1"/>
          <p:cNvSpPr/>
          <p:nvPr/>
        </p:nvSpPr>
        <p:spPr>
          <a:xfrm>
            <a:off x="642600" y="5922720"/>
            <a:ext cx="10710360" cy="576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70c0"/>
                </a:solidFill>
                <a:latin typeface="Calibri"/>
                <a:ea typeface="DejaVu Sans"/>
              </a:rPr>
              <a:t>Link: </a:t>
            </a:r>
            <a:r>
              <a:rPr b="0" lang="en-US" sz="1600" spc="-1" strike="noStrike">
                <a:solidFill>
                  <a:srgbClr val="0070c0"/>
                </a:solidFill>
                <a:latin typeface="Calibri"/>
                <a:ea typeface="DejaVu Sans"/>
              </a:rPr>
              <a:t>https://www.researchgate.net/publication/50257309_Low_Power_Architecture_For_Cochlear_Implant/figures?lo=1</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7" name="Title 1_38"/>
          <p:cNvSpPr/>
          <p:nvPr/>
        </p:nvSpPr>
        <p:spPr>
          <a:xfrm>
            <a:off x="838080" y="360360"/>
            <a:ext cx="10514880" cy="1278720"/>
          </a:xfrm>
          <a:prstGeom prst="rect">
            <a:avLst/>
          </a:prstGeom>
          <a:noFill/>
          <a:ln w="0">
            <a:noFill/>
          </a:ln>
        </p:spPr>
        <p:style>
          <a:lnRef idx="0"/>
          <a:fillRef idx="0"/>
          <a:effectRef idx="0"/>
          <a:fontRef idx="minor"/>
        </p:style>
        <p:txBody>
          <a:bodyPr lIns="90000" rIns="90000" tIns="45000" bIns="45000" anchor="ctr">
            <a:normAutofit/>
          </a:bodyPr>
          <a:p>
            <a:pPr algn="ctr">
              <a:lnSpc>
                <a:spcPct val="90000"/>
              </a:lnSpc>
            </a:pPr>
            <a:r>
              <a:rPr b="0" lang="it-IT" sz="4400" spc="-1" strike="noStrike">
                <a:solidFill>
                  <a:srgbClr val="000000"/>
                </a:solidFill>
                <a:latin typeface="Casper Bold"/>
              </a:rPr>
              <a:t>Pipelines</a:t>
            </a:r>
            <a:endParaRPr b="0" lang="en-US" sz="4400" spc="-1" strike="noStrike">
              <a:latin typeface="Arial"/>
            </a:endParaRPr>
          </a:p>
        </p:txBody>
      </p:sp>
      <p:sp>
        <p:nvSpPr>
          <p:cNvPr id="1478" name="Slide Number Placeholder 3_3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05D53AB-DD85-4467-B47B-73A9D174A48B}" type="slidenum">
              <a:rPr b="0" lang="en-US" sz="1200" spc="-1" strike="noStrike">
                <a:solidFill>
                  <a:srgbClr val="8b8b8b"/>
                </a:solidFill>
                <a:latin typeface="Calibri"/>
              </a:rPr>
              <a:t>&lt;number&gt;</a:t>
            </a:fld>
            <a:endParaRPr b="0" lang="en-US" sz="1200" spc="-1" strike="noStrike">
              <a:latin typeface="Arial"/>
            </a:endParaRPr>
          </a:p>
        </p:txBody>
      </p:sp>
      <p:sp>
        <p:nvSpPr>
          <p:cNvPr id="1479" name="Rectangle 4_1"/>
          <p:cNvSpPr/>
          <p:nvPr/>
        </p:nvSpPr>
        <p:spPr>
          <a:xfrm>
            <a:off x="838080" y="1803240"/>
            <a:ext cx="10514880" cy="4368240"/>
          </a:xfrm>
          <a:prstGeom prst="rect">
            <a:avLst/>
          </a:prstGeom>
          <a:noFill/>
          <a:ln>
            <a:solidFill>
              <a:srgbClr val="808080"/>
            </a:solidFill>
          </a:ln>
        </p:spPr>
        <p:style>
          <a:lnRef idx="2">
            <a:schemeClr val="accent1">
              <a:shade val="50000"/>
            </a:schemeClr>
          </a:lnRef>
          <a:fillRef idx="1">
            <a:schemeClr val="accent1"/>
          </a:fillRef>
          <a:effectRef idx="0">
            <a:schemeClr val="accent1"/>
          </a:effectRef>
          <a:fontRef idx="minor"/>
        </p:style>
      </p:sp>
      <p:sp>
        <p:nvSpPr>
          <p:cNvPr id="1480" name="Rectangle 5_14"/>
          <p:cNvSpPr/>
          <p:nvPr/>
        </p:nvSpPr>
        <p:spPr>
          <a:xfrm>
            <a:off x="838080" y="360360"/>
            <a:ext cx="10514880" cy="1262880"/>
          </a:xfrm>
          <a:prstGeom prst="rect">
            <a:avLst/>
          </a:prstGeom>
          <a:noFill/>
          <a:ln>
            <a:solidFill>
              <a:srgbClr val="808080"/>
            </a:solidFill>
          </a:ln>
        </p:spPr>
        <p:style>
          <a:lnRef idx="2">
            <a:schemeClr val="accent1">
              <a:shade val="50000"/>
            </a:schemeClr>
          </a:lnRef>
          <a:fillRef idx="1">
            <a:schemeClr val="accent1"/>
          </a:fillRef>
          <a:effectRef idx="0">
            <a:schemeClr val="accent1"/>
          </a:effectRef>
          <a:fontRef idx="minor"/>
        </p:style>
      </p:sp>
      <p:pic>
        <p:nvPicPr>
          <p:cNvPr id="1481" name="Picture 2_9" descr=""/>
          <p:cNvPicPr/>
          <p:nvPr/>
        </p:nvPicPr>
        <p:blipFill>
          <a:blip r:embed="rId1">
            <a:extLst>
              <a:ext uri="{BEBA8EAE-BF5A-486C-A8C5-ECC9F3942E4B}">
                <a14:imgProps xmlns:a14="http://schemas.microsoft.com/office/drawing/2010/main">
                  <a14:imgLayer r:embed="rId2">
                    <a14:imgEffect>
                      <a14:sharpenSoften amount="50000"/>
                    </a14:imgEffect>
                  </a14:imgLayer>
                </a14:imgProps>
              </a:ext>
            </a:extLst>
          </a:blip>
          <a:stretch/>
        </p:blipFill>
        <p:spPr>
          <a:xfrm>
            <a:off x="949320" y="2509920"/>
            <a:ext cx="10098000" cy="2138760"/>
          </a:xfrm>
          <a:prstGeom prst="rect">
            <a:avLst/>
          </a:prstGeom>
          <a:ln w="0">
            <a:noFill/>
          </a:ln>
        </p:spPr>
      </p:pic>
    </p:spTree>
  </p:cSld>
  <mc:AlternateContent>
    <mc:Choice Requires="p14">
      <p:transition spd="slow" p14:dur="2000"/>
    </mc:Choice>
    <mc:Fallback>
      <p:transition spd="slow"/>
    </mc:Fallback>
  </mc:AlternateContent>
</p:sld>
</file>

<file path=ppt/slides/slide2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2" name="Title 1_39"/>
          <p:cNvSpPr/>
          <p:nvPr/>
        </p:nvSpPr>
        <p:spPr>
          <a:xfrm>
            <a:off x="838080" y="20268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s-ES_tradnl" sz="4400" spc="-1" strike="noStrike">
                <a:solidFill>
                  <a:srgbClr val="000000"/>
                </a:solidFill>
                <a:latin typeface="Calibri Light"/>
              </a:rPr>
              <a:t>ARM Pipelining</a:t>
            </a:r>
            <a:endParaRPr b="0" lang="en-US" sz="4400" spc="-1" strike="noStrike">
              <a:latin typeface="Arial"/>
            </a:endParaRPr>
          </a:p>
        </p:txBody>
      </p:sp>
      <p:sp>
        <p:nvSpPr>
          <p:cNvPr id="1483" name="Date Placeholder 3_6"/>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C1368094-0225-4C73-B12F-4BB7C2BFA0E1}" type="datetime1">
              <a:rPr b="0" lang="en-US" sz="1200" spc="-1" strike="noStrike">
                <a:solidFill>
                  <a:srgbClr val="8b8b8b"/>
                </a:solidFill>
                <a:latin typeface="Calibri"/>
              </a:rPr>
              <a:t>05/18/2021</a:t>
            </a:fld>
            <a:endParaRPr b="0" lang="en-US" sz="1200" spc="-1" strike="noStrike">
              <a:latin typeface="Arial"/>
            </a:endParaRPr>
          </a:p>
        </p:txBody>
      </p:sp>
      <p:sp>
        <p:nvSpPr>
          <p:cNvPr id="1484" name="Footer Placeholder 4_6"/>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485" name="Slide Number Placeholder 5_2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B508443-AABF-4C5A-BDFB-32FE3F68CFD1}" type="slidenum">
              <a:rPr b="0" lang="en-US" sz="1200" spc="-1" strike="noStrike">
                <a:solidFill>
                  <a:srgbClr val="8b8b8b"/>
                </a:solidFill>
                <a:latin typeface="Calibri"/>
              </a:rPr>
              <a:t>&lt;number&gt;</a:t>
            </a:fld>
            <a:endParaRPr b="0" lang="en-US" sz="1200" spc="-1" strike="noStrike">
              <a:latin typeface="Arial"/>
            </a:endParaRPr>
          </a:p>
        </p:txBody>
      </p:sp>
      <p:pic>
        <p:nvPicPr>
          <p:cNvPr id="1486" name="Content Placeholder 6_0" descr=""/>
          <p:cNvPicPr/>
          <p:nvPr/>
        </p:nvPicPr>
        <p:blipFill>
          <a:blip r:embed="rId1"/>
          <a:stretch/>
        </p:blipFill>
        <p:spPr>
          <a:xfrm>
            <a:off x="5290200" y="707400"/>
            <a:ext cx="6595200" cy="4133880"/>
          </a:xfrm>
          <a:prstGeom prst="rect">
            <a:avLst/>
          </a:prstGeom>
          <a:ln w="0">
            <a:noFill/>
          </a:ln>
        </p:spPr>
      </p:pic>
      <p:sp>
        <p:nvSpPr>
          <p:cNvPr id="1487" name="Text Box 7_0"/>
          <p:cNvSpPr/>
          <p:nvPr/>
        </p:nvSpPr>
        <p:spPr>
          <a:xfrm>
            <a:off x="5874480" y="5734800"/>
            <a:ext cx="5728320" cy="576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70c0"/>
                </a:solidFill>
                <a:latin typeface="Calibri"/>
                <a:ea typeface="DejaVu Sans"/>
              </a:rPr>
              <a:t>Link: </a:t>
            </a:r>
            <a:r>
              <a:rPr b="0" lang="en-US" sz="1600" spc="-1" strike="noStrike">
                <a:solidFill>
                  <a:srgbClr val="0070c0"/>
                </a:solidFill>
                <a:latin typeface="Calibri"/>
                <a:ea typeface="DejaVu Sans"/>
              </a:rPr>
              <a:t>https://scienceprog.com/how-does-arm7-pipelining-works/</a:t>
            </a:r>
            <a:endParaRPr b="0" lang="en-US" sz="1600" spc="-1" strike="noStrike">
              <a:latin typeface="Arial"/>
            </a:endParaRPr>
          </a:p>
        </p:txBody>
      </p:sp>
      <p:sp>
        <p:nvSpPr>
          <p:cNvPr id="1488" name="Text Box 8_1"/>
          <p:cNvSpPr/>
          <p:nvPr/>
        </p:nvSpPr>
        <p:spPr>
          <a:xfrm>
            <a:off x="448200" y="2136600"/>
            <a:ext cx="4527360" cy="362520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199"/>
              </a:spcBef>
              <a:tabLst>
                <a:tab algn="l" pos="0"/>
              </a:tabLst>
            </a:pPr>
            <a:r>
              <a:rPr b="1" lang="es-ES_tradnl" sz="2400" spc="-1" strike="noStrike">
                <a:solidFill>
                  <a:srgbClr val="000000"/>
                </a:solidFill>
                <a:latin typeface="Times New Roman"/>
                <a:ea typeface="DejaVu Sans"/>
              </a:rPr>
              <a:t>Fetch:</a:t>
            </a:r>
            <a:r>
              <a:rPr b="0" lang="es-ES_tradnl" sz="2400" spc="-1" strike="noStrike">
                <a:solidFill>
                  <a:srgbClr val="000000"/>
                </a:solidFill>
                <a:latin typeface="Times New Roman"/>
                <a:ea typeface="DejaVu Sans"/>
              </a:rPr>
              <a:t> Read Op-code from memory to internal Instruction Register</a:t>
            </a:r>
            <a:endParaRPr b="0" lang="en-US" sz="2400" spc="-1" strike="noStrike">
              <a:latin typeface="Arial"/>
            </a:endParaRPr>
          </a:p>
          <a:p>
            <a:pPr>
              <a:lnSpc>
                <a:spcPct val="100000"/>
              </a:lnSpc>
              <a:spcBef>
                <a:spcPts val="1199"/>
              </a:spcBef>
              <a:tabLst>
                <a:tab algn="l" pos="0"/>
              </a:tabLst>
            </a:pPr>
            <a:endParaRPr b="0" lang="en-US" sz="2400" spc="-1" strike="noStrike">
              <a:latin typeface="Arial"/>
            </a:endParaRPr>
          </a:p>
          <a:p>
            <a:pPr>
              <a:lnSpc>
                <a:spcPct val="100000"/>
              </a:lnSpc>
              <a:spcBef>
                <a:spcPts val="1199"/>
              </a:spcBef>
              <a:tabLst>
                <a:tab algn="l" pos="0"/>
              </a:tabLst>
            </a:pPr>
            <a:r>
              <a:rPr b="1" lang="es-ES_tradnl" sz="2400" spc="-1" strike="noStrike">
                <a:solidFill>
                  <a:srgbClr val="000000"/>
                </a:solidFill>
                <a:latin typeface="Times New Roman"/>
                <a:ea typeface="DejaVu Sans"/>
              </a:rPr>
              <a:t>Decode: </a:t>
            </a:r>
            <a:r>
              <a:rPr b="0" lang="es-ES_tradnl" sz="2400" spc="-1" strike="noStrike">
                <a:solidFill>
                  <a:srgbClr val="000000"/>
                </a:solidFill>
                <a:latin typeface="Times New Roman"/>
                <a:ea typeface="DejaVu Sans"/>
              </a:rPr>
              <a:t>Activate the appropriate control lines depending on Opcode</a:t>
            </a:r>
            <a:endParaRPr b="0" lang="en-US" sz="2400" spc="-1" strike="noStrike">
              <a:latin typeface="Arial"/>
            </a:endParaRPr>
          </a:p>
          <a:p>
            <a:pPr>
              <a:lnSpc>
                <a:spcPct val="100000"/>
              </a:lnSpc>
              <a:spcBef>
                <a:spcPts val="1199"/>
              </a:spcBef>
              <a:tabLst>
                <a:tab algn="l" pos="0"/>
              </a:tabLst>
            </a:pPr>
            <a:endParaRPr b="0" lang="en-US" sz="2400" spc="-1" strike="noStrike">
              <a:latin typeface="Arial"/>
            </a:endParaRPr>
          </a:p>
          <a:p>
            <a:pPr>
              <a:lnSpc>
                <a:spcPct val="100000"/>
              </a:lnSpc>
              <a:spcBef>
                <a:spcPts val="1199"/>
              </a:spcBef>
              <a:tabLst>
                <a:tab algn="l" pos="0"/>
              </a:tabLst>
            </a:pPr>
            <a:r>
              <a:rPr b="1" lang="es-ES_tradnl" sz="2400" spc="-1" strike="noStrike">
                <a:solidFill>
                  <a:srgbClr val="000000"/>
                </a:solidFill>
                <a:latin typeface="Times New Roman"/>
                <a:ea typeface="DejaVu Sans"/>
              </a:rPr>
              <a:t>Execute: </a:t>
            </a:r>
            <a:r>
              <a:rPr b="0" lang="es-ES_tradnl" sz="2400" spc="-1" strike="noStrike">
                <a:solidFill>
                  <a:srgbClr val="000000"/>
                </a:solidFill>
                <a:latin typeface="Times New Roman"/>
                <a:ea typeface="DejaVu Sans"/>
              </a:rPr>
              <a:t>Do the actual processing</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9" name="Title 1_40"/>
          <p:cNvSpPr/>
          <p:nvPr/>
        </p:nvSpPr>
        <p:spPr>
          <a:xfrm>
            <a:off x="838080" y="8388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ARM cortex</a:t>
            </a:r>
            <a:r>
              <a:rPr b="1" lang="en-IN" sz="4400" spc="-1" strike="noStrike">
                <a:solidFill>
                  <a:srgbClr val="000000"/>
                </a:solidFill>
                <a:latin typeface="Calibri Light"/>
              </a:rPr>
              <a:t> series</a:t>
            </a:r>
            <a:endParaRPr b="0" lang="en-US" sz="4400" spc="-1" strike="noStrike">
              <a:latin typeface="Arial"/>
            </a:endParaRPr>
          </a:p>
        </p:txBody>
      </p:sp>
      <p:sp>
        <p:nvSpPr>
          <p:cNvPr id="1490" name="Content Placeholder 2_5"/>
          <p:cNvSpPr/>
          <p:nvPr/>
        </p:nvSpPr>
        <p:spPr>
          <a:xfrm>
            <a:off x="751680" y="1253520"/>
            <a:ext cx="10514880" cy="435060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The ARM cortex is a complicated microcontroller within the ARM family that has ARMv7 design. There are 3 subfamilies within the ARM cortex family :</a:t>
            </a:r>
            <a:endParaRPr b="0" lang="en-US" sz="2800" spc="-1" strike="noStrike">
              <a:latin typeface="Arial"/>
            </a:endParaRPr>
          </a:p>
          <a:p>
            <a:pPr>
              <a:lnSpc>
                <a:spcPct val="90000"/>
              </a:lnSpc>
              <a:spcBef>
                <a:spcPts val="1001"/>
              </a:spcBef>
            </a:pPr>
            <a:endParaRPr b="0" lang="en-US" sz="2800" spc="-1" strike="noStrike">
              <a:latin typeface="Arial"/>
            </a:endParaRPr>
          </a:p>
          <a:p>
            <a:pPr lvl="2" marL="1143000" indent="-227880">
              <a:lnSpc>
                <a:spcPct val="90000"/>
              </a:lnSpc>
              <a:spcBef>
                <a:spcPts val="499"/>
              </a:spcBef>
              <a:buClr>
                <a:srgbClr val="000000"/>
              </a:buClr>
              <a:buFont typeface="Arial"/>
              <a:buChar char="•"/>
            </a:pPr>
            <a:r>
              <a:rPr b="0" lang="en-US" sz="3200" spc="-1" strike="noStrike">
                <a:solidFill>
                  <a:srgbClr val="000000"/>
                </a:solidFill>
                <a:latin typeface="Calibri"/>
              </a:rPr>
              <a:t>ARM Cortex Ax-series</a:t>
            </a:r>
            <a:endParaRPr b="0" lang="en-US" sz="3200" spc="-1" strike="noStrike">
              <a:latin typeface="Arial"/>
            </a:endParaRPr>
          </a:p>
          <a:p>
            <a:pPr lvl="2" marL="1143000" indent="-227880">
              <a:lnSpc>
                <a:spcPct val="90000"/>
              </a:lnSpc>
              <a:spcBef>
                <a:spcPts val="499"/>
              </a:spcBef>
              <a:buClr>
                <a:srgbClr val="000000"/>
              </a:buClr>
              <a:buFont typeface="Arial"/>
              <a:buChar char="•"/>
            </a:pPr>
            <a:r>
              <a:rPr b="0" lang="en-US" sz="3200" spc="-1" strike="noStrike">
                <a:solidFill>
                  <a:srgbClr val="000000"/>
                </a:solidFill>
                <a:latin typeface="Calibri"/>
              </a:rPr>
              <a:t>ARM-Cortex Rx-series</a:t>
            </a:r>
            <a:endParaRPr b="0" lang="en-US" sz="3200" spc="-1" strike="noStrike">
              <a:latin typeface="Arial"/>
            </a:endParaRPr>
          </a:p>
          <a:p>
            <a:pPr lvl="2" marL="1143000" indent="-227880">
              <a:lnSpc>
                <a:spcPct val="90000"/>
              </a:lnSpc>
              <a:spcBef>
                <a:spcPts val="499"/>
              </a:spcBef>
              <a:buClr>
                <a:srgbClr val="000000"/>
              </a:buClr>
              <a:buFont typeface="Arial"/>
              <a:buChar char="•"/>
            </a:pPr>
            <a:r>
              <a:rPr b="0" lang="en-US" sz="3200" spc="-1" strike="noStrike">
                <a:solidFill>
                  <a:srgbClr val="000000"/>
                </a:solidFill>
                <a:latin typeface="Calibri"/>
              </a:rPr>
              <a:t>ARM-Cortex Mx-series</a:t>
            </a:r>
            <a:endParaRPr b="0" lang="en-US" sz="3200" spc="-1" strike="noStrike">
              <a:latin typeface="Arial"/>
            </a:endParaRPr>
          </a:p>
          <a:p>
            <a:pPr>
              <a:lnSpc>
                <a:spcPct val="90000"/>
              </a:lnSpc>
              <a:spcBef>
                <a:spcPts val="1001"/>
              </a:spcBef>
              <a:tabLst>
                <a:tab algn="l" pos="0"/>
              </a:tabLst>
            </a:pPr>
            <a:endParaRPr b="0" lang="en-US" sz="3200" spc="-1" strike="noStrike">
              <a:latin typeface="Arial"/>
            </a:endParaRPr>
          </a:p>
        </p:txBody>
      </p:sp>
      <p:sp>
        <p:nvSpPr>
          <p:cNvPr id="1491" name="Date Placeholder 3_9"/>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8B076D25-4D35-48FF-99E7-1223713F7372}" type="datetime1">
              <a:rPr b="0" lang="en-US" sz="1200" spc="-1" strike="noStrike">
                <a:solidFill>
                  <a:srgbClr val="8b8b8b"/>
                </a:solidFill>
                <a:latin typeface="Calibri"/>
              </a:rPr>
              <a:t>05/18/2021</a:t>
            </a:fld>
            <a:endParaRPr b="0" lang="en-US" sz="1200" spc="-1" strike="noStrike">
              <a:latin typeface="Arial"/>
            </a:endParaRPr>
          </a:p>
        </p:txBody>
      </p:sp>
      <p:sp>
        <p:nvSpPr>
          <p:cNvPr id="1492" name="Footer Placeholder 4_9"/>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493" name="Slide Number Placeholder 5_24"/>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124971E-3262-4A7B-9A0E-B276C64E6577}" type="slidenum">
              <a:rPr b="0" lang="en-US" sz="1200" spc="-1" strike="noStrike">
                <a:solidFill>
                  <a:srgbClr val="8b8b8b"/>
                </a:solidFill>
                <a:latin typeface="Calibri"/>
              </a:rPr>
              <a:t>&lt;number&gt;</a:t>
            </a:fld>
            <a:endParaRPr b="0" lang="en-US" sz="1200" spc="-1" strike="noStrike">
              <a:latin typeface="Arial"/>
            </a:endParaRPr>
          </a:p>
        </p:txBody>
      </p:sp>
      <p:sp>
        <p:nvSpPr>
          <p:cNvPr id="1494" name="Text Box 6_9"/>
          <p:cNvSpPr/>
          <p:nvPr/>
        </p:nvSpPr>
        <p:spPr>
          <a:xfrm>
            <a:off x="417240" y="5161320"/>
            <a:ext cx="11304720" cy="638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0000"/>
                </a:solidFill>
                <a:latin typeface="Calibri"/>
                <a:ea typeface="DejaVu Sans"/>
              </a:rPr>
              <a:t>**</a:t>
            </a:r>
            <a:r>
              <a:rPr b="0" lang="en-US" sz="1800" spc="-1" strike="noStrike">
                <a:solidFill>
                  <a:srgbClr val="000000"/>
                </a:solidFill>
                <a:latin typeface="Calibri"/>
                <a:ea typeface="DejaVu Sans"/>
              </a:rPr>
              <a:t>https://www.watelectronics.com/arm-processor-architecture-working/#:~:text=The%20ARM%20microcontroller%20stands%20for,Computers%20in%20the%20year%201985.</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5" name="Title 1_41"/>
          <p:cNvSpPr/>
          <p:nvPr/>
        </p:nvSpPr>
        <p:spPr>
          <a:xfrm>
            <a:off x="838080" y="1112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The ARM Architecture</a:t>
            </a:r>
            <a:endParaRPr b="0" lang="en-US" sz="4400" spc="-1" strike="noStrike">
              <a:latin typeface="Arial"/>
            </a:endParaRPr>
          </a:p>
        </p:txBody>
      </p:sp>
      <p:sp>
        <p:nvSpPr>
          <p:cNvPr id="1496" name="Content Placeholder 2_6"/>
          <p:cNvSpPr/>
          <p:nvPr/>
        </p:nvSpPr>
        <p:spPr>
          <a:xfrm>
            <a:off x="838080" y="1144800"/>
            <a:ext cx="10514880" cy="521136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2800" spc="-1" strike="noStrike">
                <a:solidFill>
                  <a:srgbClr val="000000"/>
                </a:solidFill>
                <a:latin typeface="Calibri"/>
              </a:rPr>
              <a:t>The ARM Architecture</a:t>
            </a:r>
            <a:r>
              <a:rPr b="0" lang="en-IN" sz="2800" spc="-1" strike="noStrike">
                <a:solidFill>
                  <a:srgbClr val="000000"/>
                </a:solidFill>
                <a:latin typeface="Calibri"/>
              </a:rPr>
              <a:t> contains following units</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Arithmetic Logic Unit</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Barrel shifter</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Control unit</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Register file</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1497" name="Date Placeholder 3_8"/>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9CFD3E79-6C78-45A7-9FEF-BB4F4BE1004E}" type="datetime1">
              <a:rPr b="0" lang="en-US" sz="1200" spc="-1" strike="noStrike">
                <a:solidFill>
                  <a:srgbClr val="8b8b8b"/>
                </a:solidFill>
                <a:latin typeface="Calibri"/>
              </a:rPr>
              <a:t>05/18/2021</a:t>
            </a:fld>
            <a:endParaRPr b="0" lang="en-US" sz="1200" spc="-1" strike="noStrike">
              <a:latin typeface="Arial"/>
            </a:endParaRPr>
          </a:p>
        </p:txBody>
      </p:sp>
      <p:sp>
        <p:nvSpPr>
          <p:cNvPr id="1498" name="Footer Placeholder 4_8"/>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499" name="Slide Number Placeholder 5_25"/>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CFB30C8-3E4C-4B38-B5A9-D97CCD05DE55}" type="slidenum">
              <a:rPr b="0" lang="en-US" sz="1200" spc="-1" strike="noStrike">
                <a:solidFill>
                  <a:srgbClr val="8b8b8b"/>
                </a:solidFill>
                <a:latin typeface="Calibri"/>
              </a:rPr>
              <a:t>&lt;number&gt;</a:t>
            </a:fld>
            <a:endParaRPr b="0" lang="en-US" sz="1200" spc="-1" strike="noStrike">
              <a:latin typeface="Arial"/>
            </a:endParaRPr>
          </a:p>
        </p:txBody>
      </p:sp>
      <p:sp>
        <p:nvSpPr>
          <p:cNvPr id="1500" name="Text Box 6_10"/>
          <p:cNvSpPr/>
          <p:nvPr/>
        </p:nvSpPr>
        <p:spPr>
          <a:xfrm>
            <a:off x="330840" y="5615280"/>
            <a:ext cx="11304720" cy="638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0000"/>
                </a:solidFill>
                <a:latin typeface="Calibri"/>
                <a:ea typeface="DejaVu Sans"/>
              </a:rPr>
              <a:t>**</a:t>
            </a:r>
            <a:r>
              <a:rPr b="0" lang="en-US" sz="1800" spc="-1" strike="noStrike">
                <a:solidFill>
                  <a:srgbClr val="000000"/>
                </a:solidFill>
                <a:latin typeface="Calibri"/>
                <a:ea typeface="DejaVu Sans"/>
              </a:rPr>
              <a:t>https://www.watelectronics.com/arm-processor-architecture-working/#:~:text=The%20ARM%20microcontroller%20stands%20for,Computers%20in%20the%20year%201985.</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1" name="Title 1_42"/>
          <p:cNvSpPr/>
          <p:nvPr/>
        </p:nvSpPr>
        <p:spPr>
          <a:xfrm>
            <a:off x="838080" y="360360"/>
            <a:ext cx="10514880" cy="1278720"/>
          </a:xfrm>
          <a:prstGeom prst="rect">
            <a:avLst/>
          </a:prstGeom>
          <a:noFill/>
          <a:ln w="0">
            <a:noFill/>
          </a:ln>
        </p:spPr>
        <p:style>
          <a:lnRef idx="0"/>
          <a:fillRef idx="0"/>
          <a:effectRef idx="0"/>
          <a:fontRef idx="minor"/>
        </p:style>
        <p:txBody>
          <a:bodyPr lIns="90000" rIns="90000" tIns="45000" bIns="45000" anchor="ctr">
            <a:normAutofit/>
          </a:bodyPr>
          <a:p>
            <a:pPr algn="ctr">
              <a:lnSpc>
                <a:spcPct val="90000"/>
              </a:lnSpc>
            </a:pPr>
            <a:r>
              <a:rPr b="0" lang="it-IT" sz="4400" spc="-1" strike="noStrike">
                <a:solidFill>
                  <a:srgbClr val="000000"/>
                </a:solidFill>
                <a:latin typeface="Casper Bold"/>
              </a:rPr>
              <a:t>ARM Registers</a:t>
            </a:r>
            <a:endParaRPr b="0" lang="en-US" sz="4400" spc="-1" strike="noStrike">
              <a:latin typeface="Arial"/>
            </a:endParaRPr>
          </a:p>
        </p:txBody>
      </p:sp>
      <p:sp>
        <p:nvSpPr>
          <p:cNvPr id="1502" name="Slide Number Placeholder 3_3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C09486E-79C9-434E-940E-6B6082A742BE}" type="slidenum">
              <a:rPr b="0" lang="en-US" sz="1200" spc="-1" strike="noStrike">
                <a:solidFill>
                  <a:srgbClr val="8b8b8b"/>
                </a:solidFill>
                <a:latin typeface="Calibri"/>
              </a:rPr>
              <a:t>&lt;number&gt;</a:t>
            </a:fld>
            <a:endParaRPr b="0" lang="en-US" sz="1200" spc="-1" strike="noStrike">
              <a:latin typeface="Arial"/>
            </a:endParaRPr>
          </a:p>
        </p:txBody>
      </p:sp>
      <p:sp>
        <p:nvSpPr>
          <p:cNvPr id="1503" name="Rectangle 5_15"/>
          <p:cNvSpPr/>
          <p:nvPr/>
        </p:nvSpPr>
        <p:spPr>
          <a:xfrm>
            <a:off x="838080" y="360360"/>
            <a:ext cx="10514880" cy="1262880"/>
          </a:xfrm>
          <a:prstGeom prst="rect">
            <a:avLst/>
          </a:prstGeom>
          <a:noFill/>
          <a:ln>
            <a:solidFill>
              <a:srgbClr val="808080"/>
            </a:solidFill>
          </a:ln>
        </p:spPr>
        <p:style>
          <a:lnRef idx="2">
            <a:schemeClr val="accent1">
              <a:shade val="50000"/>
            </a:schemeClr>
          </a:lnRef>
          <a:fillRef idx="1">
            <a:schemeClr val="accent1"/>
          </a:fillRef>
          <a:effectRef idx="0">
            <a:schemeClr val="accent1"/>
          </a:effectRef>
          <a:fontRef idx="minor"/>
        </p:style>
      </p:sp>
      <p:pic>
        <p:nvPicPr>
          <p:cNvPr id="1504" name="Picture 2_10" descr=""/>
          <p:cNvPicPr/>
          <p:nvPr/>
        </p:nvPicPr>
        <p:blipFill>
          <a:blip r:embed="rId1"/>
          <a:stretch/>
        </p:blipFill>
        <p:spPr>
          <a:xfrm>
            <a:off x="3746880" y="1946880"/>
            <a:ext cx="2617920" cy="408096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Google Shape;350;p28"/>
          <p:cNvSpPr/>
          <p:nvPr/>
        </p:nvSpPr>
        <p:spPr>
          <a:xfrm>
            <a:off x="1523880" y="228600"/>
            <a:ext cx="9143640" cy="6857640"/>
          </a:xfrm>
          <a:custGeom>
            <a:avLst/>
            <a:gdLst/>
            <a:ahLst/>
            <a:rect l="l" t="t" r="r" b="b"/>
            <a:pathLst>
              <a:path w="9144000" h="6858000">
                <a:moveTo>
                  <a:pt x="9144000" y="0"/>
                </a:moveTo>
                <a:lnTo>
                  <a:pt x="0" y="0"/>
                </a:lnTo>
                <a:lnTo>
                  <a:pt x="0" y="6858000"/>
                </a:lnTo>
                <a:lnTo>
                  <a:pt x="9144000" y="6858000"/>
                </a:lnTo>
                <a:lnTo>
                  <a:pt x="9144000" y="0"/>
                </a:lnTo>
                <a:close/>
              </a:path>
            </a:pathLst>
          </a:custGeom>
          <a:noFill/>
          <a:ln w="0">
            <a:noFill/>
          </a:ln>
        </p:spPr>
        <p:style>
          <a:lnRef idx="0"/>
          <a:fillRef idx="0"/>
          <a:effectRef idx="0"/>
          <a:fontRef idx="minor"/>
        </p:style>
      </p:sp>
      <p:sp>
        <p:nvSpPr>
          <p:cNvPr id="634" name="Google Shape;351;p28"/>
          <p:cNvSpPr txBox="1"/>
          <p:nvPr/>
        </p:nvSpPr>
        <p:spPr>
          <a:xfrm>
            <a:off x="2883960" y="77760"/>
            <a:ext cx="6423480" cy="1157040"/>
          </a:xfrm>
          <a:prstGeom prst="rect">
            <a:avLst/>
          </a:prstGeom>
          <a:noFill/>
          <a:ln w="0">
            <a:noFill/>
          </a:ln>
        </p:spPr>
        <p:txBody>
          <a:bodyPr lIns="0" rIns="0" tIns="11880" bIns="0" anchor="ctr">
            <a:noAutofit/>
          </a:bodyPr>
          <a:p>
            <a:pPr marL="12600">
              <a:lnSpc>
                <a:spcPct val="100000"/>
              </a:lnSpc>
              <a:tabLst>
                <a:tab algn="l" pos="0"/>
              </a:tabLst>
            </a:pPr>
            <a:r>
              <a:rPr b="1" lang="en-US" sz="3600" spc="-1" strike="noStrike">
                <a:solidFill>
                  <a:srgbClr val="ffffff"/>
                </a:solidFill>
                <a:latin typeface="Times New Roman"/>
                <a:ea typeface="Times New Roman"/>
              </a:rPr>
              <a:t>Memory</a:t>
            </a:r>
            <a:endParaRPr b="0" lang="en-US" sz="3600" spc="-1" strike="noStrike">
              <a:solidFill>
                <a:srgbClr val="000000"/>
              </a:solidFill>
              <a:latin typeface="Arial"/>
            </a:endParaRPr>
          </a:p>
        </p:txBody>
      </p:sp>
      <p:sp>
        <p:nvSpPr>
          <p:cNvPr id="635" name="Google Shape;352;p28"/>
          <p:cNvSpPr/>
          <p:nvPr/>
        </p:nvSpPr>
        <p:spPr>
          <a:xfrm>
            <a:off x="2288520" y="1915200"/>
            <a:ext cx="8836200" cy="3233520"/>
          </a:xfrm>
          <a:prstGeom prst="rect">
            <a:avLst/>
          </a:prstGeom>
          <a:noFill/>
          <a:ln w="0">
            <a:noFill/>
          </a:ln>
        </p:spPr>
        <p:style>
          <a:lnRef idx="0"/>
          <a:fillRef idx="0"/>
          <a:effectRef idx="0"/>
          <a:fontRef idx="minor"/>
        </p:style>
        <p:txBody>
          <a:bodyPr lIns="0" rIns="0" tIns="99720" bIns="0">
            <a:spAutoFit/>
          </a:bodyPr>
          <a:p>
            <a:pPr marL="355680" indent="-343080" algn="just">
              <a:lnSpc>
                <a:spcPct val="100000"/>
              </a:lnSpc>
              <a:buClr>
                <a:srgbClr val="ffffff"/>
              </a:buClr>
              <a:buFont typeface="Times New Roman"/>
              <a:buChar char="•"/>
            </a:pPr>
            <a:r>
              <a:rPr b="0" lang="en-US" sz="2800" spc="-1" strike="noStrike">
                <a:solidFill>
                  <a:srgbClr val="ffffff"/>
                </a:solidFill>
                <a:latin typeface="Times New Roman"/>
                <a:ea typeface="Times New Roman"/>
              </a:rPr>
              <a:t>To execute a program:</a:t>
            </a:r>
            <a:endParaRPr b="0" lang="en-US" sz="2800" spc="-1" strike="noStrike">
              <a:latin typeface="Arial"/>
            </a:endParaRPr>
          </a:p>
          <a:p>
            <a:pPr lvl="1" marL="755640" indent="-286200" algn="just">
              <a:lnSpc>
                <a:spcPct val="100000"/>
              </a:lnSpc>
              <a:spcBef>
                <a:spcPts val="584"/>
              </a:spcBef>
              <a:buClr>
                <a:srgbClr val="ffffff"/>
              </a:buClr>
              <a:buFont typeface="Times New Roman"/>
              <a:buChar char="–"/>
            </a:pPr>
            <a:r>
              <a:rPr b="0" lang="en-US" sz="2800" spc="-1" strike="noStrike">
                <a:solidFill>
                  <a:srgbClr val="ffffff"/>
                </a:solidFill>
                <a:latin typeface="Times New Roman"/>
                <a:ea typeface="Times New Roman"/>
              </a:rPr>
              <a:t>the user enters its instructions in binary format into the  memory.</a:t>
            </a:r>
            <a:endParaRPr b="0" lang="en-US" sz="2800" spc="-1" strike="noStrike">
              <a:latin typeface="Arial"/>
            </a:endParaRPr>
          </a:p>
          <a:p>
            <a:pPr lvl="1" marL="755640" indent="-286200" algn="just">
              <a:lnSpc>
                <a:spcPct val="100000"/>
              </a:lnSpc>
              <a:spcBef>
                <a:spcPts val="575"/>
              </a:spcBef>
              <a:buClr>
                <a:srgbClr val="ffffff"/>
              </a:buClr>
              <a:buFont typeface="Times New Roman"/>
              <a:buChar char="–"/>
            </a:pPr>
            <a:r>
              <a:rPr b="0" lang="en-US" sz="2800" spc="-1" strike="noStrike">
                <a:solidFill>
                  <a:srgbClr val="ffffff"/>
                </a:solidFill>
                <a:latin typeface="Times New Roman"/>
                <a:ea typeface="Times New Roman"/>
              </a:rPr>
              <a:t>The microprocessor then reads these instructions and  whatever data is needed from memory, executes the  instructions and places the results either in memory or  produces it on an output device.</a:t>
            </a:r>
            <a:endParaRPr b="0" lang="en-US" sz="2800" spc="-1" strike="noStrike">
              <a:latin typeface="Arial"/>
            </a:endParaRPr>
          </a:p>
        </p:txBody>
      </p:sp>
      <p:sp>
        <p:nvSpPr>
          <p:cNvPr id="636" name="Google Shape;353;p28"/>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5" name="Title 1_43"/>
          <p:cNvSpPr/>
          <p:nvPr/>
        </p:nvSpPr>
        <p:spPr>
          <a:xfrm>
            <a:off x="838080" y="360360"/>
            <a:ext cx="10514880" cy="1278720"/>
          </a:xfrm>
          <a:prstGeom prst="rect">
            <a:avLst/>
          </a:prstGeom>
          <a:noFill/>
          <a:ln w="0">
            <a:noFill/>
          </a:ln>
        </p:spPr>
        <p:style>
          <a:lnRef idx="0"/>
          <a:fillRef idx="0"/>
          <a:effectRef idx="0"/>
          <a:fontRef idx="minor"/>
        </p:style>
        <p:txBody>
          <a:bodyPr lIns="90000" rIns="90000" tIns="45000" bIns="45000" anchor="ctr">
            <a:normAutofit/>
          </a:bodyPr>
          <a:p>
            <a:pPr algn="ctr">
              <a:lnSpc>
                <a:spcPct val="90000"/>
              </a:lnSpc>
            </a:pPr>
            <a:r>
              <a:rPr b="0" lang="it-IT" sz="4400" spc="-1" strike="noStrike">
                <a:solidFill>
                  <a:srgbClr val="000000"/>
                </a:solidFill>
                <a:latin typeface="Casper Bold"/>
              </a:rPr>
              <a:t>Current Program Status Register</a:t>
            </a:r>
            <a:endParaRPr b="0" lang="en-US" sz="4400" spc="-1" strike="noStrike">
              <a:latin typeface="Arial"/>
            </a:endParaRPr>
          </a:p>
        </p:txBody>
      </p:sp>
      <p:sp>
        <p:nvSpPr>
          <p:cNvPr id="1506" name="Slide Number Placeholder 3_34"/>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B5E872A-9E13-4989-8E2A-7B9C950A2BFA}" type="slidenum">
              <a:rPr b="0" lang="en-US" sz="1200" spc="-1" strike="noStrike">
                <a:solidFill>
                  <a:srgbClr val="8b8b8b"/>
                </a:solidFill>
                <a:latin typeface="Calibri"/>
              </a:rPr>
              <a:t>&lt;number&gt;</a:t>
            </a:fld>
            <a:endParaRPr b="0" lang="en-US" sz="1200" spc="-1" strike="noStrike">
              <a:latin typeface="Arial"/>
            </a:endParaRPr>
          </a:p>
        </p:txBody>
      </p:sp>
      <p:sp>
        <p:nvSpPr>
          <p:cNvPr id="1507" name="Rectangle 5_16"/>
          <p:cNvSpPr/>
          <p:nvPr/>
        </p:nvSpPr>
        <p:spPr>
          <a:xfrm>
            <a:off x="838080" y="360360"/>
            <a:ext cx="10514880" cy="1262880"/>
          </a:xfrm>
          <a:prstGeom prst="rect">
            <a:avLst/>
          </a:prstGeom>
          <a:noFill/>
          <a:ln>
            <a:solidFill>
              <a:srgbClr val="808080"/>
            </a:solidFill>
          </a:ln>
        </p:spPr>
        <p:style>
          <a:lnRef idx="2">
            <a:schemeClr val="accent1">
              <a:shade val="50000"/>
            </a:schemeClr>
          </a:lnRef>
          <a:fillRef idx="1">
            <a:schemeClr val="accent1"/>
          </a:fillRef>
          <a:effectRef idx="0">
            <a:schemeClr val="accent1"/>
          </a:effectRef>
          <a:fontRef idx="minor"/>
        </p:style>
      </p:sp>
      <p:pic>
        <p:nvPicPr>
          <p:cNvPr id="1508" name="Content Placeholder 6_3" descr=""/>
          <p:cNvPicPr/>
          <p:nvPr/>
        </p:nvPicPr>
        <p:blipFill>
          <a:blip r:embed="rId1"/>
          <a:stretch/>
        </p:blipFill>
        <p:spPr>
          <a:xfrm>
            <a:off x="837720" y="2073960"/>
            <a:ext cx="10900800" cy="4125240"/>
          </a:xfrm>
          <a:prstGeom prst="rect">
            <a:avLst/>
          </a:prstGeom>
          <a:ln w="0">
            <a:noFill/>
          </a:ln>
        </p:spPr>
      </p:pic>
    </p:spTree>
  </p:cSld>
  <mc:AlternateContent>
    <mc:Choice Requires="p14">
      <p:transition spd="slow" p14:dur="2000"/>
    </mc:Choice>
    <mc:Fallback>
      <p:transition spd="slow"/>
    </mc:Fallback>
  </mc:AlternateContent>
</p:sld>
</file>

<file path=ppt/slides/slide2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9" name="Title 1_44"/>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00"/>
                </a:solidFill>
                <a:latin typeface="Calibri Light"/>
              </a:rPr>
              <a:t>Register Modes</a:t>
            </a:r>
            <a:r>
              <a:rPr b="1" lang="en-IN" sz="4400" spc="-1" strike="noStrike">
                <a:solidFill>
                  <a:srgbClr val="000000"/>
                </a:solidFill>
                <a:latin typeface="Calibri Light"/>
              </a:rPr>
              <a:t>......</a:t>
            </a:r>
            <a:endParaRPr b="0" lang="en-US" sz="4400" spc="-1" strike="noStrike">
              <a:latin typeface="Arial"/>
            </a:endParaRPr>
          </a:p>
        </p:txBody>
      </p:sp>
      <p:sp>
        <p:nvSpPr>
          <p:cNvPr id="1510" name="Content Placeholder 2_7"/>
          <p:cNvSpPr/>
          <p:nvPr/>
        </p:nvSpPr>
        <p:spPr>
          <a:xfrm>
            <a:off x="719280" y="1404720"/>
            <a:ext cx="10514880" cy="435060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USER Mode</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FIQ Mode</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IRQ Mode</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SVC Mode</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UNDEFINED Mode</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ABORT Mode</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Monitor Mode</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1511" name="Date Placeholder 3_11"/>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1DA386B4-BF82-4504-8496-59288B3B92B6}" type="datetime1">
              <a:rPr b="0" lang="en-US" sz="1200" spc="-1" strike="noStrike">
                <a:solidFill>
                  <a:srgbClr val="8b8b8b"/>
                </a:solidFill>
                <a:latin typeface="Calibri"/>
              </a:rPr>
              <a:t>05/18/2021</a:t>
            </a:fld>
            <a:endParaRPr b="0" lang="en-US" sz="1200" spc="-1" strike="noStrike">
              <a:latin typeface="Arial"/>
            </a:endParaRPr>
          </a:p>
        </p:txBody>
      </p:sp>
      <p:sp>
        <p:nvSpPr>
          <p:cNvPr id="1512" name="Footer Placeholder 4_11"/>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513" name="Slide Number Placeholder 5_26"/>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7A1A099-A633-45E0-B232-BBE9204C7F59}" type="slidenum">
              <a:rPr b="0" lang="en-US" sz="1200" spc="-1" strike="noStrike">
                <a:solidFill>
                  <a:srgbClr val="8b8b8b"/>
                </a:solidFill>
                <a:latin typeface="Calibri"/>
              </a:rPr>
              <a:t>&lt;number&gt;</a:t>
            </a:fld>
            <a:endParaRPr b="0" lang="en-US" sz="1200" spc="-1" strike="noStrike">
              <a:latin typeface="Arial"/>
            </a:endParaRPr>
          </a:p>
        </p:txBody>
      </p:sp>
      <p:sp>
        <p:nvSpPr>
          <p:cNvPr id="1514" name="Text Box 6_11"/>
          <p:cNvSpPr/>
          <p:nvPr/>
        </p:nvSpPr>
        <p:spPr>
          <a:xfrm>
            <a:off x="551160" y="5442480"/>
            <a:ext cx="11088360" cy="638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0000"/>
                </a:solidFill>
                <a:latin typeface="Calibri"/>
                <a:ea typeface="DejaVu Sans"/>
              </a:rPr>
              <a:t>**</a:t>
            </a:r>
            <a:r>
              <a:rPr b="0" lang="en-US" sz="1800" spc="-1" strike="noStrike">
                <a:solidFill>
                  <a:srgbClr val="000000"/>
                </a:solidFill>
                <a:latin typeface="Calibri"/>
                <a:ea typeface="DejaVu Sans"/>
              </a:rPr>
              <a:t>https://www.watelectronics.com/arm-processor-architecture-working/#:~:text=The%20ARM%20microcontroller%20stands%20for,Computers%20in%20the%20year%201985.</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5" name="Title 1_45"/>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ARM Microcontroller Register Modes</a:t>
            </a:r>
            <a:r>
              <a:rPr b="1" lang="en-IN" sz="4400" spc="-1" strike="noStrike">
                <a:solidFill>
                  <a:srgbClr val="000000"/>
                </a:solidFill>
                <a:latin typeface="Calibri Light"/>
              </a:rPr>
              <a:t>........</a:t>
            </a:r>
            <a:endParaRPr b="0" lang="en-US" sz="4400" spc="-1" strike="noStrike">
              <a:latin typeface="Arial"/>
            </a:endParaRPr>
          </a:p>
        </p:txBody>
      </p:sp>
      <p:sp>
        <p:nvSpPr>
          <p:cNvPr id="1516" name="Date Placeholder 3_10"/>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A3F505C0-0AE3-4B92-A390-F9235EAAE1E4}" type="datetime1">
              <a:rPr b="0" lang="en-US" sz="1200" spc="-1" strike="noStrike">
                <a:solidFill>
                  <a:srgbClr val="8b8b8b"/>
                </a:solidFill>
                <a:latin typeface="Calibri"/>
              </a:rPr>
              <a:t>05/18/2021</a:t>
            </a:fld>
            <a:endParaRPr b="0" lang="en-US" sz="1200" spc="-1" strike="noStrike">
              <a:latin typeface="Arial"/>
            </a:endParaRPr>
          </a:p>
        </p:txBody>
      </p:sp>
      <p:sp>
        <p:nvSpPr>
          <p:cNvPr id="1517" name="Footer Placeholder 4_10"/>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518" name="Slide Number Placeholder 5_27"/>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D76676E-A7C2-41AD-B864-AD64CD2A0DC5}" type="slidenum">
              <a:rPr b="0" lang="en-US" sz="1200" spc="-1" strike="noStrike">
                <a:solidFill>
                  <a:srgbClr val="8b8b8b"/>
                </a:solidFill>
                <a:latin typeface="Calibri"/>
              </a:rPr>
              <a:t>&lt;number&gt;</a:t>
            </a:fld>
            <a:endParaRPr b="0" lang="en-US" sz="1200" spc="-1" strike="noStrike">
              <a:latin typeface="Arial"/>
            </a:endParaRPr>
          </a:p>
        </p:txBody>
      </p:sp>
      <p:pic>
        <p:nvPicPr>
          <p:cNvPr id="1519" name="Content Placeholder 6_2" descr=""/>
          <p:cNvPicPr/>
          <p:nvPr/>
        </p:nvPicPr>
        <p:blipFill>
          <a:blip r:embed="rId1"/>
          <a:stretch/>
        </p:blipFill>
        <p:spPr>
          <a:xfrm>
            <a:off x="3390840" y="1452960"/>
            <a:ext cx="5409360" cy="4283640"/>
          </a:xfrm>
          <a:prstGeom prst="rect">
            <a:avLst/>
          </a:prstGeom>
          <a:ln w="0">
            <a:noFill/>
          </a:ln>
        </p:spPr>
      </p:pic>
      <p:sp>
        <p:nvSpPr>
          <p:cNvPr id="1520" name="Text Box 2_1"/>
          <p:cNvSpPr/>
          <p:nvPr/>
        </p:nvSpPr>
        <p:spPr>
          <a:xfrm>
            <a:off x="452880" y="6019200"/>
            <a:ext cx="11285640" cy="33336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IN" sz="1600" spc="-1" strike="noStrike">
                <a:solidFill>
                  <a:srgbClr val="0070c0"/>
                </a:solidFill>
                <a:latin typeface="Calibri"/>
                <a:ea typeface="DejaVu Sans"/>
              </a:rPr>
              <a:t>Link: </a:t>
            </a:r>
            <a:r>
              <a:rPr b="0" lang="en-US" sz="1600" spc="-1" strike="noStrike">
                <a:solidFill>
                  <a:srgbClr val="0070c0"/>
                </a:solidFill>
                <a:latin typeface="Calibri"/>
                <a:ea typeface="DejaVu Sans"/>
              </a:rPr>
              <a:t>https://www.watelectronics.com/arm-processor-architecture-working/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1" name="Title 1_46"/>
          <p:cNvSpPr/>
          <p:nvPr/>
        </p:nvSpPr>
        <p:spPr>
          <a:xfrm>
            <a:off x="838080" y="116280"/>
            <a:ext cx="10514880" cy="1324800"/>
          </a:xfrm>
          <a:prstGeom prst="rect">
            <a:avLst/>
          </a:prstGeom>
          <a:noFill/>
          <a:ln w="0">
            <a:noFill/>
          </a:ln>
        </p:spPr>
        <p:style>
          <a:lnRef idx="0"/>
          <a:fillRef idx="0"/>
          <a:effectRef idx="0"/>
          <a:fontRef idx="minor"/>
        </p:style>
        <p:txBody>
          <a:bodyPr lIns="90000" rIns="90000" tIns="45000" bIns="45000" anchor="ctr">
            <a:normAutofit fontScale="84000"/>
          </a:bodyPr>
          <a:p>
            <a:pPr>
              <a:lnSpc>
                <a:spcPct val="90000"/>
              </a:lnSpc>
            </a:pPr>
            <a:r>
              <a:rPr b="1" lang="en-US" sz="4400" spc="-1" strike="noStrike">
                <a:solidFill>
                  <a:srgbClr val="000000"/>
                </a:solidFill>
                <a:latin typeface="Calibri Light"/>
              </a:rPr>
              <a:t>ARM Microcontroller Register Modes</a:t>
            </a:r>
            <a:r>
              <a:rPr b="1" lang="en-IN" sz="4400" spc="-1" strike="noStrike">
                <a:solidFill>
                  <a:srgbClr val="000000"/>
                </a:solidFill>
                <a:latin typeface="Calibri Light"/>
              </a:rPr>
              <a:t>........</a:t>
            </a:r>
            <a:endParaRPr b="0" lang="en-US" sz="4400" spc="-1" strike="noStrike">
              <a:latin typeface="Arial"/>
            </a:endParaRPr>
          </a:p>
        </p:txBody>
      </p:sp>
      <p:sp>
        <p:nvSpPr>
          <p:cNvPr id="1522" name="Content Placeholder 2_8"/>
          <p:cNvSpPr/>
          <p:nvPr/>
        </p:nvSpPr>
        <p:spPr>
          <a:xfrm>
            <a:off x="838080" y="1977480"/>
            <a:ext cx="10514880" cy="27284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1" lang="en-US" sz="2800" spc="-1" strike="noStrike">
                <a:solidFill>
                  <a:srgbClr val="000000"/>
                </a:solidFill>
                <a:latin typeface="Calibri"/>
              </a:rPr>
              <a:t>USER Mode:</a:t>
            </a:r>
            <a:r>
              <a:rPr b="0" lang="en-US" sz="2800" spc="-1" strike="noStrike">
                <a:solidFill>
                  <a:srgbClr val="000000"/>
                </a:solidFill>
                <a:latin typeface="Calibri"/>
              </a:rPr>
              <a:t> </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The user mode is a normal mode, which has the least number of registers. </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It doesn’t have SPSR and has limited access to the CPSR.</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1523" name="Date Placeholder 3_13"/>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4519957F-147B-4BC5-B50B-9EECE0028887}" type="datetime1">
              <a:rPr b="0" lang="en-US" sz="1200" spc="-1" strike="noStrike">
                <a:solidFill>
                  <a:srgbClr val="8b8b8b"/>
                </a:solidFill>
                <a:latin typeface="Calibri"/>
              </a:rPr>
              <a:t>05/18/2021</a:t>
            </a:fld>
            <a:endParaRPr b="0" lang="en-US" sz="1200" spc="-1" strike="noStrike">
              <a:latin typeface="Arial"/>
            </a:endParaRPr>
          </a:p>
        </p:txBody>
      </p:sp>
      <p:sp>
        <p:nvSpPr>
          <p:cNvPr id="1524" name="Footer Placeholder 4_13"/>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525" name="Slide Number Placeholder 5_28"/>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6A81DE1-AE57-4233-A062-9790C63AD330}" type="slidenum">
              <a:rPr b="0" lang="en-US" sz="1200" spc="-1" strike="noStrike">
                <a:solidFill>
                  <a:srgbClr val="8b8b8b"/>
                </a:solidFill>
                <a:latin typeface="Calibri"/>
              </a:rPr>
              <a:t>&lt;number&gt;</a:t>
            </a:fld>
            <a:endParaRPr b="0" lang="en-US" sz="1200" spc="-1" strike="noStrike">
              <a:latin typeface="Arial"/>
            </a:endParaRPr>
          </a:p>
        </p:txBody>
      </p:sp>
      <p:sp>
        <p:nvSpPr>
          <p:cNvPr id="1526" name="Text Box 6_12"/>
          <p:cNvSpPr/>
          <p:nvPr/>
        </p:nvSpPr>
        <p:spPr>
          <a:xfrm>
            <a:off x="452880" y="6019200"/>
            <a:ext cx="11285640" cy="333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70c0"/>
                </a:solidFill>
                <a:latin typeface="Calibri"/>
                <a:ea typeface="DejaVu Sans"/>
              </a:rPr>
              <a:t>** </a:t>
            </a:r>
            <a:r>
              <a:rPr b="0" lang="en-US" sz="1600" spc="-1" strike="noStrike">
                <a:solidFill>
                  <a:srgbClr val="0070c0"/>
                </a:solidFill>
                <a:latin typeface="Calibri"/>
                <a:ea typeface="DejaVu Sans"/>
              </a:rPr>
              <a:t>https://www.watelectronics.com/arm-processor-architecture-working/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7" name="Title 1_47"/>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fontScale="84000"/>
          </a:bodyPr>
          <a:p>
            <a:pPr>
              <a:lnSpc>
                <a:spcPct val="90000"/>
              </a:lnSpc>
            </a:pPr>
            <a:r>
              <a:rPr b="1" lang="en-US" sz="4400" spc="-1" strike="noStrike">
                <a:solidFill>
                  <a:srgbClr val="000000"/>
                </a:solidFill>
                <a:latin typeface="Calibri Light"/>
              </a:rPr>
              <a:t>ARM Microcontroller Register Modes</a:t>
            </a:r>
            <a:r>
              <a:rPr b="1" lang="en-IN" sz="4400" spc="-1" strike="noStrike">
                <a:solidFill>
                  <a:srgbClr val="000000"/>
                </a:solidFill>
                <a:latin typeface="Calibri Light"/>
              </a:rPr>
              <a:t>........</a:t>
            </a:r>
            <a:endParaRPr b="0" lang="en-US" sz="4400" spc="-1" strike="noStrike">
              <a:latin typeface="Arial"/>
            </a:endParaRPr>
          </a:p>
        </p:txBody>
      </p:sp>
      <p:sp>
        <p:nvSpPr>
          <p:cNvPr id="1528" name="Content Placeholder 2_9"/>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Autofit/>
          </a:bodyPr>
          <a:p>
            <a:pPr>
              <a:lnSpc>
                <a:spcPct val="90000"/>
              </a:lnSpc>
              <a:spcBef>
                <a:spcPts val="1001"/>
              </a:spcBef>
              <a:tabLst>
                <a:tab algn="l" pos="0"/>
              </a:tabLst>
            </a:pPr>
            <a:r>
              <a:rPr b="1" lang="en-US" sz="2800" spc="-1" strike="noStrike">
                <a:solidFill>
                  <a:srgbClr val="000000"/>
                </a:solidFill>
                <a:latin typeface="Calibri"/>
              </a:rPr>
              <a:t>FIQ and IRQ:</a:t>
            </a:r>
            <a:r>
              <a:rPr b="0" lang="en-US" sz="2800" spc="-1" strike="noStrike">
                <a:solidFill>
                  <a:srgbClr val="000000"/>
                </a:solidFill>
                <a:latin typeface="Calibri"/>
              </a:rPr>
              <a:t> </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The FIQ and IRQ are the two interrupt caused modes of the CPU. </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The FIQ is processing interrupt and IRQ is standard interrupt.</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The FIQ mode has additional five banked registers to provide more flexibility and high performance when critical interrupts are handled.</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1529" name="Date Placeholder 3_12"/>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48435DE8-E319-4333-80F0-01136DDDAC73}" type="datetime1">
              <a:rPr b="0" lang="en-US" sz="1200" spc="-1" strike="noStrike">
                <a:solidFill>
                  <a:srgbClr val="8b8b8b"/>
                </a:solidFill>
                <a:latin typeface="Calibri"/>
              </a:rPr>
              <a:t>05/18/2021</a:t>
            </a:fld>
            <a:endParaRPr b="0" lang="en-US" sz="1200" spc="-1" strike="noStrike">
              <a:latin typeface="Arial"/>
            </a:endParaRPr>
          </a:p>
        </p:txBody>
      </p:sp>
      <p:sp>
        <p:nvSpPr>
          <p:cNvPr id="1530" name="Footer Placeholder 4_12"/>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531" name="Slide Number Placeholder 5_29"/>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D159FF7-A09D-40A6-88B2-50EC7825FB20}" type="slidenum">
              <a:rPr b="0" lang="en-US" sz="1200" spc="-1" strike="noStrike">
                <a:solidFill>
                  <a:srgbClr val="8b8b8b"/>
                </a:solidFill>
                <a:latin typeface="Calibri"/>
              </a:rPr>
              <a:t>&lt;number&gt;</a:t>
            </a:fld>
            <a:endParaRPr b="0" lang="en-US" sz="1200" spc="-1" strike="noStrike">
              <a:latin typeface="Arial"/>
            </a:endParaRPr>
          </a:p>
        </p:txBody>
      </p:sp>
      <p:sp>
        <p:nvSpPr>
          <p:cNvPr id="1532" name="Text Box 6_13"/>
          <p:cNvSpPr/>
          <p:nvPr/>
        </p:nvSpPr>
        <p:spPr>
          <a:xfrm>
            <a:off x="452880" y="6030000"/>
            <a:ext cx="11285640" cy="333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70c0"/>
                </a:solidFill>
                <a:latin typeface="Calibri"/>
                <a:ea typeface="DejaVu Sans"/>
              </a:rPr>
              <a:t>** </a:t>
            </a:r>
            <a:r>
              <a:rPr b="0" lang="en-US" sz="1600" spc="-1" strike="noStrike">
                <a:solidFill>
                  <a:srgbClr val="0070c0"/>
                </a:solidFill>
                <a:latin typeface="Calibri"/>
                <a:ea typeface="DejaVu Sans"/>
              </a:rPr>
              <a:t>https://www.watelectronics.com/arm-processor-architecture-working/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3" name="Title 1_48"/>
          <p:cNvSpPr/>
          <p:nvPr/>
        </p:nvSpPr>
        <p:spPr>
          <a:xfrm>
            <a:off x="838080" y="235080"/>
            <a:ext cx="10514880" cy="1324800"/>
          </a:xfrm>
          <a:prstGeom prst="rect">
            <a:avLst/>
          </a:prstGeom>
          <a:noFill/>
          <a:ln w="0">
            <a:noFill/>
          </a:ln>
        </p:spPr>
        <p:style>
          <a:lnRef idx="0"/>
          <a:fillRef idx="0"/>
          <a:effectRef idx="0"/>
          <a:fontRef idx="minor"/>
        </p:style>
        <p:txBody>
          <a:bodyPr lIns="90000" rIns="90000" tIns="45000" bIns="45000" anchor="ctr">
            <a:normAutofit fontScale="84000"/>
          </a:bodyPr>
          <a:p>
            <a:pPr>
              <a:lnSpc>
                <a:spcPct val="90000"/>
              </a:lnSpc>
            </a:pPr>
            <a:r>
              <a:rPr b="1" lang="en-US" sz="4400" spc="-1" strike="noStrike">
                <a:solidFill>
                  <a:srgbClr val="000000"/>
                </a:solidFill>
                <a:latin typeface="Calibri Light"/>
              </a:rPr>
              <a:t>ARM Microcontroller Register Modes</a:t>
            </a:r>
            <a:r>
              <a:rPr b="1" lang="en-IN" sz="4400" spc="-1" strike="noStrike">
                <a:solidFill>
                  <a:srgbClr val="000000"/>
                </a:solidFill>
                <a:latin typeface="Calibri Light"/>
              </a:rPr>
              <a:t>........</a:t>
            </a:r>
            <a:endParaRPr b="0" lang="en-US" sz="4400" spc="-1" strike="noStrike">
              <a:latin typeface="Arial"/>
            </a:endParaRPr>
          </a:p>
        </p:txBody>
      </p:sp>
      <p:sp>
        <p:nvSpPr>
          <p:cNvPr id="1534" name="Content Placeholder 2_10"/>
          <p:cNvSpPr/>
          <p:nvPr/>
        </p:nvSpPr>
        <p:spPr>
          <a:xfrm>
            <a:off x="730080" y="1560960"/>
            <a:ext cx="10514880" cy="3691800"/>
          </a:xfrm>
          <a:prstGeom prst="rect">
            <a:avLst/>
          </a:prstGeom>
          <a:noFill/>
          <a:ln w="0">
            <a:noFill/>
          </a:ln>
        </p:spPr>
        <p:style>
          <a:lnRef idx="0"/>
          <a:fillRef idx="0"/>
          <a:effectRef idx="0"/>
          <a:fontRef idx="minor"/>
        </p:style>
        <p:txBody>
          <a:bodyPr lIns="90000" rIns="90000" tIns="45000" bIns="45000">
            <a:noAutofit/>
          </a:bodyPr>
          <a:p>
            <a:pPr>
              <a:lnSpc>
                <a:spcPct val="90000"/>
              </a:lnSpc>
              <a:spcBef>
                <a:spcPts val="1001"/>
              </a:spcBef>
              <a:tabLst>
                <a:tab algn="l" pos="0"/>
              </a:tabLst>
            </a:pPr>
            <a:r>
              <a:rPr b="1" lang="en-US" sz="2800" spc="-1" strike="noStrike">
                <a:solidFill>
                  <a:srgbClr val="000000"/>
                </a:solidFill>
                <a:latin typeface="Calibri"/>
              </a:rPr>
              <a:t>SVC Mode:</a:t>
            </a:r>
            <a:r>
              <a:rPr b="0" lang="en-US" sz="2800" spc="-1" strike="noStrike">
                <a:solidFill>
                  <a:srgbClr val="000000"/>
                </a:solidFill>
                <a:latin typeface="Calibri"/>
              </a:rPr>
              <a:t> </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The Supervisor mode is the software interrupt mode of the processor to start up or reset.</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a:lnSpc>
                <a:spcPct val="90000"/>
              </a:lnSpc>
              <a:spcBef>
                <a:spcPts val="1001"/>
              </a:spcBef>
              <a:tabLst>
                <a:tab algn="l" pos="0"/>
              </a:tabLst>
            </a:pPr>
            <a:r>
              <a:rPr b="1" lang="en-US" sz="2800" spc="-1" strike="noStrike">
                <a:solidFill>
                  <a:srgbClr val="000000"/>
                </a:solidFill>
                <a:latin typeface="Calibri"/>
              </a:rPr>
              <a:t>Undefined Mode: </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IN" sz="2800" spc="-1" strike="noStrike">
                <a:solidFill>
                  <a:srgbClr val="000000"/>
                </a:solidFill>
                <a:latin typeface="Calibri"/>
              </a:rPr>
              <a:t>T</a:t>
            </a:r>
            <a:r>
              <a:rPr b="0" lang="en-US" sz="2800" spc="-1" strike="noStrike">
                <a:solidFill>
                  <a:srgbClr val="000000"/>
                </a:solidFill>
                <a:latin typeface="Calibri"/>
              </a:rPr>
              <a:t>he Undefined mode traps when illegal instructions are executed. </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The ARM core consists of 32-bit data bus and faster data flow.</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1535" name="Date Placeholder 3_15"/>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73BC0629-35E0-4ADB-A43A-42BD79B6EB98}" type="datetime1">
              <a:rPr b="0" lang="en-US" sz="1200" spc="-1" strike="noStrike">
                <a:solidFill>
                  <a:srgbClr val="8b8b8b"/>
                </a:solidFill>
                <a:latin typeface="Calibri"/>
              </a:rPr>
              <a:t>05/18/2021</a:t>
            </a:fld>
            <a:endParaRPr b="0" lang="en-US" sz="1200" spc="-1" strike="noStrike">
              <a:latin typeface="Arial"/>
            </a:endParaRPr>
          </a:p>
        </p:txBody>
      </p:sp>
      <p:sp>
        <p:nvSpPr>
          <p:cNvPr id="1536" name="Footer Placeholder 4_15"/>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537" name="Slide Number Placeholder 5_30"/>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564F052-668F-4942-9F99-F6E1AA768904}" type="slidenum">
              <a:rPr b="0" lang="en-US" sz="1200" spc="-1" strike="noStrike">
                <a:solidFill>
                  <a:srgbClr val="8b8b8b"/>
                </a:solidFill>
                <a:latin typeface="Calibri"/>
              </a:rPr>
              <a:t>&lt;number&gt;</a:t>
            </a:fld>
            <a:endParaRPr b="0" lang="en-US" sz="1200" spc="-1" strike="noStrike">
              <a:latin typeface="Arial"/>
            </a:endParaRPr>
          </a:p>
        </p:txBody>
      </p:sp>
      <p:sp>
        <p:nvSpPr>
          <p:cNvPr id="1538" name="Text Box 6_14"/>
          <p:cNvSpPr/>
          <p:nvPr/>
        </p:nvSpPr>
        <p:spPr>
          <a:xfrm>
            <a:off x="452880" y="6019200"/>
            <a:ext cx="11285640" cy="333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70c0"/>
                </a:solidFill>
                <a:latin typeface="Calibri"/>
                <a:ea typeface="DejaVu Sans"/>
              </a:rPr>
              <a:t>** </a:t>
            </a:r>
            <a:r>
              <a:rPr b="0" lang="en-US" sz="1600" spc="-1" strike="noStrike">
                <a:solidFill>
                  <a:srgbClr val="0070c0"/>
                </a:solidFill>
                <a:latin typeface="Calibri"/>
                <a:ea typeface="DejaVu Sans"/>
              </a:rPr>
              <a:t>https://www.watelectronics.com/arm-processor-architecture-working/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9" name="Title 1_49"/>
          <p:cNvSpPr/>
          <p:nvPr/>
        </p:nvSpPr>
        <p:spPr>
          <a:xfrm>
            <a:off x="838080" y="251640"/>
            <a:ext cx="10514880" cy="1324800"/>
          </a:xfrm>
          <a:prstGeom prst="rect">
            <a:avLst/>
          </a:prstGeom>
          <a:noFill/>
          <a:ln w="0">
            <a:noFill/>
          </a:ln>
        </p:spPr>
        <p:style>
          <a:lnRef idx="0"/>
          <a:fillRef idx="0"/>
          <a:effectRef idx="0"/>
          <a:fontRef idx="minor"/>
        </p:style>
        <p:txBody>
          <a:bodyPr lIns="90000" rIns="90000" tIns="45000" bIns="45000" anchor="ctr">
            <a:normAutofit fontScale="84000"/>
          </a:bodyPr>
          <a:p>
            <a:pPr>
              <a:lnSpc>
                <a:spcPct val="90000"/>
              </a:lnSpc>
            </a:pPr>
            <a:r>
              <a:rPr b="1" lang="en-US" sz="4400" spc="-1" strike="noStrike">
                <a:solidFill>
                  <a:srgbClr val="000000"/>
                </a:solidFill>
                <a:latin typeface="Calibri Light"/>
              </a:rPr>
              <a:t>ARM Microcontroller Register Modes</a:t>
            </a:r>
            <a:r>
              <a:rPr b="1" lang="en-IN" sz="4400" spc="-1" strike="noStrike">
                <a:solidFill>
                  <a:srgbClr val="000000"/>
                </a:solidFill>
                <a:latin typeface="Calibri Light"/>
              </a:rPr>
              <a:t>........</a:t>
            </a:r>
            <a:endParaRPr b="0" lang="en-US" sz="4400" spc="-1" strike="noStrike">
              <a:latin typeface="Arial"/>
            </a:endParaRPr>
          </a:p>
        </p:txBody>
      </p:sp>
      <p:sp>
        <p:nvSpPr>
          <p:cNvPr id="1540" name="Content Placeholder 2_11"/>
          <p:cNvSpPr/>
          <p:nvPr/>
        </p:nvSpPr>
        <p:spPr>
          <a:xfrm>
            <a:off x="838080" y="1577520"/>
            <a:ext cx="10514880" cy="4599360"/>
          </a:xfrm>
          <a:prstGeom prst="rect">
            <a:avLst/>
          </a:prstGeom>
          <a:noFill/>
          <a:ln w="0">
            <a:noFill/>
          </a:ln>
        </p:spPr>
        <p:style>
          <a:lnRef idx="0"/>
          <a:fillRef idx="0"/>
          <a:effectRef idx="0"/>
          <a:fontRef idx="minor"/>
        </p:style>
        <p:txBody>
          <a:bodyPr lIns="90000" rIns="90000" tIns="45000" bIns="45000">
            <a:normAutofit fontScale="73000"/>
          </a:bodyPr>
          <a:p>
            <a:pPr>
              <a:lnSpc>
                <a:spcPct val="90000"/>
              </a:lnSpc>
              <a:spcBef>
                <a:spcPts val="1001"/>
              </a:spcBef>
              <a:tabLst>
                <a:tab algn="l" pos="0"/>
              </a:tabLst>
            </a:pPr>
            <a:r>
              <a:rPr b="1" lang="en-US" sz="2800" spc="-1" strike="noStrike">
                <a:solidFill>
                  <a:srgbClr val="000000"/>
                </a:solidFill>
                <a:latin typeface="Calibri"/>
              </a:rPr>
              <a:t>THUMB Mode:</a:t>
            </a:r>
            <a:r>
              <a:rPr b="0" lang="en-US" sz="2800" spc="-1" strike="noStrike">
                <a:solidFill>
                  <a:srgbClr val="000000"/>
                </a:solidFill>
                <a:latin typeface="Calibri"/>
              </a:rPr>
              <a:t> </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In THUMB mode 32-bit data is divided into 16-bits and increases the processing speed.</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a:lnSpc>
                <a:spcPct val="90000"/>
              </a:lnSpc>
              <a:spcBef>
                <a:spcPts val="1001"/>
              </a:spcBef>
              <a:tabLst>
                <a:tab algn="l" pos="0"/>
              </a:tabLst>
            </a:pPr>
            <a:r>
              <a:rPr b="1" lang="en-US" sz="2800" spc="-1" strike="noStrike">
                <a:solidFill>
                  <a:srgbClr val="000000"/>
                </a:solidFill>
                <a:latin typeface="Calibri"/>
              </a:rPr>
              <a:t>THUMB-2 Mode:</a:t>
            </a:r>
            <a:r>
              <a:rPr b="0" lang="en-US" sz="2800" spc="-1" strike="noStrike">
                <a:solidFill>
                  <a:srgbClr val="000000"/>
                </a:solidFill>
                <a:latin typeface="Calibri"/>
              </a:rPr>
              <a:t> </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In THUMB-2 mode the instructions can be  either 16-bit or 32-bit and it increases the performance of the ARM cortex –M3 microcontroller. </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The ARM cortex-m3 microcontroller uses only THUMB-2 instructions.</a:t>
            </a:r>
            <a:endParaRPr b="0" lang="en-US" sz="2800" spc="-1" strike="noStrike">
              <a:latin typeface="Arial"/>
            </a:endParaRPr>
          </a:p>
        </p:txBody>
      </p:sp>
      <p:sp>
        <p:nvSpPr>
          <p:cNvPr id="1541" name="Date Placeholder 3_14"/>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E22A5C00-EA97-4BF2-977E-3491FC93F905}" type="datetime1">
              <a:rPr b="0" lang="en-US" sz="1200" spc="-1" strike="noStrike">
                <a:solidFill>
                  <a:srgbClr val="8b8b8b"/>
                </a:solidFill>
                <a:latin typeface="Calibri"/>
              </a:rPr>
              <a:t>05/18/2021</a:t>
            </a:fld>
            <a:endParaRPr b="0" lang="en-US" sz="1200" spc="-1" strike="noStrike">
              <a:latin typeface="Arial"/>
            </a:endParaRPr>
          </a:p>
        </p:txBody>
      </p:sp>
      <p:sp>
        <p:nvSpPr>
          <p:cNvPr id="1542" name="Footer Placeholder 4_14"/>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543" name="Slide Number Placeholder 5_31"/>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612D06F-446F-4F12-939F-03761A532C6F}" type="slidenum">
              <a:rPr b="0" lang="en-US" sz="1200" spc="-1" strike="noStrike">
                <a:solidFill>
                  <a:srgbClr val="8b8b8b"/>
                </a:solidFill>
                <a:latin typeface="Calibri"/>
              </a:rPr>
              <a:t>&lt;number&gt;</a:t>
            </a:fld>
            <a:endParaRPr b="0" lang="en-US" sz="1200" spc="-1" strike="noStrike">
              <a:latin typeface="Arial"/>
            </a:endParaRPr>
          </a:p>
        </p:txBody>
      </p:sp>
      <p:sp>
        <p:nvSpPr>
          <p:cNvPr id="1544" name="Text Box 6_15"/>
          <p:cNvSpPr/>
          <p:nvPr/>
        </p:nvSpPr>
        <p:spPr>
          <a:xfrm>
            <a:off x="452880" y="6019200"/>
            <a:ext cx="11285640" cy="333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70c0"/>
                </a:solidFill>
                <a:latin typeface="Calibri"/>
                <a:ea typeface="DejaVu Sans"/>
              </a:rPr>
              <a:t>** </a:t>
            </a:r>
            <a:r>
              <a:rPr b="0" lang="en-US" sz="1600" spc="-1" strike="noStrike">
                <a:solidFill>
                  <a:srgbClr val="0070c0"/>
                </a:solidFill>
                <a:latin typeface="Calibri"/>
                <a:ea typeface="DejaVu Sans"/>
              </a:rPr>
              <a:t>https://www.watelectronics.com/arm-processor-architecture-working/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5" name="Title 1_50"/>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IN" sz="4400" spc="-1" strike="noStrike">
                <a:solidFill>
                  <a:srgbClr val="000000"/>
                </a:solidFill>
                <a:latin typeface="Calibri Light"/>
              </a:rPr>
              <a:t>R</a:t>
            </a:r>
            <a:r>
              <a:rPr b="1" lang="en-US" sz="4400" spc="-1" strike="noStrike">
                <a:solidFill>
                  <a:srgbClr val="000000"/>
                </a:solidFill>
                <a:latin typeface="Calibri Light"/>
              </a:rPr>
              <a:t>eserved </a:t>
            </a:r>
            <a:r>
              <a:rPr b="1" lang="en-IN" sz="4400" spc="-1" strike="noStrike">
                <a:solidFill>
                  <a:srgbClr val="000000"/>
                </a:solidFill>
                <a:latin typeface="Calibri Light"/>
              </a:rPr>
              <a:t>R</a:t>
            </a:r>
            <a:r>
              <a:rPr b="1" lang="en-US" sz="4400" spc="-1" strike="noStrike">
                <a:solidFill>
                  <a:srgbClr val="000000"/>
                </a:solidFill>
                <a:latin typeface="Calibri Light"/>
              </a:rPr>
              <a:t>egisters</a:t>
            </a:r>
            <a:endParaRPr b="0" lang="en-US" sz="4400" spc="-1" strike="noStrike">
              <a:latin typeface="Arial"/>
            </a:endParaRPr>
          </a:p>
        </p:txBody>
      </p:sp>
      <p:sp>
        <p:nvSpPr>
          <p:cNvPr id="1546" name="Content Placeholder 2_12"/>
          <p:cNvSpPr/>
          <p:nvPr/>
        </p:nvSpPr>
        <p:spPr>
          <a:xfrm>
            <a:off x="838080" y="1501920"/>
            <a:ext cx="10514880" cy="467496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2800" spc="-1" strike="noStrike">
                <a:solidFill>
                  <a:srgbClr val="000000"/>
                </a:solidFill>
                <a:latin typeface="Calibri"/>
              </a:rPr>
              <a:t>Some of the registers are reserved in each mode for the specific use of the core. The reserved registers are</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Stack Pointer (SP).</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Link Register (LR).</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Program Counter (PC).</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Current Program Status Register (CPSR).</a:t>
            </a: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Saved Program Status Register (SPSR).</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1547" name="Date Placeholder 3_17"/>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F9D1E908-01EC-4919-8EBD-891C5E5EA0D0}" type="datetime1">
              <a:rPr b="0" lang="en-US" sz="1200" spc="-1" strike="noStrike">
                <a:solidFill>
                  <a:srgbClr val="8b8b8b"/>
                </a:solidFill>
                <a:latin typeface="Calibri"/>
              </a:rPr>
              <a:t>05/18/2021</a:t>
            </a:fld>
            <a:endParaRPr b="0" lang="en-US" sz="1200" spc="-1" strike="noStrike">
              <a:latin typeface="Arial"/>
            </a:endParaRPr>
          </a:p>
        </p:txBody>
      </p:sp>
      <p:sp>
        <p:nvSpPr>
          <p:cNvPr id="1548" name="Footer Placeholder 4_17"/>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549" name="Slide Number Placeholder 5_3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3CCA9DA-1F31-4E7D-9DC6-E29DB3E92278}" type="slidenum">
              <a:rPr b="0" lang="en-US" sz="1200" spc="-1" strike="noStrike">
                <a:solidFill>
                  <a:srgbClr val="8b8b8b"/>
                </a:solidFill>
                <a:latin typeface="Calibri"/>
              </a:rPr>
              <a:t>&lt;number&gt;</a:t>
            </a:fld>
            <a:endParaRPr b="0" lang="en-US" sz="1200" spc="-1" strike="noStrike">
              <a:latin typeface="Arial"/>
            </a:endParaRPr>
          </a:p>
        </p:txBody>
      </p:sp>
      <p:sp>
        <p:nvSpPr>
          <p:cNvPr id="1550" name="Text Box 6_16"/>
          <p:cNvSpPr/>
          <p:nvPr/>
        </p:nvSpPr>
        <p:spPr>
          <a:xfrm>
            <a:off x="452880" y="6040800"/>
            <a:ext cx="11285640" cy="333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70c0"/>
                </a:solidFill>
                <a:latin typeface="Calibri"/>
                <a:ea typeface="DejaVu Sans"/>
              </a:rPr>
              <a:t>** </a:t>
            </a:r>
            <a:r>
              <a:rPr b="0" lang="en-US" sz="1600" spc="-1" strike="noStrike">
                <a:solidFill>
                  <a:srgbClr val="0070c0"/>
                </a:solidFill>
                <a:latin typeface="Calibri"/>
                <a:ea typeface="DejaVu Sans"/>
              </a:rPr>
              <a:t>https://www.watelectronics.com/arm-processor-architecture-working/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1" name="Title 1_51"/>
          <p:cNvSpPr/>
          <p:nvPr/>
        </p:nvSpPr>
        <p:spPr>
          <a:xfrm>
            <a:off x="838080" y="95400"/>
            <a:ext cx="10514880" cy="99036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IN" sz="4400" spc="-1" strike="noStrike">
                <a:solidFill>
                  <a:srgbClr val="000000"/>
                </a:solidFill>
                <a:latin typeface="Calibri Light"/>
              </a:rPr>
              <a:t>R</a:t>
            </a:r>
            <a:r>
              <a:rPr b="1" lang="en-US" sz="4400" spc="-1" strike="noStrike">
                <a:solidFill>
                  <a:srgbClr val="000000"/>
                </a:solidFill>
                <a:latin typeface="Calibri Light"/>
              </a:rPr>
              <a:t>eserved </a:t>
            </a:r>
            <a:r>
              <a:rPr b="1" lang="en-IN" sz="4400" spc="-1" strike="noStrike">
                <a:solidFill>
                  <a:srgbClr val="000000"/>
                </a:solidFill>
                <a:latin typeface="Calibri Light"/>
              </a:rPr>
              <a:t>R</a:t>
            </a:r>
            <a:r>
              <a:rPr b="1" lang="en-US" sz="4400" spc="-1" strike="noStrike">
                <a:solidFill>
                  <a:srgbClr val="000000"/>
                </a:solidFill>
                <a:latin typeface="Calibri Light"/>
              </a:rPr>
              <a:t>egisters</a:t>
            </a:r>
            <a:r>
              <a:rPr b="1" lang="en-IN" sz="4400" spc="-1" strike="noStrike">
                <a:solidFill>
                  <a:srgbClr val="000000"/>
                </a:solidFill>
                <a:latin typeface="Calibri Light"/>
              </a:rPr>
              <a:t>.......</a:t>
            </a:r>
            <a:endParaRPr b="0" lang="en-US" sz="4400" spc="-1" strike="noStrike">
              <a:latin typeface="Arial"/>
            </a:endParaRPr>
          </a:p>
        </p:txBody>
      </p:sp>
      <p:sp>
        <p:nvSpPr>
          <p:cNvPr id="1552" name="Content Placeholder 2_13"/>
          <p:cNvSpPr/>
          <p:nvPr/>
        </p:nvSpPr>
        <p:spPr>
          <a:xfrm>
            <a:off x="838080" y="1112400"/>
            <a:ext cx="10514880" cy="4350600"/>
          </a:xfrm>
          <a:prstGeom prst="rect">
            <a:avLst/>
          </a:prstGeom>
          <a:noFill/>
          <a:ln w="0">
            <a:noFill/>
          </a:ln>
        </p:spPr>
        <p:style>
          <a:lnRef idx="0"/>
          <a:fillRef idx="0"/>
          <a:effectRef idx="0"/>
          <a:fontRef idx="minor"/>
        </p:style>
        <p:txBody>
          <a:bodyPr lIns="90000" rIns="90000" tIns="45000" bIns="45000">
            <a:normAutofit fontScale="66000"/>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The reserved registers are used for specific functions. </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The SPSR and CPSR contain the status control bits which are used to store the temporary data. </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The SPSR and CPSR register have some properties that are defined operating modes, Interrupt enable or disable flags and ALU status flag. </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The ARM core operates in two states 32-bit state or THUMBS state.</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1553" name="Date Placeholder 3_16"/>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48D66B9B-D2A6-470E-A9D4-6FB37BC3DEA3}" type="datetime1">
              <a:rPr b="0" lang="en-US" sz="1200" spc="-1" strike="noStrike">
                <a:solidFill>
                  <a:srgbClr val="8b8b8b"/>
                </a:solidFill>
                <a:latin typeface="Calibri"/>
              </a:rPr>
              <a:t>05/18/2021</a:t>
            </a:fld>
            <a:endParaRPr b="0" lang="en-US" sz="1200" spc="-1" strike="noStrike">
              <a:latin typeface="Arial"/>
            </a:endParaRPr>
          </a:p>
        </p:txBody>
      </p:sp>
      <p:sp>
        <p:nvSpPr>
          <p:cNvPr id="1554" name="Footer Placeholder 4_16"/>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555" name="Slide Number Placeholder 5_3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36BE5B1-7B64-42F2-A92D-FACC8A88EAE1}" type="slidenum">
              <a:rPr b="0" lang="en-US" sz="1200" spc="-1" strike="noStrike">
                <a:solidFill>
                  <a:srgbClr val="8b8b8b"/>
                </a:solidFill>
                <a:latin typeface="Calibri"/>
              </a:rPr>
              <a:t>&lt;number&gt;</a:t>
            </a:fld>
            <a:endParaRPr b="0" lang="en-US" sz="1200" spc="-1" strike="noStrike">
              <a:latin typeface="Arial"/>
            </a:endParaRPr>
          </a:p>
        </p:txBody>
      </p:sp>
      <p:sp>
        <p:nvSpPr>
          <p:cNvPr id="1556" name="Text Box 6_17"/>
          <p:cNvSpPr/>
          <p:nvPr/>
        </p:nvSpPr>
        <p:spPr>
          <a:xfrm>
            <a:off x="452880" y="6019200"/>
            <a:ext cx="11285640" cy="333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70c0"/>
                </a:solidFill>
                <a:latin typeface="Calibri"/>
                <a:ea typeface="DejaVu Sans"/>
              </a:rPr>
              <a:t>** </a:t>
            </a:r>
            <a:r>
              <a:rPr b="0" lang="en-US" sz="1600" spc="-1" strike="noStrike">
                <a:solidFill>
                  <a:srgbClr val="0070c0"/>
                </a:solidFill>
                <a:latin typeface="Calibri"/>
                <a:ea typeface="DejaVu Sans"/>
              </a:rPr>
              <a:t>https://www.watelectronics.com/arm-processor-architecture-working/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7" name="Title 1_52"/>
          <p:cNvSpPr/>
          <p:nvPr/>
        </p:nvSpPr>
        <p:spPr>
          <a:xfrm>
            <a:off x="740880" y="191880"/>
            <a:ext cx="10514880" cy="107676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ARM Instruction Set</a:t>
            </a:r>
            <a:endParaRPr b="0" lang="en-US" sz="4400" spc="-1" strike="noStrike">
              <a:latin typeface="Arial"/>
            </a:endParaRPr>
          </a:p>
        </p:txBody>
      </p:sp>
      <p:sp>
        <p:nvSpPr>
          <p:cNvPr id="1558" name="Content Placeholder 2_14"/>
          <p:cNvSpPr/>
          <p:nvPr/>
        </p:nvSpPr>
        <p:spPr>
          <a:xfrm>
            <a:off x="838080" y="1275120"/>
            <a:ext cx="10514880" cy="3173760"/>
          </a:xfrm>
          <a:prstGeom prst="rect">
            <a:avLst/>
          </a:prstGeom>
          <a:noFill/>
          <a:ln w="0">
            <a:noFill/>
          </a:ln>
        </p:spPr>
        <p:style>
          <a:lnRef idx="0"/>
          <a:fillRef idx="0"/>
          <a:effectRef idx="0"/>
          <a:fontRef idx="minor"/>
        </p:style>
        <p:txBody>
          <a:bodyPr lIns="90000" rIns="90000" tIns="45000" bIns="45000">
            <a:normAutofit fontScale="97000"/>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ARM instructions</a:t>
            </a:r>
            <a:r>
              <a:rPr b="0" lang="en-IN" sz="2800" spc="-1" strike="noStrike">
                <a:solidFill>
                  <a:srgbClr val="000000"/>
                </a:solidFill>
                <a:latin typeface="Calibri"/>
              </a:rPr>
              <a:t> </a:t>
            </a:r>
            <a:r>
              <a:rPr b="0" lang="en-US" sz="2800" spc="-1" strike="noStrike">
                <a:solidFill>
                  <a:srgbClr val="000000"/>
                </a:solidFill>
                <a:latin typeface="Calibri"/>
              </a:rPr>
              <a:t>are all 32</a:t>
            </a:r>
            <a:r>
              <a:rPr b="0" lang="en-IN" sz="2800" spc="-1" strike="noStrike">
                <a:solidFill>
                  <a:srgbClr val="000000"/>
                </a:solidFill>
                <a:latin typeface="Calibri"/>
              </a:rPr>
              <a:t> </a:t>
            </a:r>
            <a:r>
              <a:rPr b="0" lang="en-US" sz="2800" spc="-1" strike="noStrike">
                <a:solidFill>
                  <a:srgbClr val="000000"/>
                </a:solidFill>
                <a:latin typeface="Calibri"/>
              </a:rPr>
              <a:t>-bit long</a:t>
            </a:r>
            <a:r>
              <a:rPr b="0" lang="en-IN" sz="2800" spc="-1" strike="noStrike">
                <a:solidFill>
                  <a:srgbClr val="000000"/>
                </a:solidFill>
                <a:latin typeface="Calibri"/>
              </a:rPr>
              <a:t> </a:t>
            </a:r>
            <a:r>
              <a:rPr b="0" lang="en-US" sz="2800" spc="-1" strike="noStrike">
                <a:solidFill>
                  <a:srgbClr val="000000"/>
                </a:solidFill>
                <a:latin typeface="Calibri"/>
              </a:rPr>
              <a:t>(except for</a:t>
            </a:r>
            <a:r>
              <a:rPr b="0" lang="en-IN" sz="2800" spc="-1" strike="noStrike">
                <a:solidFill>
                  <a:srgbClr val="000000"/>
                </a:solidFill>
                <a:latin typeface="Calibri"/>
              </a:rPr>
              <a:t> </a:t>
            </a:r>
            <a:r>
              <a:rPr b="0" lang="en-US" sz="2800" spc="-1" strike="noStrike">
                <a:solidFill>
                  <a:srgbClr val="000000"/>
                </a:solidFill>
                <a:latin typeface="Calibri"/>
              </a:rPr>
              <a:t>Thumb mode) Thumb mode).</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There are 2</a:t>
            </a:r>
            <a:r>
              <a:rPr b="0" lang="en-US" sz="2800" spc="-1" strike="noStrike" baseline="30000">
                <a:solidFill>
                  <a:srgbClr val="000000"/>
                </a:solidFill>
                <a:latin typeface="Calibri"/>
              </a:rPr>
              <a:t>32</a:t>
            </a:r>
            <a:r>
              <a:rPr b="0" lang="en-IN" sz="2800" spc="-1" strike="noStrike">
                <a:solidFill>
                  <a:srgbClr val="000000"/>
                </a:solidFill>
                <a:latin typeface="Calibri"/>
              </a:rPr>
              <a:t> </a:t>
            </a:r>
            <a:r>
              <a:rPr b="0" lang="en-US" sz="2800" spc="-1" strike="noStrike">
                <a:solidFill>
                  <a:srgbClr val="000000"/>
                </a:solidFill>
                <a:latin typeface="Calibri"/>
              </a:rPr>
              <a:t>possible machine</a:t>
            </a:r>
            <a:r>
              <a:rPr b="0" lang="en-IN" sz="2800" spc="-1" strike="noStrike">
                <a:solidFill>
                  <a:srgbClr val="000000"/>
                </a:solidFill>
                <a:latin typeface="Calibri"/>
              </a:rPr>
              <a:t> </a:t>
            </a:r>
            <a:r>
              <a:rPr b="0" lang="en-US" sz="2800" spc="-1" strike="noStrike">
                <a:solidFill>
                  <a:srgbClr val="000000"/>
                </a:solidFill>
                <a:latin typeface="Calibri"/>
              </a:rPr>
              <a:t>instructions.</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Fortunately they Fortunately</a:t>
            </a:r>
            <a:r>
              <a:rPr b="0" lang="en-IN" sz="2800" spc="-1" strike="noStrike">
                <a:solidFill>
                  <a:srgbClr val="000000"/>
                </a:solidFill>
                <a:latin typeface="Calibri"/>
              </a:rPr>
              <a:t> </a:t>
            </a:r>
            <a:r>
              <a:rPr b="0" lang="en-US" sz="2800" spc="-1" strike="noStrike">
                <a:solidFill>
                  <a:srgbClr val="000000"/>
                </a:solidFill>
                <a:latin typeface="Calibri"/>
              </a:rPr>
              <a:t>, they</a:t>
            </a:r>
            <a:r>
              <a:rPr b="0" lang="en-IN" sz="2800" spc="-1" strike="noStrike">
                <a:solidFill>
                  <a:srgbClr val="000000"/>
                </a:solidFill>
                <a:latin typeface="Calibri"/>
              </a:rPr>
              <a:t> </a:t>
            </a:r>
            <a:r>
              <a:rPr b="0" lang="en-US" sz="2800" spc="-1" strike="noStrike">
                <a:solidFill>
                  <a:srgbClr val="000000"/>
                </a:solidFill>
                <a:latin typeface="Calibri"/>
              </a:rPr>
              <a:t>are structured.</a:t>
            </a:r>
            <a:endParaRPr b="0" lang="en-US" sz="2800" spc="-1" strike="noStrike">
              <a:latin typeface="Arial"/>
            </a:endParaRPr>
          </a:p>
        </p:txBody>
      </p:sp>
      <p:sp>
        <p:nvSpPr>
          <p:cNvPr id="1559" name="Date Placeholder 3_19"/>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F7CAB62C-91C9-4195-A83B-427F35E3A2BB}" type="datetime1">
              <a:rPr b="0" lang="en-US" sz="1200" spc="-1" strike="noStrike">
                <a:solidFill>
                  <a:srgbClr val="8b8b8b"/>
                </a:solidFill>
                <a:latin typeface="Calibri"/>
              </a:rPr>
              <a:t>05/18/2021</a:t>
            </a:fld>
            <a:endParaRPr b="0" lang="en-US" sz="1200" spc="-1" strike="noStrike">
              <a:latin typeface="Arial"/>
            </a:endParaRPr>
          </a:p>
        </p:txBody>
      </p:sp>
      <p:sp>
        <p:nvSpPr>
          <p:cNvPr id="1560" name="Footer Placeholder 4_19"/>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561" name="Slide Number Placeholder 5_34"/>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3A7D928-020F-45E6-855A-EAFB69875011}" type="slidenum">
              <a:rPr b="0" lang="en-US" sz="1200" spc="-1" strike="noStrike">
                <a:solidFill>
                  <a:srgbClr val="8b8b8b"/>
                </a:solidFill>
                <a:latin typeface="Calibri"/>
              </a:rPr>
              <a:t>&lt;number&gt;</a:t>
            </a:fld>
            <a:endParaRPr b="0" lang="en-US" sz="1200" spc="-1" strike="noStrike">
              <a:latin typeface="Arial"/>
            </a:endParaRPr>
          </a:p>
        </p:txBody>
      </p:sp>
      <p:sp>
        <p:nvSpPr>
          <p:cNvPr id="1562" name="Text Box 6_18"/>
          <p:cNvSpPr/>
          <p:nvPr/>
        </p:nvSpPr>
        <p:spPr>
          <a:xfrm>
            <a:off x="838080" y="5345280"/>
            <a:ext cx="10331280" cy="364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0000"/>
                </a:solidFill>
                <a:latin typeface="Calibri"/>
                <a:ea typeface="DejaVu Sans"/>
              </a:rPr>
              <a:t>**</a:t>
            </a:r>
            <a:r>
              <a:rPr b="0" lang="en-US" sz="1800" spc="-1" strike="noStrike">
                <a:solidFill>
                  <a:srgbClr val="000000"/>
                </a:solidFill>
                <a:latin typeface="Calibri"/>
                <a:ea typeface="DejaVu Sans"/>
              </a:rPr>
              <a:t>https://profile.iiita.ac.in/bibhas.ghoshal/lecture_slides_coa/arm_inst.pdf</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Google Shape;358;p29"/>
          <p:cNvSpPr/>
          <p:nvPr/>
        </p:nvSpPr>
        <p:spPr>
          <a:xfrm>
            <a:off x="1523880" y="0"/>
            <a:ext cx="9143640" cy="6857640"/>
          </a:xfrm>
          <a:custGeom>
            <a:avLst/>
            <a:gdLst/>
            <a:ahLst/>
            <a:rect l="l" t="t" r="r" b="b"/>
            <a:pathLst>
              <a:path w="9144000" h="6858000">
                <a:moveTo>
                  <a:pt x="9144000" y="0"/>
                </a:moveTo>
                <a:lnTo>
                  <a:pt x="0" y="0"/>
                </a:lnTo>
                <a:lnTo>
                  <a:pt x="0" y="6858000"/>
                </a:lnTo>
                <a:lnTo>
                  <a:pt x="9144000" y="6858000"/>
                </a:lnTo>
                <a:lnTo>
                  <a:pt x="9144000" y="0"/>
                </a:lnTo>
                <a:close/>
              </a:path>
            </a:pathLst>
          </a:custGeom>
          <a:noFill/>
          <a:ln w="0">
            <a:noFill/>
          </a:ln>
        </p:spPr>
        <p:style>
          <a:lnRef idx="0"/>
          <a:fillRef idx="0"/>
          <a:effectRef idx="0"/>
          <a:fontRef idx="minor"/>
        </p:style>
      </p:sp>
      <p:sp>
        <p:nvSpPr>
          <p:cNvPr id="638" name="Google Shape;359;p29"/>
          <p:cNvSpPr txBox="1"/>
          <p:nvPr/>
        </p:nvSpPr>
        <p:spPr>
          <a:xfrm>
            <a:off x="2883960" y="77400"/>
            <a:ext cx="6423480" cy="1157760"/>
          </a:xfrm>
          <a:prstGeom prst="rect">
            <a:avLst/>
          </a:prstGeom>
          <a:noFill/>
          <a:ln w="0">
            <a:noFill/>
          </a:ln>
        </p:spPr>
        <p:txBody>
          <a:bodyPr lIns="0" rIns="0" tIns="12600" bIns="0" anchor="ctr">
            <a:noAutofit/>
          </a:bodyPr>
          <a:p>
            <a:pPr marL="1974960" indent="-1107720">
              <a:lnSpc>
                <a:spcPct val="100000"/>
              </a:lnSpc>
              <a:tabLst>
                <a:tab algn="l" pos="0"/>
              </a:tabLst>
            </a:pPr>
            <a:r>
              <a:rPr b="1" lang="en-US" sz="3600" spc="-1" strike="noStrike">
                <a:solidFill>
                  <a:srgbClr val="ffffff"/>
                </a:solidFill>
                <a:latin typeface="Times New Roman"/>
                <a:ea typeface="Times New Roman"/>
              </a:rPr>
              <a:t>The three cycle instruction  execution model</a:t>
            </a:r>
            <a:endParaRPr b="0" lang="en-US" sz="3600" spc="-1" strike="noStrike">
              <a:solidFill>
                <a:srgbClr val="000000"/>
              </a:solidFill>
              <a:latin typeface="Arial"/>
            </a:endParaRPr>
          </a:p>
        </p:txBody>
      </p:sp>
      <p:sp>
        <p:nvSpPr>
          <p:cNvPr id="639" name="Google Shape;360;p29"/>
          <p:cNvSpPr/>
          <p:nvPr/>
        </p:nvSpPr>
        <p:spPr>
          <a:xfrm>
            <a:off x="1066680" y="1676520"/>
            <a:ext cx="10438920" cy="4177800"/>
          </a:xfrm>
          <a:prstGeom prst="rect">
            <a:avLst/>
          </a:prstGeom>
          <a:noFill/>
          <a:ln w="0">
            <a:noFill/>
          </a:ln>
        </p:spPr>
        <p:style>
          <a:lnRef idx="0"/>
          <a:fillRef idx="0"/>
          <a:effectRef idx="0"/>
          <a:fontRef idx="minor"/>
        </p:style>
        <p:txBody>
          <a:bodyPr lIns="0" rIns="0" tIns="61560" bIns="0">
            <a:spAutoFit/>
          </a:bodyPr>
          <a:p>
            <a:pPr marL="355680" indent="-342720" algn="just">
              <a:lnSpc>
                <a:spcPct val="107000"/>
              </a:lnSpc>
              <a:buClr>
                <a:srgbClr val="ffffff"/>
              </a:buClr>
              <a:buFont typeface="Times New Roman"/>
              <a:buChar char="•"/>
            </a:pPr>
            <a:r>
              <a:rPr b="0" lang="en-US" sz="2800" spc="-1" strike="noStrike">
                <a:solidFill>
                  <a:srgbClr val="ffffff"/>
                </a:solidFill>
                <a:latin typeface="Times New Roman"/>
                <a:ea typeface="Times New Roman"/>
              </a:rPr>
              <a:t>To execute a program, the microprocessor “reads”  each instruction from memory, “interprets” it, then  “executes” it.</a:t>
            </a:r>
            <a:endParaRPr b="0" lang="en-US" sz="2800" spc="-1" strike="noStrike">
              <a:latin typeface="Arial"/>
            </a:endParaRPr>
          </a:p>
          <a:p>
            <a:pPr>
              <a:lnSpc>
                <a:spcPct val="100000"/>
              </a:lnSpc>
              <a:spcBef>
                <a:spcPts val="26"/>
              </a:spcBef>
              <a:tabLst>
                <a:tab algn="l" pos="0"/>
              </a:tabLst>
            </a:pPr>
            <a:endParaRPr b="0" lang="en-US" sz="2800" spc="-1" strike="noStrike">
              <a:latin typeface="Arial"/>
            </a:endParaRPr>
          </a:p>
          <a:p>
            <a:pPr marL="355680" indent="-343080">
              <a:lnSpc>
                <a:spcPct val="100000"/>
              </a:lnSpc>
              <a:spcBef>
                <a:spcPts val="6"/>
              </a:spcBef>
              <a:buClr>
                <a:srgbClr val="ffffff"/>
              </a:buClr>
              <a:buFont typeface="Times New Roman"/>
              <a:buChar char="•"/>
              <a:tabLst>
                <a:tab algn="l" pos="0"/>
              </a:tabLst>
            </a:pPr>
            <a:r>
              <a:rPr b="0" lang="en-US" sz="2800" spc="-1" strike="noStrike">
                <a:solidFill>
                  <a:srgbClr val="ffffff"/>
                </a:solidFill>
                <a:latin typeface="Times New Roman"/>
                <a:ea typeface="Times New Roman"/>
              </a:rPr>
              <a:t>To use the right names for the cycles:</a:t>
            </a:r>
            <a:endParaRPr b="0" lang="en-US" sz="2800" spc="-1" strike="noStrike">
              <a:latin typeface="Arial"/>
            </a:endParaRPr>
          </a:p>
          <a:p>
            <a:pPr lvl="1" marL="755640" indent="-285480">
              <a:lnSpc>
                <a:spcPct val="100000"/>
              </a:lnSpc>
              <a:spcBef>
                <a:spcPts val="295"/>
              </a:spcBef>
              <a:buClr>
                <a:srgbClr val="ffffff"/>
              </a:buClr>
              <a:buFont typeface="Times New Roman"/>
              <a:buChar char="–"/>
              <a:tabLst>
                <a:tab algn="l" pos="0"/>
              </a:tabLst>
            </a:pPr>
            <a:r>
              <a:rPr b="0" lang="en-US" sz="2400" spc="-1" strike="noStrike">
                <a:solidFill>
                  <a:srgbClr val="ffffff"/>
                </a:solidFill>
                <a:latin typeface="Times New Roman"/>
                <a:ea typeface="Times New Roman"/>
              </a:rPr>
              <a:t>The microprocessor </a:t>
            </a:r>
            <a:r>
              <a:rPr b="1" lang="en-US" sz="2400" spc="-1" strike="noStrike" u="sng">
                <a:solidFill>
                  <a:srgbClr val="ffffff"/>
                </a:solidFill>
                <a:uFillTx/>
                <a:latin typeface="Times New Roman"/>
                <a:ea typeface="Times New Roman"/>
              </a:rPr>
              <a:t>fetches</a:t>
            </a:r>
            <a:r>
              <a:rPr b="1" lang="en-US" sz="2400" spc="-1" strike="noStrike">
                <a:solidFill>
                  <a:srgbClr val="ffffff"/>
                </a:solidFill>
                <a:latin typeface="Times New Roman"/>
                <a:ea typeface="Times New Roman"/>
              </a:rPr>
              <a:t> </a:t>
            </a:r>
            <a:r>
              <a:rPr b="0" lang="en-US" sz="2400" spc="-1" strike="noStrike">
                <a:solidFill>
                  <a:srgbClr val="ffffff"/>
                </a:solidFill>
                <a:latin typeface="Times New Roman"/>
                <a:ea typeface="Times New Roman"/>
              </a:rPr>
              <a:t>each instruction,</a:t>
            </a:r>
            <a:endParaRPr b="0" lang="en-US" sz="2400" spc="-1" strike="noStrike">
              <a:latin typeface="Arial"/>
            </a:endParaRPr>
          </a:p>
          <a:p>
            <a:pPr lvl="1" marL="755640" indent="-285480">
              <a:lnSpc>
                <a:spcPct val="100000"/>
              </a:lnSpc>
              <a:spcBef>
                <a:spcPts val="289"/>
              </a:spcBef>
              <a:buClr>
                <a:srgbClr val="ffffff"/>
              </a:buClr>
              <a:buFont typeface="Times New Roman"/>
              <a:buChar char="–"/>
              <a:tabLst>
                <a:tab algn="l" pos="0"/>
              </a:tabLst>
            </a:pPr>
            <a:r>
              <a:rPr b="1" lang="en-US" sz="2400" spc="-1" strike="noStrike" u="sng">
                <a:solidFill>
                  <a:srgbClr val="ffffff"/>
                </a:solidFill>
                <a:uFillTx/>
                <a:latin typeface="Times New Roman"/>
                <a:ea typeface="Times New Roman"/>
              </a:rPr>
              <a:t>decodes</a:t>
            </a:r>
            <a:r>
              <a:rPr b="1" lang="en-US" sz="2400" spc="-1" strike="noStrike">
                <a:solidFill>
                  <a:srgbClr val="ffffff"/>
                </a:solidFill>
                <a:latin typeface="Times New Roman"/>
                <a:ea typeface="Times New Roman"/>
              </a:rPr>
              <a:t> </a:t>
            </a:r>
            <a:r>
              <a:rPr b="0" lang="en-US" sz="2400" spc="-1" strike="noStrike">
                <a:solidFill>
                  <a:srgbClr val="ffffff"/>
                </a:solidFill>
                <a:latin typeface="Times New Roman"/>
                <a:ea typeface="Times New Roman"/>
              </a:rPr>
              <a:t>it,</a:t>
            </a:r>
            <a:endParaRPr b="0" lang="en-US" sz="2400" spc="-1" strike="noStrike">
              <a:latin typeface="Arial"/>
            </a:endParaRPr>
          </a:p>
          <a:p>
            <a:pPr lvl="1" marL="755640" indent="-285480">
              <a:lnSpc>
                <a:spcPct val="100000"/>
              </a:lnSpc>
              <a:spcBef>
                <a:spcPts val="286"/>
              </a:spcBef>
              <a:buClr>
                <a:srgbClr val="ffffff"/>
              </a:buClr>
              <a:buFont typeface="Times New Roman"/>
              <a:buChar char="–"/>
              <a:tabLst>
                <a:tab algn="l" pos="0"/>
              </a:tabLst>
            </a:pPr>
            <a:r>
              <a:rPr b="0" lang="en-US" sz="2400" spc="-1" strike="noStrike">
                <a:solidFill>
                  <a:srgbClr val="ffffff"/>
                </a:solidFill>
                <a:latin typeface="Times New Roman"/>
                <a:ea typeface="Times New Roman"/>
              </a:rPr>
              <a:t>Then </a:t>
            </a:r>
            <a:r>
              <a:rPr b="1" lang="en-US" sz="2400" spc="-1" strike="noStrike" u="sng">
                <a:solidFill>
                  <a:srgbClr val="ffffff"/>
                </a:solidFill>
                <a:uFillTx/>
                <a:latin typeface="Times New Roman"/>
                <a:ea typeface="Times New Roman"/>
              </a:rPr>
              <a:t>executes</a:t>
            </a:r>
            <a:r>
              <a:rPr b="1" lang="en-US" sz="2400" spc="-1" strike="noStrike">
                <a:solidFill>
                  <a:srgbClr val="ffffff"/>
                </a:solidFill>
                <a:latin typeface="Times New Roman"/>
                <a:ea typeface="Times New Roman"/>
              </a:rPr>
              <a:t> </a:t>
            </a:r>
            <a:r>
              <a:rPr b="0" lang="en-US" sz="2400" spc="-1" strike="noStrike">
                <a:solidFill>
                  <a:srgbClr val="ffffff"/>
                </a:solidFill>
                <a:latin typeface="Times New Roman"/>
                <a:ea typeface="Times New Roman"/>
              </a:rPr>
              <a:t>it.</a:t>
            </a:r>
            <a:endParaRPr b="0" lang="en-US" sz="2400" spc="-1" strike="noStrike">
              <a:latin typeface="Arial"/>
            </a:endParaRPr>
          </a:p>
          <a:p>
            <a:pPr marL="457200">
              <a:lnSpc>
                <a:spcPct val="100000"/>
              </a:lnSpc>
              <a:spcBef>
                <a:spcPts val="40"/>
              </a:spcBef>
              <a:tabLst>
                <a:tab algn="l" pos="0"/>
              </a:tabLst>
            </a:pPr>
            <a:endParaRPr b="0" lang="en-US" sz="2400" spc="-1" strike="noStrike">
              <a:latin typeface="Arial"/>
            </a:endParaRPr>
          </a:p>
          <a:p>
            <a:pPr marL="355680" indent="-343080">
              <a:lnSpc>
                <a:spcPct val="107000"/>
              </a:lnSpc>
              <a:buClr>
                <a:srgbClr val="ffffff"/>
              </a:buClr>
              <a:buFont typeface="Times New Roman"/>
              <a:buChar char="•"/>
              <a:tabLst>
                <a:tab algn="l" pos="0"/>
              </a:tabLst>
            </a:pPr>
            <a:r>
              <a:rPr b="0" lang="en-US" sz="2800" spc="-1" strike="noStrike">
                <a:solidFill>
                  <a:srgbClr val="ffffff"/>
                </a:solidFill>
                <a:latin typeface="Times New Roman"/>
                <a:ea typeface="Times New Roman"/>
              </a:rPr>
              <a:t>This sequence is continued until all instructions  are performed.</a:t>
            </a:r>
            <a:endParaRPr b="0" lang="en-US" sz="2800" spc="-1" strike="noStrike">
              <a:latin typeface="Arial"/>
            </a:endParaRPr>
          </a:p>
        </p:txBody>
      </p:sp>
      <p:sp>
        <p:nvSpPr>
          <p:cNvPr id="640" name="Google Shape;361;p29"/>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3" name="Title 1_53"/>
          <p:cNvSpPr/>
          <p:nvPr/>
        </p:nvSpPr>
        <p:spPr>
          <a:xfrm>
            <a:off x="838080" y="213480"/>
            <a:ext cx="10514880" cy="10126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Instruction set</a:t>
            </a:r>
            <a:endParaRPr b="0" lang="en-US" sz="4400" spc="-1" strike="noStrike">
              <a:latin typeface="Arial"/>
            </a:endParaRPr>
          </a:p>
        </p:txBody>
      </p:sp>
      <p:sp>
        <p:nvSpPr>
          <p:cNvPr id="1564" name="Content Placeholder 2_15"/>
          <p:cNvSpPr/>
          <p:nvPr/>
        </p:nvSpPr>
        <p:spPr>
          <a:xfrm>
            <a:off x="751680" y="1253520"/>
            <a:ext cx="10514880" cy="3821400"/>
          </a:xfrm>
          <a:prstGeom prst="rect">
            <a:avLst/>
          </a:prstGeom>
          <a:noFill/>
          <a:ln w="0">
            <a:noFill/>
          </a:ln>
        </p:spPr>
        <p:style>
          <a:lnRef idx="0"/>
          <a:fillRef idx="0"/>
          <a:effectRef idx="0"/>
          <a:fontRef idx="minor"/>
        </p:style>
        <p:txBody>
          <a:bodyPr lIns="90000" rIns="90000" tIns="45000" bIns="45000">
            <a:noAutofit/>
          </a:bodyPr>
          <a:p>
            <a:pPr>
              <a:lnSpc>
                <a:spcPct val="90000"/>
              </a:lnSpc>
              <a:spcBef>
                <a:spcPts val="1001"/>
              </a:spcBef>
              <a:tabLst>
                <a:tab algn="l" pos="0"/>
              </a:tabLst>
            </a:pPr>
            <a:r>
              <a:rPr b="0" lang="en-IN" sz="2800" spc="-1" strike="noStrike">
                <a:solidFill>
                  <a:srgbClr val="000000"/>
                </a:solidFill>
                <a:latin typeface="Calibri"/>
              </a:rPr>
              <a:t>An ARM processor have 3 types of instruction sets: </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514440" indent="-513720">
              <a:lnSpc>
                <a:spcPct val="90000"/>
              </a:lnSpc>
              <a:spcBef>
                <a:spcPts val="1001"/>
              </a:spcBef>
              <a:buClr>
                <a:srgbClr val="000000"/>
              </a:buClr>
              <a:buFont typeface="Arial"/>
              <a:buAutoNum type="arabicPeriod"/>
              <a:tabLst>
                <a:tab algn="l" pos="0"/>
              </a:tabLst>
            </a:pPr>
            <a:r>
              <a:rPr b="0" lang="en-IN" sz="2800" spc="-1" strike="noStrike">
                <a:solidFill>
                  <a:srgbClr val="000000"/>
                </a:solidFill>
                <a:latin typeface="Calibri"/>
              </a:rPr>
              <a:t>Data processing</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514440" indent="-513720">
              <a:lnSpc>
                <a:spcPct val="90000"/>
              </a:lnSpc>
              <a:spcBef>
                <a:spcPts val="1001"/>
              </a:spcBef>
              <a:buClr>
                <a:srgbClr val="000000"/>
              </a:buClr>
              <a:buFont typeface="Arial"/>
              <a:buAutoNum type="arabicPeriod"/>
              <a:tabLst>
                <a:tab algn="l" pos="0"/>
              </a:tabLst>
            </a:pPr>
            <a:r>
              <a:rPr b="0" lang="en-IN" sz="2800" spc="-1" strike="noStrike">
                <a:solidFill>
                  <a:srgbClr val="000000"/>
                </a:solidFill>
                <a:latin typeface="Calibri"/>
              </a:rPr>
              <a:t>Data movement</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514440" indent="-513720">
              <a:lnSpc>
                <a:spcPct val="90000"/>
              </a:lnSpc>
              <a:spcBef>
                <a:spcPts val="1001"/>
              </a:spcBef>
              <a:buClr>
                <a:srgbClr val="000000"/>
              </a:buClr>
              <a:buFont typeface="Arial"/>
              <a:buAutoNum type="arabicPeriod"/>
              <a:tabLst>
                <a:tab algn="l" pos="0"/>
              </a:tabLst>
            </a:pPr>
            <a:r>
              <a:rPr b="0" lang="en-IN" sz="2800" spc="-1" strike="noStrike">
                <a:solidFill>
                  <a:srgbClr val="000000"/>
                </a:solidFill>
                <a:latin typeface="Calibri"/>
              </a:rPr>
              <a:t>Flow control</a:t>
            </a:r>
            <a:endParaRPr b="0" lang="en-US" sz="2800" spc="-1" strike="noStrike">
              <a:latin typeface="Arial"/>
            </a:endParaRPr>
          </a:p>
        </p:txBody>
      </p:sp>
      <p:sp>
        <p:nvSpPr>
          <p:cNvPr id="1565" name="Date Placeholder 3_18"/>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72A20FFF-A936-4920-BEBF-D79E7CAD29E0}" type="datetime1">
              <a:rPr b="0" lang="en-US" sz="1200" spc="-1" strike="noStrike">
                <a:solidFill>
                  <a:srgbClr val="8b8b8b"/>
                </a:solidFill>
                <a:latin typeface="Calibri"/>
              </a:rPr>
              <a:t>05/18/2021</a:t>
            </a:fld>
            <a:endParaRPr b="0" lang="en-US" sz="1200" spc="-1" strike="noStrike">
              <a:latin typeface="Arial"/>
            </a:endParaRPr>
          </a:p>
        </p:txBody>
      </p:sp>
      <p:sp>
        <p:nvSpPr>
          <p:cNvPr id="1566" name="Footer Placeholder 4_18"/>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567" name="Slide Number Placeholder 5_35"/>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8F6999F-7BA9-4AD3-9DEB-4E60852DA1C1}" type="slidenum">
              <a:rPr b="0" lang="en-US" sz="1200" spc="-1" strike="noStrike">
                <a:solidFill>
                  <a:srgbClr val="8b8b8b"/>
                </a:solidFill>
                <a:latin typeface="Calibri"/>
              </a:rPr>
              <a:t>&lt;number&gt;</a:t>
            </a:fld>
            <a:endParaRPr b="0" lang="en-US" sz="1200" spc="-1" strike="noStrike">
              <a:latin typeface="Arial"/>
            </a:endParaRPr>
          </a:p>
        </p:txBody>
      </p:sp>
      <p:sp>
        <p:nvSpPr>
          <p:cNvPr id="1568" name="Text Box 6_19"/>
          <p:cNvSpPr/>
          <p:nvPr/>
        </p:nvSpPr>
        <p:spPr>
          <a:xfrm>
            <a:off x="1021680" y="5918040"/>
            <a:ext cx="10331280" cy="364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0000"/>
                </a:solidFill>
                <a:latin typeface="Calibri"/>
                <a:ea typeface="DejaVu Sans"/>
              </a:rPr>
              <a:t>**</a:t>
            </a:r>
            <a:r>
              <a:rPr b="0" lang="en-US" sz="1800" spc="-1" strike="noStrike">
                <a:solidFill>
                  <a:srgbClr val="000000"/>
                </a:solidFill>
                <a:latin typeface="Calibri"/>
                <a:ea typeface="DejaVu Sans"/>
              </a:rPr>
              <a:t>https://profile.iiita.ac.in/bibhas.ghoshal/lecture_slides_coa/arm_inst.pdf</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9" name="Title 1_54"/>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00"/>
                </a:solidFill>
                <a:latin typeface="Calibri Light"/>
              </a:rPr>
              <a:t>Arithmetic Logic Unit (ALU)</a:t>
            </a:r>
            <a:endParaRPr b="0" lang="en-US" sz="4400" spc="-1" strike="noStrike">
              <a:latin typeface="Arial"/>
            </a:endParaRPr>
          </a:p>
        </p:txBody>
      </p:sp>
      <p:sp>
        <p:nvSpPr>
          <p:cNvPr id="1570" name="Content Placeholder 2_16"/>
          <p:cNvSpPr/>
          <p:nvPr/>
        </p:nvSpPr>
        <p:spPr>
          <a:xfrm>
            <a:off x="838080" y="1825560"/>
            <a:ext cx="10514880" cy="3727080"/>
          </a:xfrm>
          <a:prstGeom prst="rect">
            <a:avLst/>
          </a:prstGeom>
          <a:noFill/>
          <a:ln w="0">
            <a:noFill/>
          </a:ln>
        </p:spPr>
        <p:style>
          <a:lnRef idx="0"/>
          <a:fillRef idx="0"/>
          <a:effectRef idx="0"/>
          <a:fontRef idx="minor"/>
        </p:style>
        <p:txBody>
          <a:bodyPr lIns="90000" rIns="90000" tIns="45000" bIns="45000">
            <a:normAutofit fontScale="85000"/>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The ALU has two 32-bits inputs. </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The primary comes from the register file, whereas the other comes from the shifter. </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Status registers flags modified by the ALU outputs. The V-bit output goes to the V flag as well as the Count goes to the C flag.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1571" name="Date Placeholder 3_21"/>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A2E4AB1E-940F-4AD7-B08B-EF5C54A2AB53}" type="datetime1">
              <a:rPr b="0" lang="en-US" sz="1200" spc="-1" strike="noStrike">
                <a:solidFill>
                  <a:srgbClr val="8b8b8b"/>
                </a:solidFill>
                <a:latin typeface="Calibri"/>
              </a:rPr>
              <a:t>05/18/2021</a:t>
            </a:fld>
            <a:endParaRPr b="0" lang="en-US" sz="1200" spc="-1" strike="noStrike">
              <a:latin typeface="Arial"/>
            </a:endParaRPr>
          </a:p>
        </p:txBody>
      </p:sp>
      <p:sp>
        <p:nvSpPr>
          <p:cNvPr id="1572" name="Footer Placeholder 4_21"/>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573" name="Slide Number Placeholder 5_36"/>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C5A4D6E-EB9D-4808-ABF2-296706E54A82}" type="slidenum">
              <a:rPr b="0" lang="en-US" sz="1200" spc="-1" strike="noStrike">
                <a:solidFill>
                  <a:srgbClr val="8b8b8b"/>
                </a:solidFill>
                <a:latin typeface="Calibri"/>
              </a:rPr>
              <a:t>&lt;number&gt;</a:t>
            </a:fld>
            <a:endParaRPr b="0" lang="en-US" sz="1200" spc="-1" strike="noStrike">
              <a:latin typeface="Arial"/>
            </a:endParaRPr>
          </a:p>
        </p:txBody>
      </p:sp>
      <p:sp>
        <p:nvSpPr>
          <p:cNvPr id="1574" name="Text Box 7_3"/>
          <p:cNvSpPr/>
          <p:nvPr/>
        </p:nvSpPr>
        <p:spPr>
          <a:xfrm>
            <a:off x="697320" y="5907240"/>
            <a:ext cx="10656000" cy="333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70c0"/>
                </a:solidFill>
                <a:latin typeface="Calibri"/>
                <a:ea typeface="DejaVu Sans"/>
              </a:rPr>
              <a:t>**</a:t>
            </a:r>
            <a:r>
              <a:rPr b="0" lang="en-US" sz="1600" spc="-1" strike="noStrike">
                <a:solidFill>
                  <a:srgbClr val="0070c0"/>
                </a:solidFill>
                <a:latin typeface="Calibri"/>
                <a:ea typeface="DejaVu Sans"/>
              </a:rPr>
              <a:t>https://www.watelectronics.com/arm-processor-architecture-working/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5" name="Title 1_55"/>
          <p:cNvSpPr/>
          <p:nvPr/>
        </p:nvSpPr>
        <p:spPr>
          <a:xfrm>
            <a:off x="838080" y="257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Barrel Shifter</a:t>
            </a:r>
            <a:endParaRPr b="0" lang="en-US" sz="4400" spc="-1" strike="noStrike">
              <a:latin typeface="Arial"/>
            </a:endParaRPr>
          </a:p>
        </p:txBody>
      </p:sp>
      <p:sp>
        <p:nvSpPr>
          <p:cNvPr id="1576" name="Content Placeholder 2_17"/>
          <p:cNvSpPr/>
          <p:nvPr/>
        </p:nvSpPr>
        <p:spPr>
          <a:xfrm>
            <a:off x="838080" y="1404720"/>
            <a:ext cx="10514880" cy="4350600"/>
          </a:xfrm>
          <a:prstGeom prst="rect">
            <a:avLst/>
          </a:prstGeom>
          <a:noFill/>
          <a:ln w="0">
            <a:noFill/>
          </a:ln>
        </p:spPr>
        <p:style>
          <a:lnRef idx="0"/>
          <a:fillRef idx="0"/>
          <a:effectRef idx="0"/>
          <a:fontRef idx="minor"/>
        </p:style>
        <p:txBody>
          <a:bodyPr lIns="90000" rIns="90000" tIns="45000" bIns="45000">
            <a:normAutofit fontScale="36000"/>
          </a:bodyPr>
          <a:p>
            <a:pPr marL="228600" indent="-227880">
              <a:lnSpc>
                <a:spcPct val="90000"/>
              </a:lnSpc>
              <a:spcBef>
                <a:spcPts val="1001"/>
              </a:spcBef>
              <a:buClr>
                <a:srgbClr val="000000"/>
              </a:buClr>
              <a:buFont typeface="Arial"/>
              <a:buChar char="•"/>
            </a:pPr>
            <a:r>
              <a:rPr b="0" lang="en-US" sz="3400" spc="-1" strike="noStrike">
                <a:solidFill>
                  <a:srgbClr val="000000"/>
                </a:solidFill>
                <a:latin typeface="Calibri"/>
              </a:rPr>
              <a:t>The barrel shifter features a 32-bit input to be shifted.  </a:t>
            </a:r>
            <a:endParaRPr b="0" lang="en-US" sz="3400" spc="-1" strike="noStrike">
              <a:latin typeface="Arial"/>
            </a:endParaRPr>
          </a:p>
          <a:p>
            <a:pPr>
              <a:lnSpc>
                <a:spcPct val="90000"/>
              </a:lnSpc>
              <a:spcBef>
                <a:spcPts val="1001"/>
              </a:spcBef>
            </a:pPr>
            <a:endParaRPr b="0" lang="en-US" sz="3400" spc="-1" strike="noStrike">
              <a:latin typeface="Arial"/>
            </a:endParaRPr>
          </a:p>
          <a:p>
            <a:pPr marL="228600" indent="-227880">
              <a:lnSpc>
                <a:spcPct val="90000"/>
              </a:lnSpc>
              <a:spcBef>
                <a:spcPts val="1001"/>
              </a:spcBef>
              <a:buClr>
                <a:srgbClr val="000000"/>
              </a:buClr>
              <a:buFont typeface="Arial"/>
              <a:buChar char="•"/>
            </a:pPr>
            <a:r>
              <a:rPr b="0" lang="en-US" sz="3400" spc="-1" strike="noStrike">
                <a:solidFill>
                  <a:srgbClr val="000000"/>
                </a:solidFill>
                <a:latin typeface="Calibri"/>
              </a:rPr>
              <a:t>This input is coming back from the register file or it might be immediate data.  The shifter has different control inputs coming back from the instruction register. </a:t>
            </a:r>
            <a:endParaRPr b="0" lang="en-US" sz="3400" spc="-1" strike="noStrike">
              <a:latin typeface="Arial"/>
            </a:endParaRPr>
          </a:p>
          <a:p>
            <a:pPr>
              <a:lnSpc>
                <a:spcPct val="90000"/>
              </a:lnSpc>
              <a:spcBef>
                <a:spcPts val="1001"/>
              </a:spcBef>
            </a:pPr>
            <a:endParaRPr b="0" lang="en-US" sz="3400" spc="-1" strike="noStrike">
              <a:latin typeface="Arial"/>
            </a:endParaRPr>
          </a:p>
          <a:p>
            <a:pPr marL="228600" indent="-227880">
              <a:lnSpc>
                <a:spcPct val="90000"/>
              </a:lnSpc>
              <a:spcBef>
                <a:spcPts val="1001"/>
              </a:spcBef>
              <a:buClr>
                <a:srgbClr val="000000"/>
              </a:buClr>
              <a:buFont typeface="Arial"/>
              <a:buChar char="•"/>
            </a:pPr>
            <a:r>
              <a:rPr b="0" lang="en-US" sz="3400" spc="-1" strike="noStrike">
                <a:solidFill>
                  <a:srgbClr val="000000"/>
                </a:solidFill>
                <a:latin typeface="Calibri"/>
              </a:rPr>
              <a:t>The Shift field within the instruction controls the operation of the barrel shifter. </a:t>
            </a:r>
            <a:endParaRPr b="0" lang="en-US" sz="3400" spc="-1" strike="noStrike">
              <a:latin typeface="Arial"/>
            </a:endParaRPr>
          </a:p>
          <a:p>
            <a:pPr>
              <a:lnSpc>
                <a:spcPct val="90000"/>
              </a:lnSpc>
              <a:spcBef>
                <a:spcPts val="1001"/>
              </a:spcBef>
            </a:pPr>
            <a:endParaRPr b="0" lang="en-US" sz="3400" spc="-1" strike="noStrike">
              <a:latin typeface="Arial"/>
            </a:endParaRPr>
          </a:p>
          <a:p>
            <a:pPr marL="228600" indent="-227880">
              <a:lnSpc>
                <a:spcPct val="90000"/>
              </a:lnSpc>
              <a:spcBef>
                <a:spcPts val="1001"/>
              </a:spcBef>
              <a:buClr>
                <a:srgbClr val="000000"/>
              </a:buClr>
              <a:buFont typeface="Arial"/>
              <a:buChar char="•"/>
            </a:pPr>
            <a:r>
              <a:rPr b="0" lang="en-US" sz="3400" spc="-1" strike="noStrike">
                <a:solidFill>
                  <a:srgbClr val="000000"/>
                </a:solidFill>
                <a:latin typeface="Calibri"/>
              </a:rPr>
              <a:t>This  field indicates the kind  of  shift  to  be  performed  (logical  left  or  right, arithmetic right or rotate right). </a:t>
            </a:r>
            <a:endParaRPr b="0" lang="en-US" sz="3400" spc="-1" strike="noStrike">
              <a:latin typeface="Arial"/>
            </a:endParaRPr>
          </a:p>
          <a:p>
            <a:pPr>
              <a:lnSpc>
                <a:spcPct val="90000"/>
              </a:lnSpc>
              <a:spcBef>
                <a:spcPts val="1001"/>
              </a:spcBef>
            </a:pPr>
            <a:endParaRPr b="0" lang="en-US" sz="3400" spc="-1" strike="noStrike">
              <a:latin typeface="Arial"/>
            </a:endParaRPr>
          </a:p>
          <a:p>
            <a:pPr>
              <a:lnSpc>
                <a:spcPct val="90000"/>
              </a:lnSpc>
              <a:spcBef>
                <a:spcPts val="1001"/>
              </a:spcBef>
            </a:pPr>
            <a:endParaRPr b="0" lang="en-US" sz="3400" spc="-1" strike="noStrike">
              <a:latin typeface="Arial"/>
            </a:endParaRPr>
          </a:p>
        </p:txBody>
      </p:sp>
      <p:sp>
        <p:nvSpPr>
          <p:cNvPr id="1577" name="Date Placeholder 3_20"/>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4BC0F1CA-6D0B-40B8-A5A3-12DD42E5C7E6}" type="datetime1">
              <a:rPr b="0" lang="en-US" sz="1200" spc="-1" strike="noStrike">
                <a:solidFill>
                  <a:srgbClr val="8b8b8b"/>
                </a:solidFill>
                <a:latin typeface="Calibri"/>
              </a:rPr>
              <a:t>05/18/2021</a:t>
            </a:fld>
            <a:endParaRPr b="0" lang="en-US" sz="1200" spc="-1" strike="noStrike">
              <a:latin typeface="Arial"/>
            </a:endParaRPr>
          </a:p>
        </p:txBody>
      </p:sp>
      <p:sp>
        <p:nvSpPr>
          <p:cNvPr id="1578" name="Footer Placeholder 4_20"/>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579" name="Slide Number Placeholder 5_37"/>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DE99572-C7C5-4989-893B-4060579BDE43}" type="slidenum">
              <a:rPr b="0" lang="en-US" sz="1200" spc="-1" strike="noStrike">
                <a:solidFill>
                  <a:srgbClr val="8b8b8b"/>
                </a:solidFill>
                <a:latin typeface="Calibri"/>
              </a:rPr>
              <a:t>&lt;number&gt;</a:t>
            </a:fld>
            <a:endParaRPr b="0" lang="en-US" sz="1200" spc="-1" strike="noStrike">
              <a:latin typeface="Arial"/>
            </a:endParaRPr>
          </a:p>
        </p:txBody>
      </p:sp>
      <p:sp>
        <p:nvSpPr>
          <p:cNvPr id="1580" name="Text Box 7_2"/>
          <p:cNvSpPr/>
          <p:nvPr/>
        </p:nvSpPr>
        <p:spPr>
          <a:xfrm>
            <a:off x="697320" y="5907240"/>
            <a:ext cx="10656000" cy="333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70c0"/>
                </a:solidFill>
                <a:latin typeface="Calibri"/>
                <a:ea typeface="DejaVu Sans"/>
              </a:rPr>
              <a:t>** </a:t>
            </a:r>
            <a:r>
              <a:rPr b="0" lang="en-US" sz="1600" spc="-1" strike="noStrike">
                <a:solidFill>
                  <a:srgbClr val="0070c0"/>
                </a:solidFill>
                <a:latin typeface="Calibri"/>
                <a:ea typeface="DejaVu Sans"/>
              </a:rPr>
              <a:t>https://www.watelectronics.com/arm-processor-architecture-working/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1" name="Title 1_56"/>
          <p:cNvSpPr/>
          <p:nvPr/>
        </p:nvSpPr>
        <p:spPr>
          <a:xfrm>
            <a:off x="838080" y="170280"/>
            <a:ext cx="10514880" cy="115236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00"/>
                </a:solidFill>
                <a:latin typeface="Calibri Light"/>
              </a:rPr>
              <a:t>Control Unit</a:t>
            </a:r>
            <a:endParaRPr b="0" lang="en-US" sz="4400" spc="-1" strike="noStrike">
              <a:latin typeface="Arial"/>
            </a:endParaRPr>
          </a:p>
        </p:txBody>
      </p:sp>
      <p:sp>
        <p:nvSpPr>
          <p:cNvPr id="1582" name="Content Placeholder 2_18"/>
          <p:cNvSpPr/>
          <p:nvPr/>
        </p:nvSpPr>
        <p:spPr>
          <a:xfrm>
            <a:off x="838080" y="1404720"/>
            <a:ext cx="10514880" cy="4350600"/>
          </a:xfrm>
          <a:prstGeom prst="rect">
            <a:avLst/>
          </a:prstGeom>
          <a:noFill/>
          <a:ln w="0">
            <a:noFill/>
          </a:ln>
        </p:spPr>
        <p:style>
          <a:lnRef idx="0"/>
          <a:fillRef idx="0"/>
          <a:effectRef idx="0"/>
          <a:fontRef idx="minor"/>
        </p:style>
        <p:txBody>
          <a:bodyPr lIns="90000" rIns="90000" tIns="45000" bIns="45000">
            <a:normAutofit fontScale="80000"/>
          </a:bodyPr>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For any microprocessor, control unit is the heart of the whole process and it is responsible for the system operation,so the control unit design is the most important part within the whole design. </a:t>
            </a:r>
            <a:endParaRPr b="0" lang="en-US" sz="2400" spc="-1" strike="noStrike">
              <a:latin typeface="Arial"/>
            </a:endParaRPr>
          </a:p>
          <a:p>
            <a:pPr>
              <a:lnSpc>
                <a:spcPct val="90000"/>
              </a:lnSpc>
              <a:spcBef>
                <a:spcPts val="1001"/>
              </a:spcBef>
            </a:pP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The control unit is sometimes a pure combinational circuit design. </a:t>
            </a:r>
            <a:endParaRPr b="0" lang="en-US" sz="2400" spc="-1" strike="noStrike">
              <a:latin typeface="Arial"/>
            </a:endParaRPr>
          </a:p>
          <a:p>
            <a:pPr>
              <a:lnSpc>
                <a:spcPct val="90000"/>
              </a:lnSpc>
              <a:spcBef>
                <a:spcPts val="1001"/>
              </a:spcBef>
            </a:pP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Here, the control unit is implemented by easy state machine. </a:t>
            </a:r>
            <a:endParaRPr b="0" lang="en-US" sz="2400" spc="-1" strike="noStrike">
              <a:latin typeface="Arial"/>
            </a:endParaRPr>
          </a:p>
          <a:p>
            <a:pPr>
              <a:lnSpc>
                <a:spcPct val="90000"/>
              </a:lnSpc>
              <a:spcBef>
                <a:spcPts val="1001"/>
              </a:spcBef>
            </a:pP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The processor timing is additionally included within the control unit. Signals from the control unit are connected to each component within the processor to supervise its operation.</a:t>
            </a:r>
            <a:endParaRPr b="0" lang="en-US" sz="2400" spc="-1" strike="noStrike">
              <a:latin typeface="Arial"/>
            </a:endParaRPr>
          </a:p>
        </p:txBody>
      </p:sp>
      <p:sp>
        <p:nvSpPr>
          <p:cNvPr id="1583" name="Date Placeholder 3_23"/>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1429DA21-0698-4A1B-925D-7324057DB180}" type="datetime1">
              <a:rPr b="0" lang="en-US" sz="1200" spc="-1" strike="noStrike">
                <a:solidFill>
                  <a:srgbClr val="8b8b8b"/>
                </a:solidFill>
                <a:latin typeface="Calibri"/>
              </a:rPr>
              <a:t>05/18/2021</a:t>
            </a:fld>
            <a:endParaRPr b="0" lang="en-US" sz="1200" spc="-1" strike="noStrike">
              <a:latin typeface="Arial"/>
            </a:endParaRPr>
          </a:p>
        </p:txBody>
      </p:sp>
      <p:sp>
        <p:nvSpPr>
          <p:cNvPr id="1584" name="Footer Placeholder 4_23"/>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585" name="Slide Number Placeholder 5_38"/>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B585851-C0F7-497C-BDDB-34F7B74123AC}" type="slidenum">
              <a:rPr b="0" lang="en-US" sz="1200" spc="-1" strike="noStrike">
                <a:solidFill>
                  <a:srgbClr val="8b8b8b"/>
                </a:solidFill>
                <a:latin typeface="Calibri"/>
              </a:rPr>
              <a:t>&lt;number&gt;</a:t>
            </a:fld>
            <a:endParaRPr b="0" lang="en-US" sz="1200" spc="-1" strike="noStrike">
              <a:latin typeface="Arial"/>
            </a:endParaRPr>
          </a:p>
        </p:txBody>
      </p:sp>
      <p:sp>
        <p:nvSpPr>
          <p:cNvPr id="1586" name="Text Box 7_5"/>
          <p:cNvSpPr/>
          <p:nvPr/>
        </p:nvSpPr>
        <p:spPr>
          <a:xfrm>
            <a:off x="697320" y="5907240"/>
            <a:ext cx="10656000" cy="333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70c0"/>
                </a:solidFill>
                <a:latin typeface="Calibri"/>
                <a:ea typeface="DejaVu Sans"/>
              </a:rPr>
              <a:t>** </a:t>
            </a:r>
            <a:r>
              <a:rPr b="0" lang="en-US" sz="1600" spc="-1" strike="noStrike">
                <a:solidFill>
                  <a:srgbClr val="0070c0"/>
                </a:solidFill>
                <a:latin typeface="Calibri"/>
                <a:ea typeface="DejaVu Sans"/>
              </a:rPr>
              <a:t>https://www.watelectronics.com/arm-processor-architecture-working/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7" name="Title 1_57"/>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Qualcomm Snapdragon Processors for Mobile Platform </a:t>
            </a:r>
            <a:endParaRPr b="0" lang="en-US" sz="4400" spc="-1" strike="noStrike">
              <a:latin typeface="Arial"/>
            </a:endParaRPr>
          </a:p>
        </p:txBody>
      </p:sp>
      <p:sp>
        <p:nvSpPr>
          <p:cNvPr id="1588" name="Content Placeholder 2_20"/>
          <p:cNvSpPr/>
          <p:nvPr/>
        </p:nvSpPr>
        <p:spPr>
          <a:xfrm>
            <a:off x="838080" y="1825560"/>
            <a:ext cx="10514880" cy="3554280"/>
          </a:xfrm>
          <a:prstGeom prst="rect">
            <a:avLst/>
          </a:prstGeom>
          <a:noFill/>
          <a:ln w="0">
            <a:noFill/>
          </a:ln>
        </p:spPr>
        <p:style>
          <a:lnRef idx="0"/>
          <a:fillRef idx="0"/>
          <a:effectRef idx="0"/>
          <a:fontRef idx="minor"/>
        </p:style>
        <p:txBody>
          <a:bodyPr lIns="90000" rIns="90000" tIns="45000" bIns="45000">
            <a:normAutofit fontScale="91000"/>
          </a:bodyPr>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Qualcomm® Snapdragon™ mobile platforms are designed to be fast, intelligent, smooth, and secure with amazing graphics. </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They feature processors with multi-core CPUs, combining cutting-edge features and support for worldwide network connectivity with j</a:t>
            </a:r>
            <a:r>
              <a:rPr b="0" lang="en-IN" sz="2400" spc="-1" strike="noStrike">
                <a:solidFill>
                  <a:srgbClr val="000000"/>
                </a:solidFill>
                <a:latin typeface="Calibri"/>
              </a:rPr>
              <a:t>high</a:t>
            </a:r>
            <a:r>
              <a:rPr b="0" lang="en-US" sz="2400" spc="-1" strike="noStrike">
                <a:solidFill>
                  <a:srgbClr val="000000"/>
                </a:solidFill>
                <a:latin typeface="Calibri"/>
              </a:rPr>
              <a:t> speeds and unbelievable power efficiency. </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Smartphones and mobile devices built with Snapdragon mobile platforms enable immersive augmented reality and virtual reality experiences, brilliant camera capabilities, superior 4G LTE and 5G connectivity, and the latest security solutions.</a:t>
            </a:r>
            <a:endParaRPr b="0" lang="en-US" sz="2400" spc="-1" strike="noStrike">
              <a:latin typeface="Arial"/>
            </a:endParaRPr>
          </a:p>
        </p:txBody>
      </p:sp>
      <p:sp>
        <p:nvSpPr>
          <p:cNvPr id="1589" name="Date Placeholder 3_22"/>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94B7D709-BABC-4DA9-BA93-02BCDC8D3845}" type="datetime1">
              <a:rPr b="0" lang="en-US" sz="1200" spc="-1" strike="noStrike">
                <a:solidFill>
                  <a:srgbClr val="8b8b8b"/>
                </a:solidFill>
                <a:latin typeface="Calibri"/>
              </a:rPr>
              <a:t>05/18/2021</a:t>
            </a:fld>
            <a:endParaRPr b="0" lang="en-US" sz="1200" spc="-1" strike="noStrike">
              <a:latin typeface="Arial"/>
            </a:endParaRPr>
          </a:p>
        </p:txBody>
      </p:sp>
      <p:sp>
        <p:nvSpPr>
          <p:cNvPr id="1590" name="Footer Placeholder 4_22"/>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591" name="Slide Number Placeholder 5_39"/>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10542F6-B9E5-4893-A199-4E59CF12C73A}" type="slidenum">
              <a:rPr b="0" lang="en-US" sz="1200" spc="-1" strike="noStrike">
                <a:solidFill>
                  <a:srgbClr val="8b8b8b"/>
                </a:solidFill>
                <a:latin typeface="Calibri"/>
              </a:rPr>
              <a:t>&lt;number&gt;</a:t>
            </a:fld>
            <a:endParaRPr b="0" lang="en-US" sz="1200" spc="-1" strike="noStrike">
              <a:latin typeface="Arial"/>
            </a:endParaRPr>
          </a:p>
        </p:txBody>
      </p:sp>
      <p:sp>
        <p:nvSpPr>
          <p:cNvPr id="1592" name="Rectangle 6_1"/>
          <p:cNvSpPr/>
          <p:nvPr/>
        </p:nvSpPr>
        <p:spPr>
          <a:xfrm>
            <a:off x="482040" y="5824080"/>
            <a:ext cx="66459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ea typeface="DejaVu Sans"/>
              </a:rPr>
              <a:t>** https://www.qualcomm.com/products/mobile-processors</a:t>
            </a:r>
            <a:endParaRPr b="0" lang="en-US" sz="1800" spc="-1" strike="noStrike">
              <a:latin typeface="Arial"/>
            </a:endParaRPr>
          </a:p>
        </p:txBody>
      </p:sp>
    </p:spTree>
  </p:cSld>
  <p:transition spd="slow">
    <p:wipe dir="r"/>
  </p:transition>
</p:sld>
</file>

<file path=ppt/slides/slide2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3" name="Title 1_58"/>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IN" sz="4400" spc="-1" strike="noStrike">
                <a:solidFill>
                  <a:srgbClr val="000000"/>
                </a:solidFill>
                <a:latin typeface="Calibri Light"/>
              </a:rPr>
              <a:t>Generation of </a:t>
            </a:r>
            <a:r>
              <a:rPr b="1" lang="en-US" sz="4400" spc="-1" strike="noStrike">
                <a:solidFill>
                  <a:srgbClr val="000000"/>
                </a:solidFill>
                <a:latin typeface="Calibri Light"/>
              </a:rPr>
              <a:t>Qualcomm</a:t>
            </a:r>
            <a:r>
              <a:rPr b="1" lang="en-IN" sz="4400" spc="-1" strike="noStrike">
                <a:solidFill>
                  <a:srgbClr val="000000"/>
                </a:solidFill>
                <a:latin typeface="Calibri Light"/>
              </a:rPr>
              <a:t> Processors</a:t>
            </a:r>
            <a:endParaRPr b="0" lang="en-US" sz="4400" spc="-1" strike="noStrike">
              <a:latin typeface="Arial"/>
            </a:endParaRPr>
          </a:p>
        </p:txBody>
      </p:sp>
      <p:sp>
        <p:nvSpPr>
          <p:cNvPr id="1594" name="Content Placeholder 2_19"/>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Qualcomm 2 Series Mobile Platforms</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Snapdragon 4 Series Mobile Platforms</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Snapdragon 6 Series Mobile Platforms</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Snapdragon 7 Series Mobile Platforms</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Snapdragon 8 Series Mobile Platforms</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1595" name="Date Placeholder 3_24"/>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94C25775-FCB1-4A71-A608-8D982185FCDA}" type="datetime1">
              <a:rPr b="0" lang="en-US" sz="1200" spc="-1" strike="noStrike">
                <a:solidFill>
                  <a:srgbClr val="8b8b8b"/>
                </a:solidFill>
                <a:latin typeface="Calibri"/>
              </a:rPr>
              <a:t>05/18/2021</a:t>
            </a:fld>
            <a:endParaRPr b="0" lang="en-US" sz="1200" spc="-1" strike="noStrike">
              <a:latin typeface="Arial"/>
            </a:endParaRPr>
          </a:p>
        </p:txBody>
      </p:sp>
      <p:sp>
        <p:nvSpPr>
          <p:cNvPr id="1596" name="Footer Placeholder 4_24"/>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597" name="Slide Number Placeholder 5_40"/>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BFC353F-0846-4078-BBEA-CFDE8210609E}" type="slidenum">
              <a:rPr b="0" lang="en-US" sz="1200" spc="-1" strike="noStrike">
                <a:solidFill>
                  <a:srgbClr val="8b8b8b"/>
                </a:solidFill>
                <a:latin typeface="Calibri"/>
              </a:rPr>
              <a:t>&lt;number&gt;</a:t>
            </a:fld>
            <a:endParaRPr b="0" lang="en-US" sz="1200" spc="-1" strike="noStrike">
              <a:latin typeface="Arial"/>
            </a:endParaRPr>
          </a:p>
        </p:txBody>
      </p:sp>
      <p:sp>
        <p:nvSpPr>
          <p:cNvPr id="1598" name="Rectangle 6_0"/>
          <p:cNvSpPr/>
          <p:nvPr/>
        </p:nvSpPr>
        <p:spPr>
          <a:xfrm>
            <a:off x="809280" y="5794920"/>
            <a:ext cx="66459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ea typeface="DejaVu Sans"/>
              </a:rPr>
              <a:t>** https://www.qualcomm.com/products/mobile-processors</a:t>
            </a:r>
            <a:endParaRPr b="0" lang="en-US" sz="1800" spc="-1" strike="noStrike">
              <a:latin typeface="Arial"/>
            </a:endParaRPr>
          </a:p>
        </p:txBody>
      </p:sp>
    </p:spTree>
  </p:cSld>
  <p:transition spd="slow">
    <p:wipe dir="r"/>
  </p:transition>
</p:sld>
</file>

<file path=ppt/slides/slide2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9" name="Title 1_59"/>
          <p:cNvSpPr/>
          <p:nvPr/>
        </p:nvSpPr>
        <p:spPr>
          <a:xfrm>
            <a:off x="838080" y="0"/>
            <a:ext cx="10514880" cy="102024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Snapdragon 8 Series Mobile Platforms</a:t>
            </a:r>
            <a:endParaRPr b="0" lang="en-US" sz="4400" spc="-1" strike="noStrike">
              <a:latin typeface="Arial"/>
            </a:endParaRPr>
          </a:p>
        </p:txBody>
      </p:sp>
      <p:sp>
        <p:nvSpPr>
          <p:cNvPr id="1600" name="Content Placeholder 2_22"/>
          <p:cNvSpPr/>
          <p:nvPr/>
        </p:nvSpPr>
        <p:spPr>
          <a:xfrm>
            <a:off x="990720" y="1101600"/>
            <a:ext cx="10514880" cy="435060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Snapdragon 820 Mobile Platform</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Snapdragon 821 Mobile Platform</a:t>
            </a:r>
            <a:endParaRPr b="0" lang="en-US" sz="2800" spc="-1" strike="noStrike">
              <a:latin typeface="Arial"/>
            </a:endParaRPr>
          </a:p>
          <a:p>
            <a:pPr marL="228600" indent="-227880">
              <a:lnSpc>
                <a:spcPct val="90000"/>
              </a:lnSpc>
              <a:spcBef>
                <a:spcPts val="1001"/>
              </a:spcBef>
              <a:buClr>
                <a:srgbClr val="000000"/>
              </a:buClr>
              <a:buFont typeface="Arial"/>
              <a:buChar char="•"/>
            </a:pPr>
            <a:r>
              <a:rPr b="1" lang="en-US" sz="2800" spc="-1" strike="noStrike">
                <a:solidFill>
                  <a:srgbClr val="000000"/>
                </a:solidFill>
                <a:latin typeface="Calibri"/>
              </a:rPr>
              <a:t>Snapdragon 835 Mobile Platform</a:t>
            </a:r>
            <a:endParaRPr b="0" lang="en-US" sz="2800" spc="-1" strike="noStrike">
              <a:latin typeface="Arial"/>
            </a:endParaRPr>
          </a:p>
          <a:p>
            <a:pPr marL="228600" indent="-227880">
              <a:lnSpc>
                <a:spcPct val="90000"/>
              </a:lnSpc>
              <a:spcBef>
                <a:spcPts val="1001"/>
              </a:spcBef>
              <a:buClr>
                <a:srgbClr val="000000"/>
              </a:buClr>
              <a:buFont typeface="Arial"/>
              <a:buChar char="•"/>
            </a:pPr>
            <a:r>
              <a:rPr b="1" lang="en-US" sz="2800" spc="-1" strike="noStrike">
                <a:solidFill>
                  <a:srgbClr val="000000"/>
                </a:solidFill>
                <a:latin typeface="Calibri"/>
              </a:rPr>
              <a:t>Snapdragon 845 Mobile Platform</a:t>
            </a:r>
            <a:endParaRPr b="0" lang="en-US" sz="2800" spc="-1" strike="noStrike">
              <a:latin typeface="Arial"/>
            </a:endParaRPr>
          </a:p>
          <a:p>
            <a:pPr marL="228600" indent="-227880">
              <a:lnSpc>
                <a:spcPct val="90000"/>
              </a:lnSpc>
              <a:spcBef>
                <a:spcPts val="1001"/>
              </a:spcBef>
              <a:buClr>
                <a:srgbClr val="000000"/>
              </a:buClr>
              <a:buFont typeface="Arial"/>
              <a:buChar char="•"/>
            </a:pPr>
            <a:r>
              <a:rPr b="1" lang="en-US" sz="2800" spc="-1" strike="noStrike">
                <a:solidFill>
                  <a:srgbClr val="000000"/>
                </a:solidFill>
                <a:latin typeface="Calibri"/>
              </a:rPr>
              <a:t>Snapdragon 855 Mobile Platform</a:t>
            </a:r>
            <a:endParaRPr b="0" lang="en-US" sz="2800" spc="-1" strike="noStrike">
              <a:latin typeface="Arial"/>
            </a:endParaRPr>
          </a:p>
          <a:p>
            <a:pPr marL="228600" indent="-227880">
              <a:lnSpc>
                <a:spcPct val="90000"/>
              </a:lnSpc>
              <a:spcBef>
                <a:spcPts val="1001"/>
              </a:spcBef>
              <a:buClr>
                <a:srgbClr val="000000"/>
              </a:buClr>
              <a:buFont typeface="Arial"/>
              <a:buChar char="•"/>
            </a:pPr>
            <a:r>
              <a:rPr b="1" lang="en-US" sz="2800" spc="-1" strike="noStrike">
                <a:solidFill>
                  <a:srgbClr val="000000"/>
                </a:solidFill>
                <a:latin typeface="Calibri"/>
              </a:rPr>
              <a:t>Snapdragon 855+ Mobile Platform</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Snapdragon 865 5-G Mobile Platform</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Snapdragon 888 5G Mobile Platform</a:t>
            </a: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1601" name="Date Placeholder 3_25"/>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766A0AF0-F023-49F1-9224-18867E054959}" type="datetime1">
              <a:rPr b="0" lang="en-US" sz="1200" spc="-1" strike="noStrike">
                <a:solidFill>
                  <a:srgbClr val="8b8b8b"/>
                </a:solidFill>
                <a:latin typeface="Calibri"/>
              </a:rPr>
              <a:t>05/18/2021</a:t>
            </a:fld>
            <a:endParaRPr b="0" lang="en-US" sz="1200" spc="-1" strike="noStrike">
              <a:latin typeface="Arial"/>
            </a:endParaRPr>
          </a:p>
        </p:txBody>
      </p:sp>
      <p:sp>
        <p:nvSpPr>
          <p:cNvPr id="1602" name="Footer Placeholder 4_25"/>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603" name="Slide Number Placeholder 5_41"/>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D17FC8F-F030-4E46-AFDE-910F7BE9EB7E}" type="slidenum">
              <a:rPr b="0" lang="en-US" sz="1200" spc="-1" strike="noStrike">
                <a:solidFill>
                  <a:srgbClr val="8b8b8b"/>
                </a:solidFill>
                <a:latin typeface="Calibri"/>
              </a:rPr>
              <a:t>&lt;number&gt;</a:t>
            </a:fld>
            <a:endParaRPr b="0" lang="en-US" sz="1200" spc="-1" strike="noStrike">
              <a:latin typeface="Arial"/>
            </a:endParaRPr>
          </a:p>
        </p:txBody>
      </p:sp>
      <p:sp>
        <p:nvSpPr>
          <p:cNvPr id="1604" name="Rectangle 6_3"/>
          <p:cNvSpPr/>
          <p:nvPr/>
        </p:nvSpPr>
        <p:spPr>
          <a:xfrm>
            <a:off x="809280" y="5794920"/>
            <a:ext cx="66459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ea typeface="DejaVu Sans"/>
              </a:rPr>
              <a:t>** https://www.qualcomm.com/products/mobile-processors</a:t>
            </a:r>
            <a:endParaRPr b="0" lang="en-US" sz="1800" spc="-1" strike="noStrike">
              <a:latin typeface="Arial"/>
            </a:endParaRPr>
          </a:p>
        </p:txBody>
      </p:sp>
    </p:spTree>
  </p:cSld>
  <p:transition spd="slow">
    <p:wipe dir="r"/>
  </p:transition>
</p:sld>
</file>

<file path=ppt/slides/slide2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5" name="Title 1_60"/>
          <p:cNvSpPr/>
          <p:nvPr/>
        </p:nvSpPr>
        <p:spPr>
          <a:xfrm>
            <a:off x="819000" y="19188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Qualcomm Snapdragon 835 (8998)</a:t>
            </a:r>
            <a:endParaRPr b="0" lang="en-US" sz="4400" spc="-1" strike="noStrike">
              <a:latin typeface="Arial"/>
            </a:endParaRPr>
          </a:p>
        </p:txBody>
      </p:sp>
      <p:sp>
        <p:nvSpPr>
          <p:cNvPr id="1606" name="Date Placeholder 3_26"/>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96A100E0-7B01-472E-9444-6D067E37B32E}" type="datetime1">
              <a:rPr b="0" lang="en-US" sz="1200" spc="-1" strike="noStrike">
                <a:solidFill>
                  <a:srgbClr val="8b8b8b"/>
                </a:solidFill>
                <a:latin typeface="Calibri"/>
              </a:rPr>
              <a:t>05/18/2021</a:t>
            </a:fld>
            <a:endParaRPr b="0" lang="en-US" sz="1200" spc="-1" strike="noStrike">
              <a:latin typeface="Arial"/>
            </a:endParaRPr>
          </a:p>
        </p:txBody>
      </p:sp>
      <p:sp>
        <p:nvSpPr>
          <p:cNvPr id="1607" name="Footer Placeholder 4_26"/>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608" name="Slide Number Placeholder 5_4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526081A-E511-45B7-9EF8-E840CB272084}" type="slidenum">
              <a:rPr b="0" lang="en-US" sz="1200" spc="-1" strike="noStrike">
                <a:solidFill>
                  <a:srgbClr val="8b8b8b"/>
                </a:solidFill>
                <a:latin typeface="Calibri"/>
              </a:rPr>
              <a:t>&lt;number&gt;</a:t>
            </a:fld>
            <a:endParaRPr b="0" lang="en-US" sz="1200" spc="-1" strike="noStrike">
              <a:latin typeface="Arial"/>
            </a:endParaRPr>
          </a:p>
        </p:txBody>
      </p:sp>
      <p:pic>
        <p:nvPicPr>
          <p:cNvPr id="1609" name="Picture 2_11" descr="https://images.anandtech.com/doci/10948/Snapdragon_835-Carousel_678x452.jpg"/>
          <p:cNvPicPr/>
          <p:nvPr/>
        </p:nvPicPr>
        <p:blipFill>
          <a:blip r:embed="rId1"/>
          <a:srcRect l="20993" t="6934" r="19394" b="16818"/>
          <a:stretch/>
        </p:blipFill>
        <p:spPr>
          <a:xfrm>
            <a:off x="5977440" y="1280160"/>
            <a:ext cx="5649480" cy="4611240"/>
          </a:xfrm>
          <a:prstGeom prst="rect">
            <a:avLst/>
          </a:prstGeom>
          <a:ln w="0">
            <a:noFill/>
          </a:ln>
        </p:spPr>
      </p:pic>
      <p:sp>
        <p:nvSpPr>
          <p:cNvPr id="1610" name="TextBox 8_1"/>
          <p:cNvSpPr/>
          <p:nvPr/>
        </p:nvSpPr>
        <p:spPr>
          <a:xfrm>
            <a:off x="577440" y="1636200"/>
            <a:ext cx="5274000" cy="3747240"/>
          </a:xfrm>
          <a:prstGeom prst="rect">
            <a:avLst/>
          </a:prstGeom>
          <a:noFill/>
          <a:ln w="0">
            <a:noFill/>
          </a:ln>
        </p:spPr>
        <p:style>
          <a:lnRef idx="0"/>
          <a:fillRef idx="0"/>
          <a:effectRef idx="0"/>
          <a:fontRef idx="minor"/>
        </p:style>
        <p:txBody>
          <a:bodyPr lIns="90000" rIns="90000" tIns="45000" bIns="45000">
            <a:spAutoFit/>
          </a:bodyPr>
          <a:p>
            <a:pPr marL="216000" indent="-215640">
              <a:lnSpc>
                <a:spcPct val="100000"/>
              </a:lnSpc>
              <a:buClr>
                <a:srgbClr val="000000"/>
              </a:buClr>
              <a:buFont typeface="Aria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The Qualcomm Snapdragon 835 Mobile Platform (MSM8998) is a high-end SoC for smart-phones (mostly Android based) that was released early 2017. </a:t>
            </a:r>
            <a:endParaRPr b="0" lang="en-US" sz="2400" spc="-1" strike="noStrike">
              <a:latin typeface="Arial"/>
            </a:endParaRPr>
          </a:p>
          <a:p>
            <a:pPr>
              <a:lnSpc>
                <a:spcPct val="100000"/>
              </a:lnSpc>
            </a:pPr>
            <a:endParaRPr b="0" lang="en-US" sz="2400" spc="-1" strike="noStrike">
              <a:latin typeface="Arial"/>
            </a:endParaRPr>
          </a:p>
          <a:p>
            <a:pPr marL="216000" indent="-215640">
              <a:lnSpc>
                <a:spcPct val="100000"/>
              </a:lnSpc>
              <a:buClr>
                <a:srgbClr val="000000"/>
              </a:buClr>
              <a:buFont typeface="Aria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Its one of the first processors that is manufactured in 10 nm (LPE FinFET at Samsung). </a:t>
            </a:r>
            <a:endParaRPr b="0" lang="en-US" sz="2400" spc="-1" strike="noStrike">
              <a:latin typeface="Arial"/>
            </a:endParaRPr>
          </a:p>
          <a:p>
            <a:pPr>
              <a:lnSpc>
                <a:spcPct val="100000"/>
              </a:lnSpc>
            </a:pPr>
            <a:endParaRPr b="0" lang="en-US" sz="2400" spc="-1" strike="noStrike">
              <a:latin typeface="Arial"/>
            </a:endParaRPr>
          </a:p>
        </p:txBody>
      </p:sp>
      <p:sp>
        <p:nvSpPr>
          <p:cNvPr id="1611" name="Rectangle 9_1"/>
          <p:cNvSpPr/>
          <p:nvPr/>
        </p:nvSpPr>
        <p:spPr>
          <a:xfrm>
            <a:off x="766800" y="5704560"/>
            <a:ext cx="1075392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**https://www.notebookcheck.net/Qualcomm-Snapdragon-835-SoC-Benchmarks-and-Specs.207842.0.html</a:t>
            </a:r>
            <a:endParaRPr b="0" lang="en-US" sz="1800" spc="-1" strike="noStrike">
              <a:latin typeface="Arial"/>
            </a:endParaRPr>
          </a:p>
        </p:txBody>
      </p:sp>
    </p:spTree>
  </p:cSld>
  <p:transition spd="slow">
    <p:wipe dir="r"/>
  </p:transition>
</p:sld>
</file>

<file path=ppt/slides/slide2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2" name="Title 1_6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Qualcomm Snapdragon 835……</a:t>
            </a:r>
            <a:endParaRPr b="0" lang="en-US" sz="4400" spc="-1" strike="noStrike">
              <a:latin typeface="Arial"/>
            </a:endParaRPr>
          </a:p>
        </p:txBody>
      </p:sp>
      <p:sp>
        <p:nvSpPr>
          <p:cNvPr id="1613" name="Content Placeholder 2_21"/>
          <p:cNvSpPr/>
          <p:nvPr/>
        </p:nvSpPr>
        <p:spPr>
          <a:xfrm>
            <a:off x="838080" y="1825560"/>
            <a:ext cx="10514880" cy="336168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With an advanced 10-nanometer design, the Qualcomm Snapdragon-835 mobile platform can support phenomenal mobile performance. </a:t>
            </a:r>
            <a:endParaRPr b="0" lang="en-US" sz="2400" spc="-1" strike="noStrike">
              <a:latin typeface="Arial"/>
            </a:endParaRPr>
          </a:p>
          <a:p>
            <a:pPr>
              <a:lnSpc>
                <a:spcPct val="90000"/>
              </a:lnSpc>
              <a:spcBef>
                <a:spcPts val="1001"/>
              </a:spcBef>
            </a:pP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It integrates 4x Kryo 280 at 2.45 GHz (max) for performance and 4x Kryo 280 at 1.9 GHz (max) for efficiency. </a:t>
            </a: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p:txBody>
      </p:sp>
      <p:sp>
        <p:nvSpPr>
          <p:cNvPr id="1614" name="Date Placeholder 3_27"/>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102E8E13-5DBF-4EEB-98B0-787B7BEC12B6}" type="datetime1">
              <a:rPr b="0" lang="en-US" sz="1200" spc="-1" strike="noStrike">
                <a:solidFill>
                  <a:srgbClr val="8b8b8b"/>
                </a:solidFill>
                <a:latin typeface="Calibri"/>
              </a:rPr>
              <a:t>05/18/2021</a:t>
            </a:fld>
            <a:endParaRPr b="0" lang="en-US" sz="1200" spc="-1" strike="noStrike">
              <a:latin typeface="Arial"/>
            </a:endParaRPr>
          </a:p>
        </p:txBody>
      </p:sp>
      <p:sp>
        <p:nvSpPr>
          <p:cNvPr id="1615" name="Footer Placeholder 4_27"/>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616" name="Slide Number Placeholder 5_4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9F473F7-EDE9-4354-927B-2035447355DE}" type="slidenum">
              <a:rPr b="0" lang="en-US" sz="1200" spc="-1" strike="noStrike">
                <a:solidFill>
                  <a:srgbClr val="8b8b8b"/>
                </a:solidFill>
                <a:latin typeface="Calibri"/>
              </a:rPr>
              <a:t>&lt;number&gt;</a:t>
            </a:fld>
            <a:endParaRPr b="0" lang="en-US" sz="1200" spc="-1" strike="noStrike">
              <a:latin typeface="Arial"/>
            </a:endParaRPr>
          </a:p>
        </p:txBody>
      </p:sp>
      <p:sp>
        <p:nvSpPr>
          <p:cNvPr id="1617" name="Rectangle 6_2"/>
          <p:cNvSpPr/>
          <p:nvPr/>
        </p:nvSpPr>
        <p:spPr>
          <a:xfrm>
            <a:off x="766800" y="5704560"/>
            <a:ext cx="1075392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**https://www.notebookcheck.net/Qualcomm-Snapdragon-835-SoC-Benchmarks-and-Specs.207842.0.html</a:t>
            </a:r>
            <a:endParaRPr b="0" lang="en-US" sz="1800" spc="-1" strike="noStrike">
              <a:latin typeface="Arial"/>
            </a:endParaRPr>
          </a:p>
        </p:txBody>
      </p:sp>
    </p:spTree>
  </p:cSld>
  <p:transition spd="slow">
    <p:wipe dir="r"/>
  </p:transition>
</p:sld>
</file>

<file path=ppt/slides/slide2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8" name="Date Placeholder 3"/>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24F9E601-DB9A-4577-88D2-BC312EFFE906}" type="datetime1">
              <a:rPr b="0" lang="en-US" sz="1200" spc="-1" strike="noStrike">
                <a:solidFill>
                  <a:srgbClr val="8b8b8b"/>
                </a:solidFill>
                <a:latin typeface="Calibri"/>
              </a:rPr>
              <a:t>05/18/2021</a:t>
            </a:fld>
            <a:endParaRPr b="0" lang="en-US" sz="1200" spc="-1" strike="noStrike">
              <a:latin typeface="Arial"/>
            </a:endParaRPr>
          </a:p>
        </p:txBody>
      </p:sp>
      <p:sp>
        <p:nvSpPr>
          <p:cNvPr id="1619" name="Footer Placeholder 4_28"/>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620" name="Slide Number Placeholder 5_44"/>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C187F59-D582-4DB6-9308-231EE04FB3D9}" type="slidenum">
              <a:rPr b="0" lang="en-US" sz="1200" spc="-1" strike="noStrike">
                <a:solidFill>
                  <a:srgbClr val="8b8b8b"/>
                </a:solidFill>
                <a:latin typeface="Calibri"/>
              </a:rPr>
              <a:t>&lt;number&gt;</a:t>
            </a:fld>
            <a:endParaRPr b="0" lang="en-US" sz="1200" spc="-1" strike="noStrike">
              <a:latin typeface="Arial"/>
            </a:endParaRPr>
          </a:p>
        </p:txBody>
      </p:sp>
      <p:sp>
        <p:nvSpPr>
          <p:cNvPr id="1621" name="Rectangle 6_5"/>
          <p:cNvSpPr/>
          <p:nvPr/>
        </p:nvSpPr>
        <p:spPr>
          <a:xfrm>
            <a:off x="766800" y="5704560"/>
            <a:ext cx="10753920" cy="364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Image Link: https://www.notebookcheck.net/uploads/tx_nbc2/snapdragon_835-soc_overview.png</a:t>
            </a:r>
            <a:endParaRPr b="0" lang="en-US" sz="1800" spc="-1" strike="noStrike">
              <a:latin typeface="Arial"/>
            </a:endParaRPr>
          </a:p>
        </p:txBody>
      </p:sp>
      <p:pic>
        <p:nvPicPr>
          <p:cNvPr id="1622" name="Picture 2_12" descr="https://www.notebookcheck.net/uploads/tx_nbc2/snapdragon_835-soc_overview.png"/>
          <p:cNvPicPr/>
          <p:nvPr/>
        </p:nvPicPr>
        <p:blipFill>
          <a:blip r:embed="rId1"/>
          <a:stretch/>
        </p:blipFill>
        <p:spPr>
          <a:xfrm>
            <a:off x="2565360" y="333360"/>
            <a:ext cx="6858720" cy="5215680"/>
          </a:xfrm>
          <a:prstGeom prst="rect">
            <a:avLst/>
          </a:prstGeom>
          <a:ln w="0">
            <a:noFill/>
          </a:ln>
        </p:spPr>
      </p:pic>
    </p:spTree>
  </p:cSld>
  <p:transition spd="slow">
    <p:wipe dir="r"/>
  </p:transition>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Google Shape;366;p30"/>
          <p:cNvSpPr/>
          <p:nvPr/>
        </p:nvSpPr>
        <p:spPr>
          <a:xfrm>
            <a:off x="1523880" y="0"/>
            <a:ext cx="9143640" cy="6857640"/>
          </a:xfrm>
          <a:custGeom>
            <a:avLst/>
            <a:gdLst/>
            <a:ahLst/>
            <a:rect l="l" t="t" r="r" b="b"/>
            <a:pathLst>
              <a:path w="9144000" h="6858000">
                <a:moveTo>
                  <a:pt x="9144000" y="0"/>
                </a:moveTo>
                <a:lnTo>
                  <a:pt x="0" y="0"/>
                </a:lnTo>
                <a:lnTo>
                  <a:pt x="0" y="6858000"/>
                </a:lnTo>
                <a:lnTo>
                  <a:pt x="9144000" y="6858000"/>
                </a:lnTo>
                <a:lnTo>
                  <a:pt x="9144000" y="0"/>
                </a:lnTo>
                <a:close/>
              </a:path>
            </a:pathLst>
          </a:custGeom>
          <a:noFill/>
          <a:ln w="0">
            <a:noFill/>
          </a:ln>
        </p:spPr>
        <p:style>
          <a:lnRef idx="0"/>
          <a:fillRef idx="0"/>
          <a:effectRef idx="0"/>
          <a:fontRef idx="minor"/>
        </p:style>
      </p:sp>
      <p:sp>
        <p:nvSpPr>
          <p:cNvPr id="642" name="Google Shape;367;p30"/>
          <p:cNvSpPr txBox="1"/>
          <p:nvPr/>
        </p:nvSpPr>
        <p:spPr>
          <a:xfrm>
            <a:off x="2883960" y="77760"/>
            <a:ext cx="6423480" cy="1157040"/>
          </a:xfrm>
          <a:prstGeom prst="rect">
            <a:avLst/>
          </a:prstGeom>
          <a:noFill/>
          <a:ln w="0">
            <a:noFill/>
          </a:ln>
        </p:spPr>
        <p:txBody>
          <a:bodyPr lIns="0" rIns="0" tIns="11880" bIns="0" anchor="ctr">
            <a:noAutofit/>
          </a:bodyPr>
          <a:p>
            <a:pPr marL="12600">
              <a:lnSpc>
                <a:spcPct val="100000"/>
              </a:lnSpc>
              <a:tabLst>
                <a:tab algn="l" pos="0"/>
              </a:tabLst>
            </a:pPr>
            <a:r>
              <a:rPr b="1" lang="en-US" sz="3600" spc="-1" strike="noStrike">
                <a:solidFill>
                  <a:srgbClr val="ffffff"/>
                </a:solidFill>
                <a:latin typeface="Times New Roman"/>
                <a:ea typeface="Times New Roman"/>
              </a:rPr>
              <a:t>Machine Language</a:t>
            </a:r>
            <a:endParaRPr b="0" lang="en-US" sz="3600" spc="-1" strike="noStrike">
              <a:solidFill>
                <a:srgbClr val="000000"/>
              </a:solidFill>
              <a:latin typeface="Arial"/>
            </a:endParaRPr>
          </a:p>
        </p:txBody>
      </p:sp>
      <p:sp>
        <p:nvSpPr>
          <p:cNvPr id="643" name="Google Shape;368;p30"/>
          <p:cNvSpPr/>
          <p:nvPr/>
        </p:nvSpPr>
        <p:spPr>
          <a:xfrm>
            <a:off x="914400" y="1523880"/>
            <a:ext cx="11048760" cy="4873680"/>
          </a:xfrm>
          <a:prstGeom prst="rect">
            <a:avLst/>
          </a:prstGeom>
          <a:noFill/>
          <a:ln w="0">
            <a:noFill/>
          </a:ln>
        </p:spPr>
        <p:style>
          <a:lnRef idx="0"/>
          <a:fillRef idx="0"/>
          <a:effectRef idx="0"/>
          <a:fontRef idx="minor"/>
        </p:style>
        <p:txBody>
          <a:bodyPr lIns="0" rIns="0" tIns="61560" bIns="0">
            <a:spAutoFit/>
          </a:bodyPr>
          <a:p>
            <a:pPr marL="380880" indent="-343080" algn="just">
              <a:lnSpc>
                <a:spcPct val="125000"/>
              </a:lnSpc>
              <a:buClr>
                <a:srgbClr val="ffffff"/>
              </a:buClr>
              <a:buFont typeface="Times New Roman"/>
              <a:buChar char="•"/>
            </a:pPr>
            <a:r>
              <a:rPr b="0" lang="en-US" sz="2400" spc="-1" strike="noStrike">
                <a:solidFill>
                  <a:srgbClr val="ffffff"/>
                </a:solidFill>
                <a:latin typeface="Times New Roman"/>
                <a:ea typeface="Times New Roman"/>
              </a:rPr>
              <a:t>The number of bits that form the “word” of a  microprocessor is fixed for that particular  processor.</a:t>
            </a:r>
            <a:endParaRPr b="0" lang="en-US" sz="2400" spc="-1" strike="noStrike">
              <a:latin typeface="Arial"/>
            </a:endParaRPr>
          </a:p>
          <a:p>
            <a:pPr lvl="1" marL="781200" indent="-286200" algn="just">
              <a:lnSpc>
                <a:spcPct val="100000"/>
              </a:lnSpc>
              <a:spcBef>
                <a:spcPts val="261"/>
              </a:spcBef>
              <a:buClr>
                <a:srgbClr val="ffffff"/>
              </a:buClr>
              <a:buFont typeface="Times New Roman"/>
              <a:buChar char="–"/>
            </a:pPr>
            <a:r>
              <a:rPr b="0" lang="en-US" sz="2400" spc="-1" strike="noStrike">
                <a:solidFill>
                  <a:srgbClr val="ffffff"/>
                </a:solidFill>
                <a:latin typeface="Times New Roman"/>
                <a:ea typeface="Times New Roman"/>
              </a:rPr>
              <a:t>These bits define a maximum number of combinations.</a:t>
            </a:r>
            <a:endParaRPr b="0" lang="en-US" sz="2400" spc="-1" strike="noStrike">
              <a:latin typeface="Arial"/>
            </a:endParaRPr>
          </a:p>
          <a:p>
            <a:pPr lvl="2" marL="1180440" indent="-228240" algn="just">
              <a:lnSpc>
                <a:spcPct val="90000"/>
              </a:lnSpc>
              <a:spcBef>
                <a:spcPts val="530"/>
              </a:spcBef>
              <a:buClr>
                <a:srgbClr val="ffffff"/>
              </a:buClr>
              <a:buFont typeface="Times New Roman"/>
              <a:buChar char="•"/>
            </a:pPr>
            <a:r>
              <a:rPr b="0" lang="en-US" sz="2400" spc="-1" strike="noStrike">
                <a:solidFill>
                  <a:srgbClr val="ffffff"/>
                </a:solidFill>
                <a:latin typeface="Times New Roman"/>
                <a:ea typeface="Times New Roman"/>
              </a:rPr>
              <a:t>For example an 8-bit microprocessor can have at most 2</a:t>
            </a:r>
            <a:r>
              <a:rPr b="0" lang="en-US" sz="2400" spc="-1" strike="noStrike" baseline="30000">
                <a:solidFill>
                  <a:srgbClr val="ffffff"/>
                </a:solidFill>
                <a:latin typeface="Times New Roman"/>
                <a:ea typeface="Times New Roman"/>
              </a:rPr>
              <a:t>8 </a:t>
            </a:r>
            <a:r>
              <a:rPr b="0" lang="en-US" sz="2400" spc="-1" strike="noStrike">
                <a:solidFill>
                  <a:srgbClr val="ffffff"/>
                </a:solidFill>
                <a:latin typeface="Times New Roman"/>
                <a:ea typeface="Times New Roman"/>
              </a:rPr>
              <a:t>= 256  different combinations.</a:t>
            </a:r>
            <a:endParaRPr b="0" lang="en-US" sz="2400" spc="-1" strike="noStrike">
              <a:latin typeface="Arial"/>
            </a:endParaRPr>
          </a:p>
          <a:p>
            <a:pPr marL="914400" algn="just">
              <a:lnSpc>
                <a:spcPct val="100000"/>
              </a:lnSpc>
              <a:spcBef>
                <a:spcPts val="26"/>
              </a:spcBef>
              <a:tabLst>
                <a:tab algn="l" pos="0"/>
              </a:tabLst>
            </a:pPr>
            <a:endParaRPr b="0" lang="en-US" sz="2400" spc="-1" strike="noStrike">
              <a:latin typeface="Arial"/>
            </a:endParaRPr>
          </a:p>
          <a:p>
            <a:pPr marL="380880" indent="-343080" algn="just">
              <a:lnSpc>
                <a:spcPct val="125000"/>
              </a:lnSpc>
              <a:buClr>
                <a:srgbClr val="ffffff"/>
              </a:buClr>
              <a:buFont typeface="Times New Roman"/>
              <a:buChar char="•"/>
              <a:tabLst>
                <a:tab algn="l" pos="0"/>
              </a:tabLst>
            </a:pPr>
            <a:r>
              <a:rPr b="0" lang="en-US" sz="2400" spc="-1" strike="noStrike">
                <a:solidFill>
                  <a:srgbClr val="ffffff"/>
                </a:solidFill>
                <a:latin typeface="Times New Roman"/>
                <a:ea typeface="Times New Roman"/>
              </a:rPr>
              <a:t>However, in most microprocessors, not all of these  combinations are used.</a:t>
            </a:r>
            <a:endParaRPr b="0" lang="en-US" sz="2400" spc="-1" strike="noStrike">
              <a:latin typeface="Arial"/>
            </a:endParaRPr>
          </a:p>
          <a:p>
            <a:pPr lvl="1" marL="780480" indent="-285480" algn="just">
              <a:lnSpc>
                <a:spcPct val="117000"/>
              </a:lnSpc>
              <a:spcBef>
                <a:spcPts val="624"/>
              </a:spcBef>
              <a:buClr>
                <a:srgbClr val="ffffff"/>
              </a:buClr>
              <a:buFont typeface="Times New Roman"/>
              <a:buChar char="–"/>
              <a:tabLst>
                <a:tab algn="l" pos="0"/>
              </a:tabLst>
            </a:pPr>
            <a:r>
              <a:rPr b="0" lang="en-US" sz="2400" spc="-1" strike="noStrike">
                <a:solidFill>
                  <a:srgbClr val="ffffff"/>
                </a:solidFill>
                <a:latin typeface="Times New Roman"/>
                <a:ea typeface="Times New Roman"/>
              </a:rPr>
              <a:t>Certain patterns are chosen and assigned specific  meanings.</a:t>
            </a:r>
            <a:endParaRPr b="0" lang="en-US" sz="2400" spc="-1" strike="noStrike">
              <a:latin typeface="Arial"/>
            </a:endParaRPr>
          </a:p>
          <a:p>
            <a:pPr lvl="1" marL="780480" indent="-285480" algn="just">
              <a:lnSpc>
                <a:spcPct val="117000"/>
              </a:lnSpc>
              <a:spcBef>
                <a:spcPts val="621"/>
              </a:spcBef>
              <a:buClr>
                <a:srgbClr val="ffffff"/>
              </a:buClr>
              <a:buFont typeface="Times New Roman"/>
              <a:buChar char="–"/>
              <a:tabLst>
                <a:tab algn="l" pos="0"/>
              </a:tabLst>
            </a:pPr>
            <a:r>
              <a:rPr b="0" lang="en-US" sz="2400" spc="-1" strike="noStrike">
                <a:solidFill>
                  <a:srgbClr val="ffffff"/>
                </a:solidFill>
                <a:latin typeface="Times New Roman"/>
                <a:ea typeface="Times New Roman"/>
              </a:rPr>
              <a:t>Each of these patterns forms an instruction for the  microprocessor.</a:t>
            </a:r>
            <a:endParaRPr b="0" lang="en-US" sz="2400" spc="-1" strike="noStrike">
              <a:latin typeface="Arial"/>
            </a:endParaRPr>
          </a:p>
          <a:p>
            <a:pPr lvl="1" marL="780480" indent="-285480" algn="just">
              <a:lnSpc>
                <a:spcPct val="117000"/>
              </a:lnSpc>
              <a:spcBef>
                <a:spcPts val="621"/>
              </a:spcBef>
              <a:buClr>
                <a:srgbClr val="ffffff"/>
              </a:buClr>
              <a:buFont typeface="Times New Roman"/>
              <a:buChar char="–"/>
              <a:tabLst>
                <a:tab algn="l" pos="0"/>
              </a:tabLst>
            </a:pPr>
            <a:r>
              <a:rPr b="0" lang="en-US" sz="2400" spc="-1" strike="noStrike">
                <a:solidFill>
                  <a:srgbClr val="ffffff"/>
                </a:solidFill>
                <a:latin typeface="Times New Roman"/>
                <a:ea typeface="Times New Roman"/>
              </a:rPr>
              <a:t>The complete set of patterns makes up the  microprocessor’s machine language.</a:t>
            </a:r>
            <a:endParaRPr b="0" lang="en-US" sz="2400" spc="-1" strike="noStrike">
              <a:latin typeface="Arial"/>
            </a:endParaRPr>
          </a:p>
        </p:txBody>
      </p:sp>
      <p:sp>
        <p:nvSpPr>
          <p:cNvPr id="644" name="Google Shape;369;p30"/>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3" name="Date Placeholder 3_28"/>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AD0013A0-17E7-4C4D-ADD2-0E0BD83620B2}" type="datetime1">
              <a:rPr b="0" lang="en-US" sz="1200" spc="-1" strike="noStrike">
                <a:solidFill>
                  <a:srgbClr val="8b8b8b"/>
                </a:solidFill>
                <a:latin typeface="Calibri"/>
              </a:rPr>
              <a:t>05/18/2021</a:t>
            </a:fld>
            <a:endParaRPr b="0" lang="en-US" sz="1200" spc="-1" strike="noStrike">
              <a:latin typeface="Arial"/>
            </a:endParaRPr>
          </a:p>
        </p:txBody>
      </p:sp>
      <p:sp>
        <p:nvSpPr>
          <p:cNvPr id="1624" name="Footer Placeholder 4_29"/>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625" name="Slide Number Placeholder 5_45"/>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BAC679D-B714-48EC-96A1-8970ADA28AC4}" type="slidenum">
              <a:rPr b="0" lang="en-US" sz="1200" spc="-1" strike="noStrike">
                <a:solidFill>
                  <a:srgbClr val="8b8b8b"/>
                </a:solidFill>
                <a:latin typeface="Calibri"/>
              </a:rPr>
              <a:t>&lt;number&gt;</a:t>
            </a:fld>
            <a:endParaRPr b="0" lang="en-US" sz="1200" spc="-1" strike="noStrike">
              <a:latin typeface="Arial"/>
            </a:endParaRPr>
          </a:p>
        </p:txBody>
      </p:sp>
      <p:pic>
        <p:nvPicPr>
          <p:cNvPr id="1626" name="Picture 2_13" descr="https://images.anandtech.com/doci/10948/Snapdragon_835-SoC_Overview.png"/>
          <p:cNvPicPr/>
          <p:nvPr/>
        </p:nvPicPr>
        <p:blipFill>
          <a:blip r:embed="rId1"/>
          <a:stretch/>
        </p:blipFill>
        <p:spPr>
          <a:xfrm>
            <a:off x="1654200" y="244440"/>
            <a:ext cx="8914680" cy="5622120"/>
          </a:xfrm>
          <a:prstGeom prst="rect">
            <a:avLst/>
          </a:prstGeom>
          <a:ln w="0">
            <a:noFill/>
          </a:ln>
        </p:spPr>
      </p:pic>
      <p:sp>
        <p:nvSpPr>
          <p:cNvPr id="1627" name="Rectangle 7_12"/>
          <p:cNvSpPr/>
          <p:nvPr/>
        </p:nvSpPr>
        <p:spPr>
          <a:xfrm>
            <a:off x="741240" y="6034680"/>
            <a:ext cx="10753920" cy="364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Image Link: https://images.anandtech.com/doci/10948/Snapdragon_835-SoC_Overview.png</a:t>
            </a:r>
            <a:endParaRPr b="0" lang="en-US" sz="1800" spc="-1" strike="noStrike">
              <a:latin typeface="Arial"/>
            </a:endParaRPr>
          </a:p>
        </p:txBody>
      </p:sp>
    </p:spTree>
  </p:cSld>
  <p:transition spd="slow">
    <p:wipe dir="r"/>
  </p:transition>
</p:sld>
</file>

<file path=ppt/slides/slide2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8" name="Title 1_62"/>
          <p:cNvSpPr/>
          <p:nvPr/>
        </p:nvSpPr>
        <p:spPr>
          <a:xfrm>
            <a:off x="809280" y="1436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Qualcomm Snapdragon 835……</a:t>
            </a:r>
            <a:endParaRPr b="0" lang="en-US" sz="4400" spc="-1" strike="noStrike">
              <a:latin typeface="Arial"/>
            </a:endParaRPr>
          </a:p>
        </p:txBody>
      </p:sp>
      <p:sp>
        <p:nvSpPr>
          <p:cNvPr id="1629" name="Content Placeholder 2_24"/>
          <p:cNvSpPr/>
          <p:nvPr/>
        </p:nvSpPr>
        <p:spPr>
          <a:xfrm>
            <a:off x="761040" y="1450080"/>
            <a:ext cx="10514880" cy="4350600"/>
          </a:xfrm>
          <a:prstGeom prst="rect">
            <a:avLst/>
          </a:prstGeom>
          <a:noFill/>
          <a:ln w="0">
            <a:noFill/>
          </a:ln>
        </p:spPr>
        <p:style>
          <a:lnRef idx="0"/>
          <a:fillRef idx="0"/>
          <a:effectRef idx="0"/>
          <a:fontRef idx="minor"/>
        </p:style>
        <p:txBody>
          <a:bodyPr lIns="90000" rIns="90000" tIns="45000" bIns="45000">
            <a:normAutofit fontScale="87000"/>
          </a:bodyPr>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The SD-835 is the first commercial SoC to use Samsung’s 10nm "10LPE" FinFET manufacturing node. </a:t>
            </a:r>
            <a:endParaRPr b="0" lang="en-US" sz="2400" spc="-1" strike="noStrike">
              <a:latin typeface="Arial"/>
            </a:endParaRPr>
          </a:p>
          <a:p>
            <a:pPr>
              <a:lnSpc>
                <a:spcPct val="90000"/>
              </a:lnSpc>
              <a:spcBef>
                <a:spcPts val="1001"/>
              </a:spcBef>
            </a:pPr>
            <a:endParaRPr b="0" lang="en-US" sz="2400" spc="-1" strike="noStrike">
              <a:latin typeface="Arial"/>
            </a:endParaRPr>
          </a:p>
          <a:p>
            <a:pPr marL="228600" indent="-227880" algn="just">
              <a:lnSpc>
                <a:spcPct val="90000"/>
              </a:lnSpc>
              <a:spcBef>
                <a:spcPts val="1001"/>
              </a:spcBef>
              <a:buClr>
                <a:srgbClr val="000000"/>
              </a:buClr>
              <a:buFont typeface="Arial"/>
              <a:buChar char="•"/>
            </a:pPr>
            <a:r>
              <a:rPr b="0" lang="en-US" sz="2400" spc="-1" strike="noStrike">
                <a:solidFill>
                  <a:srgbClr val="000000"/>
                </a:solidFill>
                <a:latin typeface="Calibri"/>
              </a:rPr>
              <a:t>Qualcomm did not disclose die size, but it said the overall package size is 35% smaller than the Snapdragon 820 and contains more than 3 billion transistors.</a:t>
            </a:r>
            <a:endParaRPr b="0" lang="en-US" sz="2400" spc="-1" strike="noStrike">
              <a:latin typeface="Arial"/>
            </a:endParaRPr>
          </a:p>
          <a:p>
            <a:pPr algn="just">
              <a:lnSpc>
                <a:spcPct val="90000"/>
              </a:lnSpc>
              <a:spcBef>
                <a:spcPts val="1001"/>
              </a:spcBef>
            </a:pPr>
            <a:endParaRPr b="0" lang="en-US" sz="2400" spc="-1" strike="noStrike">
              <a:latin typeface="Arial"/>
            </a:endParaRPr>
          </a:p>
          <a:p>
            <a:pPr marL="228600" indent="-227880" algn="just">
              <a:lnSpc>
                <a:spcPct val="90000"/>
              </a:lnSpc>
              <a:spcBef>
                <a:spcPts val="1001"/>
              </a:spcBef>
              <a:buClr>
                <a:srgbClr val="000000"/>
              </a:buClr>
              <a:buFont typeface="Arial"/>
              <a:buChar char="•"/>
            </a:pPr>
            <a:r>
              <a:rPr b="0" lang="en-US" sz="2400" spc="-1" strike="noStrike">
                <a:solidFill>
                  <a:srgbClr val="000000"/>
                </a:solidFill>
                <a:latin typeface="Calibri"/>
              </a:rPr>
              <a:t>Its third-generation FinFET node “allows up to a 30% increase in area efficiency with 27% higher performance or up to 40% lower power consumption” relative to its first-generation 14nm 14LPE node at the same frequency</a:t>
            </a:r>
            <a:endParaRPr b="0" lang="en-US" sz="2400" spc="-1" strike="noStrike">
              <a:latin typeface="Arial"/>
            </a:endParaRPr>
          </a:p>
        </p:txBody>
      </p:sp>
      <p:sp>
        <p:nvSpPr>
          <p:cNvPr id="1630" name="Date Placeholder 3_29"/>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BD652D9A-7394-4CFC-BB43-260AC9756084}" type="datetime1">
              <a:rPr b="0" lang="en-US" sz="1200" spc="-1" strike="noStrike">
                <a:solidFill>
                  <a:srgbClr val="8b8b8b"/>
                </a:solidFill>
                <a:latin typeface="Calibri"/>
              </a:rPr>
              <a:t>05/18/2021</a:t>
            </a:fld>
            <a:endParaRPr b="0" lang="en-US" sz="1200" spc="-1" strike="noStrike">
              <a:latin typeface="Arial"/>
            </a:endParaRPr>
          </a:p>
        </p:txBody>
      </p:sp>
      <p:sp>
        <p:nvSpPr>
          <p:cNvPr id="1631" name="Footer Placeholder 4_30"/>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632" name="Slide Number Placeholder 5_46"/>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ABC1E1B-5A17-41EF-8452-13A0B13A24AE}" type="slidenum">
              <a:rPr b="0" lang="en-US" sz="1200" spc="-1" strike="noStrike">
                <a:solidFill>
                  <a:srgbClr val="8b8b8b"/>
                </a:solidFill>
                <a:latin typeface="Calibri"/>
              </a:rPr>
              <a:t>&lt;number&gt;</a:t>
            </a:fld>
            <a:endParaRPr b="0" lang="en-US" sz="1200" spc="-1" strike="noStrike">
              <a:latin typeface="Arial"/>
            </a:endParaRPr>
          </a:p>
        </p:txBody>
      </p:sp>
      <p:sp>
        <p:nvSpPr>
          <p:cNvPr id="1633" name="Rectangle 6_4"/>
          <p:cNvSpPr/>
          <p:nvPr/>
        </p:nvSpPr>
        <p:spPr>
          <a:xfrm>
            <a:off x="766800" y="5704560"/>
            <a:ext cx="10753920" cy="364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Image Link: https://www.notebookcheck.net/uploads/tx_nbc2/snapdragon_835-soc_overview.png</a:t>
            </a:r>
            <a:endParaRPr b="0" lang="en-US" sz="1800" spc="-1" strike="noStrike">
              <a:latin typeface="Arial"/>
            </a:endParaRPr>
          </a:p>
        </p:txBody>
      </p:sp>
    </p:spTree>
  </p:cSld>
  <p:transition spd="slow">
    <p:wipe dir="r"/>
  </p:transition>
</p:sld>
</file>

<file path=ppt/slides/slide2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4" name="Title 1_63"/>
          <p:cNvSpPr/>
          <p:nvPr/>
        </p:nvSpPr>
        <p:spPr>
          <a:xfrm>
            <a:off x="838080" y="0"/>
            <a:ext cx="11124360" cy="1107360"/>
          </a:xfrm>
          <a:prstGeom prst="rect">
            <a:avLst/>
          </a:prstGeom>
          <a:noFill/>
          <a:ln w="0">
            <a:noFill/>
          </a:ln>
        </p:spPr>
        <p:style>
          <a:lnRef idx="0"/>
          <a:fillRef idx="0"/>
          <a:effectRef idx="0"/>
          <a:fontRef idx="minor"/>
        </p:style>
        <p:txBody>
          <a:bodyPr lIns="90000" rIns="90000" tIns="45000" bIns="45000" anchor="ctr">
            <a:normAutofit fontScale="63000"/>
          </a:bodyPr>
          <a:p>
            <a:pPr>
              <a:lnSpc>
                <a:spcPct val="90000"/>
              </a:lnSpc>
            </a:pPr>
            <a:r>
              <a:rPr b="1" lang="en-US" sz="4400" spc="-1" strike="noStrike">
                <a:solidFill>
                  <a:srgbClr val="000000"/>
                </a:solidFill>
                <a:latin typeface="Calibri Light"/>
              </a:rPr>
              <a:t>Snapdragon 835 mobile platform advancements</a:t>
            </a:r>
            <a:endParaRPr b="0" lang="en-US" sz="4400" spc="-1" strike="noStrike">
              <a:latin typeface="Arial"/>
            </a:endParaRPr>
          </a:p>
        </p:txBody>
      </p:sp>
      <p:sp>
        <p:nvSpPr>
          <p:cNvPr id="1635" name="Content Placeholder 2_23"/>
          <p:cNvSpPr/>
          <p:nvPr/>
        </p:nvSpPr>
        <p:spPr>
          <a:xfrm>
            <a:off x="851040" y="1292400"/>
            <a:ext cx="10514880" cy="435060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tabLst>
                <a:tab algn="l" pos="0"/>
              </a:tabLst>
            </a:pPr>
            <a:r>
              <a:rPr b="1" lang="en-US" sz="2800" spc="-1" strike="noStrike">
                <a:solidFill>
                  <a:srgbClr val="000000"/>
                </a:solidFill>
                <a:latin typeface="Calibri"/>
              </a:rPr>
              <a:t>Snapdragon X16 LTE modem</a:t>
            </a:r>
            <a:r>
              <a:rPr b="0" lang="en-US" sz="2800" spc="-1" strike="noStrike">
                <a:solidFill>
                  <a:srgbClr val="000000"/>
                </a:solidFill>
                <a:latin typeface="Calibri"/>
              </a:rPr>
              <a:t>: </a:t>
            </a:r>
            <a:endParaRPr b="0" lang="en-US" sz="2800" spc="-1" strike="noStrike">
              <a:latin typeface="Arial"/>
            </a:endParaRPr>
          </a:p>
          <a:p>
            <a:pPr marL="228600" indent="-227880">
              <a:lnSpc>
                <a:spcPct val="90000"/>
              </a:lnSpc>
              <a:spcBef>
                <a:spcPts val="1001"/>
              </a:spcBef>
              <a:tabLst>
                <a:tab algn="l" pos="0"/>
              </a:tabLst>
            </a:pP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Mobile connectivity with LTE download speeds up to 1 Gbps, multi-gigabit 802.11ad, and integrated 2x2 802.11ac Wi-Fi with MU-MIMO</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marL="228600" indent="-227880">
              <a:lnSpc>
                <a:spcPct val="90000"/>
              </a:lnSpc>
              <a:spcBef>
                <a:spcPts val="1001"/>
              </a:spcBef>
              <a:tabLst>
                <a:tab algn="l" pos="0"/>
              </a:tabLst>
            </a:pPr>
            <a:r>
              <a:rPr b="1" lang="en-US" sz="2800" spc="-1" strike="noStrike">
                <a:solidFill>
                  <a:srgbClr val="000000"/>
                </a:solidFill>
                <a:latin typeface="Calibri"/>
              </a:rPr>
              <a:t>Qualcomm Quick Charge™ 4 technology: </a:t>
            </a:r>
            <a:endParaRPr b="0" lang="en-US" sz="2800" spc="-1" strike="noStrike">
              <a:latin typeface="Arial"/>
            </a:endParaRPr>
          </a:p>
          <a:p>
            <a:pPr marL="228600" indent="-227880">
              <a:lnSpc>
                <a:spcPct val="90000"/>
              </a:lnSpc>
              <a:spcBef>
                <a:spcPts val="1001"/>
              </a:spcBef>
              <a:tabLst>
                <a:tab algn="l" pos="0"/>
              </a:tabLst>
            </a:pP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20% faster, 30% more efficient than our previous generation, charge from zero to up to 50% in 15 minutes</a:t>
            </a:r>
            <a:endParaRPr b="0" lang="en-US" sz="2800" spc="-1" strike="noStrike">
              <a:latin typeface="Arial"/>
            </a:endParaRPr>
          </a:p>
        </p:txBody>
      </p:sp>
      <p:sp>
        <p:nvSpPr>
          <p:cNvPr id="1636" name="Date Placeholder 3_30"/>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714D70F8-158C-4904-B0FD-AECC0D896D28}" type="datetime1">
              <a:rPr b="0" lang="en-US" sz="1200" spc="-1" strike="noStrike">
                <a:solidFill>
                  <a:srgbClr val="8b8b8b"/>
                </a:solidFill>
                <a:latin typeface="Calibri"/>
              </a:rPr>
              <a:t>05/18/2021</a:t>
            </a:fld>
            <a:endParaRPr b="0" lang="en-US" sz="1200" spc="-1" strike="noStrike">
              <a:latin typeface="Arial"/>
            </a:endParaRPr>
          </a:p>
        </p:txBody>
      </p:sp>
      <p:sp>
        <p:nvSpPr>
          <p:cNvPr id="1637" name="Footer Placeholder 4_31"/>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638" name="Slide Number Placeholder 5_47"/>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5F31AA2-AF34-4CD1-A450-BFAA72B67049}" type="slidenum">
              <a:rPr b="0" lang="en-US" sz="1200" spc="-1" strike="noStrike">
                <a:solidFill>
                  <a:srgbClr val="8b8b8b"/>
                </a:solidFill>
                <a:latin typeface="Calibri"/>
              </a:rPr>
              <a:t>&lt;number&gt;</a:t>
            </a:fld>
            <a:endParaRPr b="0" lang="en-US" sz="1200" spc="-1" strike="noStrike">
              <a:latin typeface="Arial"/>
            </a:endParaRPr>
          </a:p>
        </p:txBody>
      </p:sp>
      <p:sp>
        <p:nvSpPr>
          <p:cNvPr id="1639" name="Rectangle 6_7"/>
          <p:cNvSpPr/>
          <p:nvPr/>
        </p:nvSpPr>
        <p:spPr>
          <a:xfrm>
            <a:off x="914400" y="5798160"/>
            <a:ext cx="105782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**https://www.qualcomm.com/media/documents/files/snapdragon-835-mobile-platform-product-brief.pdf</a:t>
            </a:r>
            <a:endParaRPr b="0" lang="en-US" sz="1800" spc="-1" strike="noStrike">
              <a:latin typeface="Arial"/>
            </a:endParaRPr>
          </a:p>
        </p:txBody>
      </p:sp>
    </p:spTree>
  </p:cSld>
  <p:transition spd="slow">
    <p:wipe dir="r"/>
  </p:transition>
</p:sld>
</file>

<file path=ppt/slides/slide2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0" name="Title 1_64"/>
          <p:cNvSpPr/>
          <p:nvPr/>
        </p:nvSpPr>
        <p:spPr>
          <a:xfrm>
            <a:off x="838080" y="0"/>
            <a:ext cx="11124360" cy="1107360"/>
          </a:xfrm>
          <a:prstGeom prst="rect">
            <a:avLst/>
          </a:prstGeom>
          <a:noFill/>
          <a:ln w="0">
            <a:noFill/>
          </a:ln>
        </p:spPr>
        <p:style>
          <a:lnRef idx="0"/>
          <a:fillRef idx="0"/>
          <a:effectRef idx="0"/>
          <a:fontRef idx="minor"/>
        </p:style>
        <p:txBody>
          <a:bodyPr lIns="90000" rIns="90000" tIns="45000" bIns="45000" anchor="ctr">
            <a:normAutofit fontScale="63000"/>
          </a:bodyPr>
          <a:p>
            <a:pPr>
              <a:lnSpc>
                <a:spcPct val="90000"/>
              </a:lnSpc>
            </a:pPr>
            <a:r>
              <a:rPr b="1" lang="en-US" sz="4400" spc="-1" strike="noStrike">
                <a:solidFill>
                  <a:srgbClr val="000000"/>
                </a:solidFill>
                <a:latin typeface="Calibri Light"/>
              </a:rPr>
              <a:t>Snapdragon 835 mobile platform advancements…</a:t>
            </a:r>
            <a:endParaRPr b="0" lang="en-US" sz="4400" spc="-1" strike="noStrike">
              <a:latin typeface="Arial"/>
            </a:endParaRPr>
          </a:p>
        </p:txBody>
      </p:sp>
      <p:sp>
        <p:nvSpPr>
          <p:cNvPr id="1641" name="Content Placeholder 2_26"/>
          <p:cNvSpPr/>
          <p:nvPr/>
        </p:nvSpPr>
        <p:spPr>
          <a:xfrm>
            <a:off x="952560" y="1305000"/>
            <a:ext cx="10514880" cy="435060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tabLst>
                <a:tab algn="l" pos="0"/>
              </a:tabLst>
            </a:pPr>
            <a:r>
              <a:rPr b="1" lang="en-US" sz="2800" spc="-1" strike="noStrike">
                <a:solidFill>
                  <a:srgbClr val="000000"/>
                </a:solidFill>
                <a:latin typeface="Calibri"/>
              </a:rPr>
              <a:t>Qualcomm Adreno 540 GPU with visual processing subsystem</a:t>
            </a:r>
            <a:endParaRPr b="0" lang="en-US" sz="2800" spc="-1" strike="noStrike">
              <a:latin typeface="Arial"/>
            </a:endParaRPr>
          </a:p>
          <a:p>
            <a:pPr marL="228600" indent="-227880">
              <a:lnSpc>
                <a:spcPct val="90000"/>
              </a:lnSpc>
              <a:spcBef>
                <a:spcPts val="1001"/>
              </a:spcBef>
              <a:tabLst>
                <a:tab algn="l" pos="0"/>
              </a:tabLst>
            </a:pPr>
            <a:r>
              <a:rPr b="0" lang="en-US" sz="2800" spc="-1" strike="noStrike">
                <a:solidFill>
                  <a:srgbClr val="000000"/>
                </a:solidFill>
                <a:latin typeface="Calibri"/>
              </a:rPr>
              <a:t> </a:t>
            </a:r>
            <a:endParaRPr b="0" lang="en-US" sz="2800" spc="-1" strike="noStrike">
              <a:latin typeface="Arial"/>
            </a:endParaRPr>
          </a:p>
          <a:p>
            <a:pPr marL="228600" indent="-227880" algn="just">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Advanced 3-D graphics rendering and up to 60X more colors help  deliver life-like visuals for immersive experiences</a:t>
            </a:r>
            <a:endParaRPr b="0" lang="en-US" sz="2800" spc="-1" strike="noStrike">
              <a:latin typeface="Arial"/>
            </a:endParaRPr>
          </a:p>
          <a:p>
            <a:pPr marL="228600" indent="-227880">
              <a:lnSpc>
                <a:spcPct val="90000"/>
              </a:lnSpc>
              <a:spcBef>
                <a:spcPts val="1001"/>
              </a:spcBef>
              <a:tabLst>
                <a:tab algn="l" pos="0"/>
              </a:tabLst>
            </a:pPr>
            <a:endParaRPr b="0" lang="en-US" sz="2800" spc="-1" strike="noStrike">
              <a:latin typeface="Arial"/>
            </a:endParaRPr>
          </a:p>
          <a:p>
            <a:pPr marL="228600" indent="-227880">
              <a:lnSpc>
                <a:spcPct val="90000"/>
              </a:lnSpc>
              <a:spcBef>
                <a:spcPts val="1001"/>
              </a:spcBef>
              <a:tabLst>
                <a:tab algn="l" pos="0"/>
              </a:tabLst>
            </a:pPr>
            <a:r>
              <a:rPr b="1" lang="en-US" sz="2800" spc="-1" strike="noStrike">
                <a:solidFill>
                  <a:srgbClr val="000000"/>
                </a:solidFill>
                <a:latin typeface="Calibri"/>
              </a:rPr>
              <a:t>Qualcomm Spectr 180 Camera ISP</a:t>
            </a:r>
            <a:endParaRPr b="0" lang="en-US" sz="2800" spc="-1" strike="noStrike">
              <a:latin typeface="Arial"/>
            </a:endParaRPr>
          </a:p>
          <a:p>
            <a:pPr marL="228600" indent="-227880">
              <a:lnSpc>
                <a:spcPct val="90000"/>
              </a:lnSpc>
              <a:spcBef>
                <a:spcPts val="1001"/>
              </a:spcBef>
              <a:tabLst>
                <a:tab algn="l" pos="0"/>
              </a:tabLst>
            </a:pP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Dual 14-bit ISPs support up to 32MP single or dual 16-MP cameras for the ultimate photography and video-graphy experience</a:t>
            </a:r>
            <a:endParaRPr b="0" lang="en-US" sz="2800" spc="-1" strike="noStrike">
              <a:latin typeface="Arial"/>
            </a:endParaRPr>
          </a:p>
        </p:txBody>
      </p:sp>
      <p:sp>
        <p:nvSpPr>
          <p:cNvPr id="1642" name="Date Placeholder 3_31"/>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273D6539-FB9D-4D52-A34D-B7C6871093FC}" type="datetime1">
              <a:rPr b="0" lang="en-US" sz="1200" spc="-1" strike="noStrike">
                <a:solidFill>
                  <a:srgbClr val="8b8b8b"/>
                </a:solidFill>
                <a:latin typeface="Calibri"/>
              </a:rPr>
              <a:t>05/18/2021</a:t>
            </a:fld>
            <a:endParaRPr b="0" lang="en-US" sz="1200" spc="-1" strike="noStrike">
              <a:latin typeface="Arial"/>
            </a:endParaRPr>
          </a:p>
        </p:txBody>
      </p:sp>
      <p:sp>
        <p:nvSpPr>
          <p:cNvPr id="1643" name="Footer Placeholder 4_32"/>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644" name="Slide Number Placeholder 5_48"/>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4FC6408-2AE1-4CAE-82BF-8C1C6ABF0265}" type="slidenum">
              <a:rPr b="0" lang="en-US" sz="1200" spc="-1" strike="noStrike">
                <a:solidFill>
                  <a:srgbClr val="8b8b8b"/>
                </a:solidFill>
                <a:latin typeface="Calibri"/>
              </a:rPr>
              <a:t>&lt;number&gt;</a:t>
            </a:fld>
            <a:endParaRPr b="0" lang="en-US" sz="1200" spc="-1" strike="noStrike">
              <a:latin typeface="Arial"/>
            </a:endParaRPr>
          </a:p>
        </p:txBody>
      </p:sp>
      <p:sp>
        <p:nvSpPr>
          <p:cNvPr id="1645" name="Rectangle 6_6"/>
          <p:cNvSpPr/>
          <p:nvPr/>
        </p:nvSpPr>
        <p:spPr>
          <a:xfrm>
            <a:off x="876240" y="5925240"/>
            <a:ext cx="105782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**https://www.qualcomm.com/media/documents/files/snapdragon-835-mobile-platform-product-brief.pdf</a:t>
            </a:r>
            <a:endParaRPr b="0" lang="en-US" sz="1800" spc="-1" strike="noStrike">
              <a:latin typeface="Arial"/>
            </a:endParaRPr>
          </a:p>
        </p:txBody>
      </p:sp>
    </p:spTree>
  </p:cSld>
  <p:transition spd="slow">
    <p:wipe dir="r"/>
  </p:transition>
</p:sld>
</file>

<file path=ppt/slides/slide2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6" name="Title 1_65"/>
          <p:cNvSpPr/>
          <p:nvPr/>
        </p:nvSpPr>
        <p:spPr>
          <a:xfrm>
            <a:off x="838080" y="0"/>
            <a:ext cx="11124360" cy="1107360"/>
          </a:xfrm>
          <a:prstGeom prst="rect">
            <a:avLst/>
          </a:prstGeom>
          <a:noFill/>
          <a:ln w="0">
            <a:noFill/>
          </a:ln>
        </p:spPr>
        <p:style>
          <a:lnRef idx="0"/>
          <a:fillRef idx="0"/>
          <a:effectRef idx="0"/>
          <a:fontRef idx="minor"/>
        </p:style>
        <p:txBody>
          <a:bodyPr lIns="90000" rIns="90000" tIns="45000" bIns="45000" anchor="ctr">
            <a:normAutofit fontScale="63000"/>
          </a:bodyPr>
          <a:p>
            <a:pPr>
              <a:lnSpc>
                <a:spcPct val="90000"/>
              </a:lnSpc>
            </a:pPr>
            <a:r>
              <a:rPr b="1" lang="en-US" sz="4400" spc="-1" strike="noStrike">
                <a:solidFill>
                  <a:srgbClr val="000000"/>
                </a:solidFill>
                <a:latin typeface="Calibri Light"/>
              </a:rPr>
              <a:t>Snapdragon 835 mobile platform advancements…</a:t>
            </a:r>
            <a:endParaRPr b="0" lang="en-US" sz="4400" spc="-1" strike="noStrike">
              <a:latin typeface="Arial"/>
            </a:endParaRPr>
          </a:p>
        </p:txBody>
      </p:sp>
      <p:sp>
        <p:nvSpPr>
          <p:cNvPr id="1647" name="Content Placeholder 2_25"/>
          <p:cNvSpPr/>
          <p:nvPr/>
        </p:nvSpPr>
        <p:spPr>
          <a:xfrm>
            <a:off x="990720" y="1254240"/>
            <a:ext cx="10514880" cy="4350600"/>
          </a:xfrm>
          <a:prstGeom prst="rect">
            <a:avLst/>
          </a:prstGeom>
          <a:noFill/>
          <a:ln w="0">
            <a:noFill/>
          </a:ln>
        </p:spPr>
        <p:style>
          <a:lnRef idx="0"/>
          <a:fillRef idx="0"/>
          <a:effectRef idx="0"/>
          <a:fontRef idx="minor"/>
        </p:style>
        <p:txBody>
          <a:bodyPr lIns="90000" rIns="90000" tIns="45000" bIns="45000">
            <a:normAutofit fontScale="66000"/>
          </a:bodyPr>
          <a:p>
            <a:pPr marL="228600" indent="-227880">
              <a:lnSpc>
                <a:spcPct val="90000"/>
              </a:lnSpc>
              <a:spcBef>
                <a:spcPts val="1001"/>
              </a:spcBef>
              <a:tabLst>
                <a:tab algn="l" pos="0"/>
              </a:tabLst>
            </a:pPr>
            <a:r>
              <a:rPr b="1" lang="en-US" sz="2800" spc="-1" strike="noStrike">
                <a:solidFill>
                  <a:srgbClr val="000000"/>
                </a:solidFill>
                <a:latin typeface="Calibri"/>
              </a:rPr>
              <a:t>Qualcomm Hexagon 682 DSP:</a:t>
            </a:r>
            <a:endParaRPr b="0" lang="en-US" sz="2800" spc="-1" strike="noStrike">
              <a:latin typeface="Arial"/>
            </a:endParaRPr>
          </a:p>
          <a:p>
            <a:pPr marL="228600" indent="-227880">
              <a:lnSpc>
                <a:spcPct val="90000"/>
              </a:lnSpc>
              <a:spcBef>
                <a:spcPts val="1001"/>
              </a:spcBef>
              <a:tabLst>
                <a:tab algn="l" pos="0"/>
              </a:tabLst>
            </a:pP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Support for latest Machine Learning frameworks and image processing. Includes Hexagon Vector eXtensions and Qualcomm All-Ways Aware™ technology utilizing connectivity and sensors </a:t>
            </a:r>
            <a:endParaRPr b="0" lang="en-US" sz="2800" spc="-1" strike="noStrike">
              <a:latin typeface="Arial"/>
            </a:endParaRPr>
          </a:p>
          <a:p>
            <a:pPr marL="228600" indent="-227880">
              <a:lnSpc>
                <a:spcPct val="90000"/>
              </a:lnSpc>
              <a:spcBef>
                <a:spcPts val="1001"/>
              </a:spcBef>
              <a:tabLst>
                <a:tab algn="l" pos="0"/>
              </a:tabLst>
            </a:pPr>
            <a:endParaRPr b="0" lang="en-US" sz="2800" spc="-1" strike="noStrike">
              <a:latin typeface="Arial"/>
            </a:endParaRPr>
          </a:p>
          <a:p>
            <a:pPr marL="228600" indent="-227880">
              <a:lnSpc>
                <a:spcPct val="90000"/>
              </a:lnSpc>
              <a:spcBef>
                <a:spcPts val="1001"/>
              </a:spcBef>
              <a:tabLst>
                <a:tab algn="l" pos="0"/>
              </a:tabLst>
            </a:pPr>
            <a:r>
              <a:rPr b="1" lang="en-US" sz="2800" spc="-1" strike="noStrike">
                <a:solidFill>
                  <a:srgbClr val="000000"/>
                </a:solidFill>
                <a:latin typeface="Calibri"/>
              </a:rPr>
              <a:t>Qualcomm  Kryo 280 CPU: </a:t>
            </a:r>
            <a:endParaRPr b="0" lang="en-US" sz="2800" spc="-1" strike="noStrike">
              <a:latin typeface="Arial"/>
            </a:endParaRPr>
          </a:p>
          <a:p>
            <a:pPr marL="228600" indent="-227880">
              <a:lnSpc>
                <a:spcPct val="90000"/>
              </a:lnSpc>
              <a:spcBef>
                <a:spcPts val="1001"/>
              </a:spcBef>
              <a:tabLst>
                <a:tab algn="l" pos="0"/>
              </a:tabLst>
            </a:pPr>
            <a:endParaRPr b="0" lang="en-US"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Manufactured in 10nm FinFET to deliver our most power-eff icient architecture to date</a:t>
            </a:r>
            <a:endParaRPr b="0" lang="en-US" sz="2800" spc="-1" strike="noStrike">
              <a:latin typeface="Arial"/>
            </a:endParaRPr>
          </a:p>
        </p:txBody>
      </p:sp>
      <p:sp>
        <p:nvSpPr>
          <p:cNvPr id="1648" name="Date Placeholder 3_32"/>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3D931F16-64D3-4A9F-A36F-B396F5FE3DD3}" type="datetime1">
              <a:rPr b="0" lang="en-US" sz="1200" spc="-1" strike="noStrike">
                <a:solidFill>
                  <a:srgbClr val="8b8b8b"/>
                </a:solidFill>
                <a:latin typeface="Calibri"/>
              </a:rPr>
              <a:t>05/18/2021</a:t>
            </a:fld>
            <a:endParaRPr b="0" lang="en-US" sz="1200" spc="-1" strike="noStrike">
              <a:latin typeface="Arial"/>
            </a:endParaRPr>
          </a:p>
        </p:txBody>
      </p:sp>
      <p:sp>
        <p:nvSpPr>
          <p:cNvPr id="1649" name="Footer Placeholder 4_33"/>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650" name="Slide Number Placeholder 5_49"/>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7568FB6-157D-4034-B704-2B1E07DED840}" type="slidenum">
              <a:rPr b="0" lang="en-US" sz="1200" spc="-1" strike="noStrike">
                <a:solidFill>
                  <a:srgbClr val="8b8b8b"/>
                </a:solidFill>
                <a:latin typeface="Calibri"/>
              </a:rPr>
              <a:t>&lt;number&gt;</a:t>
            </a:fld>
            <a:endParaRPr b="0" lang="en-US" sz="1200" spc="-1" strike="noStrike">
              <a:latin typeface="Arial"/>
            </a:endParaRPr>
          </a:p>
        </p:txBody>
      </p:sp>
      <p:sp>
        <p:nvSpPr>
          <p:cNvPr id="1651" name="Rectangle 6_9"/>
          <p:cNvSpPr/>
          <p:nvPr/>
        </p:nvSpPr>
        <p:spPr>
          <a:xfrm>
            <a:off x="876240" y="5925240"/>
            <a:ext cx="105782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**https://www.qualcomm.com/media/documents/files/snapdragon-835-mobile-platform-product-brief.pdf</a:t>
            </a:r>
            <a:endParaRPr b="0" lang="en-US" sz="1800" spc="-1" strike="noStrike">
              <a:latin typeface="Arial"/>
            </a:endParaRPr>
          </a:p>
        </p:txBody>
      </p:sp>
    </p:spTree>
  </p:cSld>
  <p:transition spd="slow">
    <p:wipe dir="r"/>
  </p:transition>
</p:sld>
</file>

<file path=ppt/slides/slide2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2" name="Title 1_66"/>
          <p:cNvSpPr/>
          <p:nvPr/>
        </p:nvSpPr>
        <p:spPr>
          <a:xfrm>
            <a:off x="838080" y="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FEATURES &amp; SPECIFICATIONS</a:t>
            </a:r>
            <a:endParaRPr b="0" lang="en-US" sz="4400" spc="-1" strike="noStrike">
              <a:latin typeface="Arial"/>
            </a:endParaRPr>
          </a:p>
        </p:txBody>
      </p:sp>
      <p:sp>
        <p:nvSpPr>
          <p:cNvPr id="1653" name="Date Placeholder 3_33"/>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84CB591A-5C44-402F-B58B-5BBB152A7839}" type="datetime1">
              <a:rPr b="0" lang="en-US" sz="1200" spc="-1" strike="noStrike">
                <a:solidFill>
                  <a:srgbClr val="8b8b8b"/>
                </a:solidFill>
                <a:latin typeface="Calibri"/>
              </a:rPr>
              <a:t>05/18/2021</a:t>
            </a:fld>
            <a:endParaRPr b="0" lang="en-US" sz="1200" spc="-1" strike="noStrike">
              <a:latin typeface="Arial"/>
            </a:endParaRPr>
          </a:p>
        </p:txBody>
      </p:sp>
      <p:sp>
        <p:nvSpPr>
          <p:cNvPr id="1654" name="Footer Placeholder 4_34"/>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655" name="Slide Number Placeholder 5_50"/>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5243CC4-36BB-4EC4-8A60-DDA02B31D73D}" type="slidenum">
              <a:rPr b="0" lang="en-US" sz="1200" spc="-1" strike="noStrike">
                <a:solidFill>
                  <a:srgbClr val="8b8b8b"/>
                </a:solidFill>
                <a:latin typeface="Calibri"/>
              </a:rPr>
              <a:t>&lt;number&gt;</a:t>
            </a:fld>
            <a:endParaRPr b="0" lang="en-US" sz="1200" spc="-1" strike="noStrike">
              <a:latin typeface="Arial"/>
            </a:endParaRPr>
          </a:p>
        </p:txBody>
      </p:sp>
      <p:graphicFrame>
        <p:nvGraphicFramePr>
          <p:cNvPr id="1656" name="Content Placeholder 8_1"/>
          <p:cNvGraphicFramePr/>
          <p:nvPr/>
        </p:nvGraphicFramePr>
        <p:xfrm>
          <a:off x="1143000" y="1312560"/>
          <a:ext cx="9295560" cy="4636080"/>
        </p:xfrm>
        <a:graphic>
          <a:graphicData uri="http://schemas.openxmlformats.org/drawingml/2006/table">
            <a:tbl>
              <a:tblPr/>
              <a:tblGrid>
                <a:gridCol w="3504960"/>
                <a:gridCol w="5790960"/>
              </a:tblGrid>
              <a:tr h="507960">
                <a:tc rowSpan="3">
                  <a:txBody>
                    <a:bodyPr>
                      <a:noAutofit/>
                    </a:bodyPr>
                    <a:p>
                      <a:pPr algn="ctr">
                        <a:lnSpc>
                          <a:spcPct val="100000"/>
                        </a:lnSpc>
                      </a:pPr>
                      <a:r>
                        <a:rPr b="1" lang="en-US" sz="2400" spc="-1" strike="noStrike">
                          <a:solidFill>
                            <a:srgbClr val="000000"/>
                          </a:solidFill>
                          <a:latin typeface="Calibri"/>
                        </a:rPr>
                        <a:t>CPU</a:t>
                      </a: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c>
                  <a:txBody>
                    <a:bodyPr>
                      <a:noAutofit/>
                    </a:bodyPr>
                    <a:p>
                      <a:pPr>
                        <a:lnSpc>
                          <a:spcPct val="100000"/>
                        </a:lnSpc>
                      </a:pPr>
                      <a:r>
                        <a:rPr b="1" lang="en-US" sz="2400" spc="-1" strike="noStrike">
                          <a:solidFill>
                            <a:srgbClr val="000000"/>
                          </a:solidFill>
                          <a:latin typeface="Calibri"/>
                        </a:rPr>
                        <a:t>CPU Clock Speed: </a:t>
                      </a:r>
                      <a:r>
                        <a:rPr b="0" lang="en-US" sz="2400" spc="-1" strike="noStrike">
                          <a:solidFill>
                            <a:srgbClr val="000000"/>
                          </a:solidFill>
                          <a:latin typeface="Calibri"/>
                        </a:rPr>
                        <a:t>Up to 2.45 GHz</a:t>
                      </a: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r>
              <a:tr h="924120">
                <a:tc vMerge="1">
                  <a:tcPr marL="90000" marR="90000">
                    <a:solidFill>
                      <a:srgbClr val="729fcf"/>
                    </a:solidFill>
                  </a:tcPr>
                </a:tc>
                <a:tc>
                  <a:txBody>
                    <a:bodyPr>
                      <a:noAutofit/>
                    </a:bodyPr>
                    <a:p>
                      <a:pPr>
                        <a:lnSpc>
                          <a:spcPct val="100000"/>
                        </a:lnSpc>
                        <a:tabLst>
                          <a:tab algn="l" pos="0"/>
                        </a:tabLst>
                      </a:pPr>
                      <a:r>
                        <a:rPr b="1" lang="en-US" sz="2400" spc="-1" strike="noStrike">
                          <a:solidFill>
                            <a:srgbClr val="000000"/>
                          </a:solidFill>
                          <a:latin typeface="Calibri"/>
                        </a:rPr>
                        <a:t>CPU Cores: </a:t>
                      </a:r>
                      <a:r>
                        <a:rPr b="0" lang="en-US" sz="2400" spc="-1" strike="noStrike">
                          <a:solidFill>
                            <a:srgbClr val="000000"/>
                          </a:solidFill>
                          <a:latin typeface="Calibri"/>
                        </a:rPr>
                        <a:t>Qualcomm Kryo™ 280 CPU, Octa-core CPU</a:t>
                      </a: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r>
              <a:tr h="523800">
                <a:tc vMerge="1">
                  <a:tcPr marL="90000" marR="90000">
                    <a:solidFill>
                      <a:srgbClr val="729fcf"/>
                    </a:solidFill>
                  </a:tcPr>
                </a:tc>
                <a:tc>
                  <a:txBody>
                    <a:bodyPr>
                      <a:noAutofit/>
                    </a:bodyPr>
                    <a:p>
                      <a:pPr>
                        <a:lnSpc>
                          <a:spcPct val="100000"/>
                        </a:lnSpc>
                        <a:tabLst>
                          <a:tab algn="l" pos="0"/>
                        </a:tabLst>
                      </a:pPr>
                      <a:r>
                        <a:rPr b="1" lang="en-US" sz="2400" spc="-1" strike="noStrike">
                          <a:solidFill>
                            <a:srgbClr val="000000"/>
                          </a:solidFill>
                          <a:latin typeface="Calibri"/>
                        </a:rPr>
                        <a:t>CPU Architecture: </a:t>
                      </a:r>
                      <a:r>
                        <a:rPr b="0" lang="en-US" sz="2400" spc="-1" strike="noStrike">
                          <a:solidFill>
                            <a:srgbClr val="000000"/>
                          </a:solidFill>
                          <a:latin typeface="Calibri"/>
                        </a:rPr>
                        <a:t>64-bit</a:t>
                      </a: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r>
              <a:tr h="924120">
                <a:tc>
                  <a:txBody>
                    <a:bodyPr>
                      <a:noAutofit/>
                    </a:bodyPr>
                    <a:p>
                      <a:pPr algn="ctr">
                        <a:lnSpc>
                          <a:spcPct val="100000"/>
                        </a:lnSpc>
                      </a:pPr>
                      <a:r>
                        <a:rPr b="1" lang="en-US" sz="2400" spc="-1" strike="noStrike">
                          <a:solidFill>
                            <a:srgbClr val="000000"/>
                          </a:solidFill>
                          <a:latin typeface="Calibri"/>
                        </a:rPr>
                        <a:t>Process</a:t>
                      </a: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c>
                  <a:txBody>
                    <a:bodyPr>
                      <a:noAutofit/>
                    </a:bodyPr>
                    <a:p>
                      <a:pPr>
                        <a:lnSpc>
                          <a:spcPct val="100000"/>
                        </a:lnSpc>
                        <a:tabLst>
                          <a:tab algn="l" pos="0"/>
                        </a:tabLst>
                      </a:pPr>
                      <a:r>
                        <a:rPr b="1" lang="en-US" sz="2400" spc="-1" strike="noStrike">
                          <a:solidFill>
                            <a:srgbClr val="000000"/>
                          </a:solidFill>
                          <a:latin typeface="Calibri"/>
                        </a:rPr>
                        <a:t>Process Technology: </a:t>
                      </a:r>
                      <a:r>
                        <a:rPr b="0" lang="en-US" sz="2400" spc="-1" strike="noStrike">
                          <a:solidFill>
                            <a:srgbClr val="000000"/>
                          </a:solidFill>
                          <a:latin typeface="Calibri"/>
                        </a:rPr>
                        <a:t>10 nm</a:t>
                      </a:r>
                      <a:endParaRPr b="0" lang="en-US" sz="2400" spc="-1" strike="noStrike">
                        <a:latin typeface="Times New Roman"/>
                      </a:endParaRPr>
                    </a:p>
                    <a:p>
                      <a:pPr>
                        <a:lnSpc>
                          <a:spcPct val="100000"/>
                        </a:lnSpc>
                        <a:tabLst>
                          <a:tab algn="l" pos="0"/>
                        </a:tabLst>
                      </a:pP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r>
              <a:tr h="1756440">
                <a:tc>
                  <a:txBody>
                    <a:bodyPr>
                      <a:noAutofit/>
                    </a:bodyPr>
                    <a:p>
                      <a:pPr algn="ctr">
                        <a:lnSpc>
                          <a:spcPct val="100000"/>
                        </a:lnSpc>
                      </a:pPr>
                      <a:r>
                        <a:rPr b="1" lang="en-US" sz="2400" spc="-1" strike="noStrike">
                          <a:solidFill>
                            <a:srgbClr val="000000"/>
                          </a:solidFill>
                          <a:latin typeface="Calibri"/>
                        </a:rPr>
                        <a:t>DSP</a:t>
                      </a: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c>
                  <a:txBody>
                    <a:bodyPr>
                      <a:noAutofit/>
                    </a:bodyPr>
                    <a:p>
                      <a:pPr>
                        <a:lnSpc>
                          <a:spcPct val="100000"/>
                        </a:lnSpc>
                        <a:tabLst>
                          <a:tab algn="l" pos="0"/>
                        </a:tabLst>
                      </a:pPr>
                      <a:r>
                        <a:rPr b="1" lang="en-US" sz="2400" spc="-1" strike="noStrike">
                          <a:solidFill>
                            <a:srgbClr val="000000"/>
                          </a:solidFill>
                          <a:latin typeface="Calibri"/>
                        </a:rPr>
                        <a:t>DSP Technology: </a:t>
                      </a:r>
                      <a:r>
                        <a:rPr b="0" lang="en-US" sz="2400" spc="-1" strike="noStrike">
                          <a:solidFill>
                            <a:srgbClr val="000000"/>
                          </a:solidFill>
                          <a:latin typeface="Calibri"/>
                        </a:rPr>
                        <a:t>Qualcomm Hexagon 682 DSP, Qualcomm All-Ways Aware technology</a:t>
                      </a:r>
                      <a:endParaRPr b="0" lang="en-US" sz="2400" spc="-1" strike="noStrike">
                        <a:latin typeface="Times New Roman"/>
                      </a:endParaRPr>
                    </a:p>
                    <a:p>
                      <a:pPr>
                        <a:lnSpc>
                          <a:spcPct val="100000"/>
                        </a:lnSpc>
                        <a:tabLst>
                          <a:tab algn="l" pos="0"/>
                        </a:tabLst>
                      </a:pP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r>
            </a:tbl>
          </a:graphicData>
        </a:graphic>
      </p:graphicFrame>
      <p:sp>
        <p:nvSpPr>
          <p:cNvPr id="1657" name="Rectangle 11_1"/>
          <p:cNvSpPr/>
          <p:nvPr/>
        </p:nvSpPr>
        <p:spPr>
          <a:xfrm>
            <a:off x="762120" y="5595120"/>
            <a:ext cx="10438560" cy="364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**https://www.qualcomm.com/products/snapdragon-835-mobile-platform</a:t>
            </a:r>
            <a:endParaRPr b="0" lang="en-US" sz="1800" spc="-1" strike="noStrike">
              <a:latin typeface="Arial"/>
            </a:endParaRPr>
          </a:p>
        </p:txBody>
      </p:sp>
    </p:spTree>
  </p:cSld>
  <p:transition spd="slow">
    <p:wipe dir="r"/>
  </p:transition>
</p:sld>
</file>

<file path=ppt/slides/slide2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8" name="Title 1_67"/>
          <p:cNvSpPr/>
          <p:nvPr/>
        </p:nvSpPr>
        <p:spPr>
          <a:xfrm>
            <a:off x="838080" y="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FEATURES &amp; SPECIFICATIONS</a:t>
            </a:r>
            <a:endParaRPr b="0" lang="en-US" sz="4400" spc="-1" strike="noStrike">
              <a:latin typeface="Arial"/>
            </a:endParaRPr>
          </a:p>
        </p:txBody>
      </p:sp>
      <p:sp>
        <p:nvSpPr>
          <p:cNvPr id="1659" name="Date Placeholder 3_34"/>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8EA3715D-0B77-4E4C-8AB7-76C386483D04}" type="datetime1">
              <a:rPr b="0" lang="en-US" sz="1200" spc="-1" strike="noStrike">
                <a:solidFill>
                  <a:srgbClr val="8b8b8b"/>
                </a:solidFill>
                <a:latin typeface="Calibri"/>
              </a:rPr>
              <a:t>05/18/2021</a:t>
            </a:fld>
            <a:endParaRPr b="0" lang="en-US" sz="1200" spc="-1" strike="noStrike">
              <a:latin typeface="Arial"/>
            </a:endParaRPr>
          </a:p>
        </p:txBody>
      </p:sp>
      <p:sp>
        <p:nvSpPr>
          <p:cNvPr id="1660" name="Footer Placeholder 4_35"/>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661" name="Slide Number Placeholder 5_51"/>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99A668B-4B84-4FA5-8926-74A6E0633DCE}" type="slidenum">
              <a:rPr b="0" lang="en-US" sz="1200" spc="-1" strike="noStrike">
                <a:solidFill>
                  <a:srgbClr val="8b8b8b"/>
                </a:solidFill>
                <a:latin typeface="Calibri"/>
              </a:rPr>
              <a:t>&lt;number&gt;</a:t>
            </a:fld>
            <a:endParaRPr b="0" lang="en-US" sz="1200" spc="-1" strike="noStrike">
              <a:latin typeface="Arial"/>
            </a:endParaRPr>
          </a:p>
        </p:txBody>
      </p:sp>
      <p:graphicFrame>
        <p:nvGraphicFramePr>
          <p:cNvPr id="1662" name="Content Placeholder 8_0"/>
          <p:cNvGraphicFramePr/>
          <p:nvPr/>
        </p:nvGraphicFramePr>
        <p:xfrm>
          <a:off x="1778040" y="1541160"/>
          <a:ext cx="9295920" cy="4330800"/>
        </p:xfrm>
        <a:graphic>
          <a:graphicData uri="http://schemas.openxmlformats.org/drawingml/2006/table">
            <a:tbl>
              <a:tblPr/>
              <a:tblGrid>
                <a:gridCol w="1930320"/>
                <a:gridCol w="7365960"/>
              </a:tblGrid>
              <a:tr h="924120">
                <a:tc rowSpan="3">
                  <a:txBody>
                    <a:bodyPr>
                      <a:noAutofit/>
                    </a:bodyPr>
                    <a:p>
                      <a:pPr algn="ctr">
                        <a:lnSpc>
                          <a:spcPct val="100000"/>
                        </a:lnSpc>
                      </a:pPr>
                      <a:r>
                        <a:rPr b="1" lang="en-US" sz="2400" spc="-1" strike="noStrike">
                          <a:solidFill>
                            <a:srgbClr val="000000"/>
                          </a:solidFill>
                          <a:latin typeface="Calibri"/>
                        </a:rPr>
                        <a:t>Wi-Fi</a:t>
                      </a:r>
                      <a:endParaRPr b="0" lang="en-US" sz="2400" spc="-1" strike="noStrike">
                        <a:latin typeface="Times New Roman"/>
                      </a:endParaRPr>
                    </a:p>
                    <a:p>
                      <a:pPr algn="ctr">
                        <a:lnSpc>
                          <a:spcPct val="100000"/>
                        </a:lnSpc>
                      </a:pP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c>
                  <a:txBody>
                    <a:bodyPr>
                      <a:noAutofit/>
                    </a:bodyPr>
                    <a:p>
                      <a:pPr>
                        <a:lnSpc>
                          <a:spcPct val="100000"/>
                        </a:lnSpc>
                      </a:pPr>
                      <a:r>
                        <a:rPr b="1" lang="en-US" sz="2400" spc="-1" strike="noStrike">
                          <a:solidFill>
                            <a:srgbClr val="000000"/>
                          </a:solidFill>
                          <a:latin typeface="Calibri"/>
                        </a:rPr>
                        <a:t>Standards: </a:t>
                      </a:r>
                      <a:r>
                        <a:rPr b="0" lang="en-US" sz="2400" spc="-1" strike="noStrike">
                          <a:solidFill>
                            <a:srgbClr val="000000"/>
                          </a:solidFill>
                          <a:latin typeface="Calibri"/>
                        </a:rPr>
                        <a:t>802.11ad, 802.11ac Wave 2, 802.11a/b/g, 802.11n</a:t>
                      </a: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r>
              <a:tr h="507960">
                <a:tc vMerge="1">
                  <a:tcPr marL="90000" marR="90000">
                    <a:solidFill>
                      <a:srgbClr val="729fcf"/>
                    </a:solidFill>
                  </a:tcPr>
                </a:tc>
                <a:tc>
                  <a:txBody>
                    <a:bodyPr>
                      <a:noAutofit/>
                    </a:bodyPr>
                    <a:p>
                      <a:pPr>
                        <a:lnSpc>
                          <a:spcPct val="100000"/>
                        </a:lnSpc>
                        <a:tabLst>
                          <a:tab algn="l" pos="0"/>
                        </a:tabLst>
                      </a:pPr>
                      <a:r>
                        <a:rPr b="1" lang="en-US" sz="2400" spc="-1" strike="noStrike">
                          <a:solidFill>
                            <a:srgbClr val="000000"/>
                          </a:solidFill>
                          <a:latin typeface="Calibri"/>
                        </a:rPr>
                        <a:t>Wi-Fi Spectral Bands: </a:t>
                      </a:r>
                      <a:r>
                        <a:rPr b="0" lang="en-US" sz="2400" spc="-1" strike="noStrike">
                          <a:solidFill>
                            <a:srgbClr val="000000"/>
                          </a:solidFill>
                          <a:latin typeface="Calibri"/>
                        </a:rPr>
                        <a:t>2.4GHz, 5GHz, 60GHz</a:t>
                      </a: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r>
              <a:tr h="924120">
                <a:tc vMerge="1">
                  <a:tcPr marL="90000" marR="90000">
                    <a:solidFill>
                      <a:srgbClr val="729fcf"/>
                    </a:solidFill>
                  </a:tcPr>
                </a:tc>
                <a:tc>
                  <a:txBody>
                    <a:bodyPr>
                      <a:noAutofit/>
                    </a:bodyPr>
                    <a:p>
                      <a:pPr>
                        <a:lnSpc>
                          <a:spcPct val="100000"/>
                        </a:lnSpc>
                        <a:tabLst>
                          <a:tab algn="l" pos="0"/>
                        </a:tabLst>
                      </a:pPr>
                      <a:r>
                        <a:rPr b="1" lang="en-US" sz="2400" spc="-1" strike="noStrike">
                          <a:solidFill>
                            <a:srgbClr val="000000"/>
                          </a:solidFill>
                          <a:latin typeface="Calibri"/>
                        </a:rPr>
                        <a:t>Peak Speed: </a:t>
                      </a:r>
                      <a:r>
                        <a:rPr b="0" lang="en-US" sz="2400" spc="-1" strike="noStrike">
                          <a:solidFill>
                            <a:srgbClr val="000000"/>
                          </a:solidFill>
                          <a:latin typeface="Calibri"/>
                        </a:rPr>
                        <a:t>867 Mbps</a:t>
                      </a: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r>
              <a:tr h="634680">
                <a:tc rowSpan="2">
                  <a:txBody>
                    <a:bodyPr>
                      <a:noAutofit/>
                    </a:bodyPr>
                    <a:p>
                      <a:pPr algn="ctr">
                        <a:lnSpc>
                          <a:spcPct val="100000"/>
                        </a:lnSpc>
                        <a:tabLst>
                          <a:tab algn="l" pos="0"/>
                        </a:tabLst>
                      </a:pPr>
                      <a:r>
                        <a:rPr b="1" lang="en-US" sz="2400" spc="-1" strike="noStrike">
                          <a:solidFill>
                            <a:srgbClr val="000000"/>
                          </a:solidFill>
                          <a:latin typeface="Calibri"/>
                        </a:rPr>
                        <a:t>GPU</a:t>
                      </a: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c>
                  <a:txBody>
                    <a:bodyPr>
                      <a:noAutofit/>
                    </a:bodyPr>
                    <a:p>
                      <a:pPr>
                        <a:lnSpc>
                          <a:spcPct val="100000"/>
                        </a:lnSpc>
                      </a:pPr>
                      <a:r>
                        <a:rPr b="1" lang="en-US" sz="2400" spc="-1" strike="noStrike">
                          <a:solidFill>
                            <a:srgbClr val="000000"/>
                          </a:solidFill>
                          <a:latin typeface="Calibri"/>
                        </a:rPr>
                        <a:t>GPU Name: </a:t>
                      </a:r>
                      <a:r>
                        <a:rPr b="0" lang="en-US" sz="2400" spc="-1" strike="noStrike">
                          <a:solidFill>
                            <a:srgbClr val="000000"/>
                          </a:solidFill>
                          <a:latin typeface="Calibri"/>
                        </a:rPr>
                        <a:t>Qualcomm Adreno™ 540 GPU</a:t>
                      </a: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r>
              <a:tr h="1340280">
                <a:tc vMerge="1">
                  <a:tcPr marL="90000" marR="90000">
                    <a:solidFill>
                      <a:srgbClr val="729fcf"/>
                    </a:solidFill>
                  </a:tcPr>
                </a:tc>
                <a:tc>
                  <a:txBody>
                    <a:bodyPr>
                      <a:noAutofit/>
                    </a:bodyPr>
                    <a:p>
                      <a:pPr>
                        <a:lnSpc>
                          <a:spcPct val="100000"/>
                        </a:lnSpc>
                        <a:tabLst>
                          <a:tab algn="l" pos="0"/>
                        </a:tabLst>
                      </a:pPr>
                      <a:r>
                        <a:rPr b="1" lang="en-US" sz="2400" spc="-1" strike="noStrike">
                          <a:solidFill>
                            <a:srgbClr val="000000"/>
                          </a:solidFill>
                          <a:latin typeface="Calibri"/>
                        </a:rPr>
                        <a:t>API Support:</a:t>
                      </a:r>
                      <a:r>
                        <a:rPr b="0" lang="en-US" sz="2400" spc="-1" strike="noStrike">
                          <a:solidFill>
                            <a:srgbClr val="000000"/>
                          </a:solidFill>
                          <a:latin typeface="Calibri"/>
                        </a:rPr>
                        <a:t> OpenGL ES 3.2, Vulkan 1.1, OpenCL 2.0 full, DX12</a:t>
                      </a:r>
                      <a:endParaRPr b="0" lang="en-US" sz="2400" spc="-1" strike="noStrike">
                        <a:latin typeface="Times New Roman"/>
                      </a:endParaRPr>
                    </a:p>
                    <a:p>
                      <a:pPr>
                        <a:lnSpc>
                          <a:spcPct val="100000"/>
                        </a:lnSpc>
                        <a:tabLst>
                          <a:tab algn="l" pos="0"/>
                        </a:tabLst>
                      </a:pP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r>
            </a:tbl>
          </a:graphicData>
        </a:graphic>
      </p:graphicFrame>
      <p:sp>
        <p:nvSpPr>
          <p:cNvPr id="1663" name="Rectangle 11_0"/>
          <p:cNvSpPr/>
          <p:nvPr/>
        </p:nvSpPr>
        <p:spPr>
          <a:xfrm>
            <a:off x="762120" y="5595120"/>
            <a:ext cx="10438560" cy="364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**https://www.qualcomm.com/products/snapdragon-835-mobile-platform</a:t>
            </a:r>
            <a:endParaRPr b="0" lang="en-US" sz="1800" spc="-1" strike="noStrike">
              <a:latin typeface="Arial"/>
            </a:endParaRPr>
          </a:p>
        </p:txBody>
      </p:sp>
    </p:spTree>
  </p:cSld>
  <p:transition spd="slow">
    <p:wipe dir="r"/>
  </p:transition>
</p:sld>
</file>

<file path=ppt/slides/slide2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4" name="Date Placeholder 3_35"/>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40CFB6D6-38A7-4656-8734-38682F1D2549}" type="datetime1">
              <a:rPr b="0" lang="en-US" sz="1200" spc="-1" strike="noStrike">
                <a:solidFill>
                  <a:srgbClr val="8b8b8b"/>
                </a:solidFill>
                <a:latin typeface="Calibri"/>
              </a:rPr>
              <a:t>05/18/2021</a:t>
            </a:fld>
            <a:endParaRPr b="0" lang="en-US" sz="1200" spc="-1" strike="noStrike">
              <a:latin typeface="Arial"/>
            </a:endParaRPr>
          </a:p>
        </p:txBody>
      </p:sp>
      <p:sp>
        <p:nvSpPr>
          <p:cNvPr id="1665" name="Footer Placeholder 4_36"/>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666" name="Slide Number Placeholder 5_5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2CA5852-A623-4BC1-9E52-61ABE57D9698}" type="slidenum">
              <a:rPr b="0" lang="en-US" sz="1200" spc="-1" strike="noStrike">
                <a:solidFill>
                  <a:srgbClr val="8b8b8b"/>
                </a:solidFill>
                <a:latin typeface="Calibri"/>
              </a:rPr>
              <a:t>&lt;number&gt;</a:t>
            </a:fld>
            <a:endParaRPr b="0" lang="en-US" sz="1200" spc="-1" strike="noStrike">
              <a:latin typeface="Arial"/>
            </a:endParaRPr>
          </a:p>
        </p:txBody>
      </p:sp>
      <p:pic>
        <p:nvPicPr>
          <p:cNvPr id="1667" name="Picture 2_14" descr=""/>
          <p:cNvPicPr/>
          <p:nvPr/>
        </p:nvPicPr>
        <p:blipFill>
          <a:blip r:embed="rId1"/>
          <a:srcRect l="23862" t="40119" r="6738" b="16759"/>
          <a:stretch/>
        </p:blipFill>
        <p:spPr>
          <a:xfrm>
            <a:off x="952560" y="419040"/>
            <a:ext cx="10680120" cy="5206320"/>
          </a:xfrm>
          <a:prstGeom prst="rect">
            <a:avLst/>
          </a:prstGeom>
          <a:ln w="9525">
            <a:noFill/>
          </a:ln>
        </p:spPr>
      </p:pic>
      <p:sp>
        <p:nvSpPr>
          <p:cNvPr id="1668" name="Rectangle 7_13"/>
          <p:cNvSpPr/>
          <p:nvPr/>
        </p:nvSpPr>
        <p:spPr>
          <a:xfrm>
            <a:off x="762120" y="5595120"/>
            <a:ext cx="10438560" cy="364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Image ink: https://www.qualcomm.com/products/snapdragon-835-mobile-platform</a:t>
            </a:r>
            <a:endParaRPr b="0" lang="en-US" sz="1800" spc="-1" strike="noStrike">
              <a:latin typeface="Arial"/>
            </a:endParaRPr>
          </a:p>
        </p:txBody>
      </p:sp>
    </p:spTree>
  </p:cSld>
  <p:transition spd="slow">
    <p:wipe dir="r"/>
  </p:transition>
</p:sld>
</file>

<file path=ppt/slides/slide2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9" name="Date Placeholder 3_36"/>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A490FEEF-393F-44AB-A61B-064B80BB5AC1}" type="datetime1">
              <a:rPr b="0" lang="en-US" sz="1200" spc="-1" strike="noStrike">
                <a:solidFill>
                  <a:srgbClr val="8b8b8b"/>
                </a:solidFill>
                <a:latin typeface="Calibri"/>
              </a:rPr>
              <a:t>05/18/2021</a:t>
            </a:fld>
            <a:endParaRPr b="0" lang="en-US" sz="1200" spc="-1" strike="noStrike">
              <a:latin typeface="Arial"/>
            </a:endParaRPr>
          </a:p>
        </p:txBody>
      </p:sp>
      <p:sp>
        <p:nvSpPr>
          <p:cNvPr id="1670" name="Footer Placeholder 4_37"/>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671" name="Slide Number Placeholder 5_5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9FFF0C4-417B-40E5-B4DB-62306C6C94EF}" type="slidenum">
              <a:rPr b="0" lang="en-US" sz="1200" spc="-1" strike="noStrike">
                <a:solidFill>
                  <a:srgbClr val="8b8b8b"/>
                </a:solidFill>
                <a:latin typeface="Calibri"/>
              </a:rPr>
              <a:t>&lt;number&gt;</a:t>
            </a:fld>
            <a:endParaRPr b="0" lang="en-US" sz="1200" spc="-1" strike="noStrike">
              <a:latin typeface="Arial"/>
            </a:endParaRPr>
          </a:p>
        </p:txBody>
      </p:sp>
      <p:pic>
        <p:nvPicPr>
          <p:cNvPr id="1672" name="Picture 2_15" descr="https://images.anandtech.com/doci/10948/Snapdragon_835-Snapdragon_Process.jpg"/>
          <p:cNvPicPr/>
          <p:nvPr/>
        </p:nvPicPr>
        <p:blipFill>
          <a:blip r:embed="rId1"/>
          <a:stretch/>
        </p:blipFill>
        <p:spPr>
          <a:xfrm>
            <a:off x="1117440" y="409680"/>
            <a:ext cx="9838440" cy="5130720"/>
          </a:xfrm>
          <a:prstGeom prst="rect">
            <a:avLst/>
          </a:prstGeom>
          <a:ln w="0">
            <a:noFill/>
          </a:ln>
        </p:spPr>
      </p:pic>
      <p:sp>
        <p:nvSpPr>
          <p:cNvPr id="1673" name="Rectangle 7_14"/>
          <p:cNvSpPr/>
          <p:nvPr/>
        </p:nvSpPr>
        <p:spPr>
          <a:xfrm>
            <a:off x="533520" y="5671080"/>
            <a:ext cx="1089576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Image Link: https://www.anandtech.com/show/10948/qualcomm-snapdragon-835-kryo-280-adreno-540</a:t>
            </a:r>
            <a:endParaRPr b="0" lang="en-US" sz="1800" spc="-1" strike="noStrike">
              <a:latin typeface="Arial"/>
            </a:endParaRPr>
          </a:p>
        </p:txBody>
      </p:sp>
    </p:spTree>
  </p:cSld>
  <p:transition spd="slow">
    <p:wipe dir="r"/>
  </p:transition>
</p:sld>
</file>

<file path=ppt/slides/slide2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4" name="Title 1_68"/>
          <p:cNvSpPr/>
          <p:nvPr/>
        </p:nvSpPr>
        <p:spPr>
          <a:xfrm>
            <a:off x="888840" y="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GPU of SD-835</a:t>
            </a:r>
            <a:endParaRPr b="0" lang="en-US" sz="4400" spc="-1" strike="noStrike">
              <a:latin typeface="Arial"/>
            </a:endParaRPr>
          </a:p>
        </p:txBody>
      </p:sp>
      <p:sp>
        <p:nvSpPr>
          <p:cNvPr id="1675" name="Content Placeholder 2_28"/>
          <p:cNvSpPr/>
          <p:nvPr/>
        </p:nvSpPr>
        <p:spPr>
          <a:xfrm>
            <a:off x="863640" y="1482840"/>
            <a:ext cx="10514880" cy="435060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The Snapdragon 835 includes an updated Adreno 540 GPU</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For this generation, Qualcomm focused on optimizing bottlenecks and reducing the amount of work done per pixel by improving depth rejection</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for example: The ALUs and register files also received some attention, although, nothing specific was mentioned.</a:t>
            </a:r>
            <a:endParaRPr b="0" lang="en-US" sz="2800" spc="-1" strike="noStrike">
              <a:latin typeface="Arial"/>
            </a:endParaRPr>
          </a:p>
        </p:txBody>
      </p:sp>
      <p:sp>
        <p:nvSpPr>
          <p:cNvPr id="1676" name="Date Placeholder 3_37"/>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E790731E-BF1E-4F2A-A798-BD739C64F10F}" type="datetime1">
              <a:rPr b="0" lang="en-US" sz="1200" spc="-1" strike="noStrike">
                <a:solidFill>
                  <a:srgbClr val="8b8b8b"/>
                </a:solidFill>
                <a:latin typeface="Calibri"/>
              </a:rPr>
              <a:t>05/18/2021</a:t>
            </a:fld>
            <a:endParaRPr b="0" lang="en-US" sz="1200" spc="-1" strike="noStrike">
              <a:latin typeface="Arial"/>
            </a:endParaRPr>
          </a:p>
        </p:txBody>
      </p:sp>
      <p:sp>
        <p:nvSpPr>
          <p:cNvPr id="1677" name="Footer Placeholder 4_38"/>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678" name="Slide Number Placeholder 5_54"/>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FF5C30C-F408-4804-A36C-71C47FF11DE2}" type="slidenum">
              <a:rPr b="0" lang="en-US" sz="1200" spc="-1" strike="noStrike">
                <a:solidFill>
                  <a:srgbClr val="8b8b8b"/>
                </a:solidFill>
                <a:latin typeface="Calibri"/>
              </a:rPr>
              <a:t>&lt;number&gt;</a:t>
            </a:fld>
            <a:endParaRPr b="0" lang="en-US" sz="1200" spc="-1" strike="noStrike">
              <a:latin typeface="Arial"/>
            </a:endParaRPr>
          </a:p>
        </p:txBody>
      </p:sp>
      <p:sp>
        <p:nvSpPr>
          <p:cNvPr id="1679" name="Rectangle 6_8"/>
          <p:cNvSpPr/>
          <p:nvPr/>
        </p:nvSpPr>
        <p:spPr>
          <a:xfrm>
            <a:off x="927000" y="5684040"/>
            <a:ext cx="10794240" cy="364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**https://www.anandtech.com/show/10948/qualcomm-snapdragon-835-kryo-280-adreno-540/2</a:t>
            </a:r>
            <a:endParaRPr b="0" lang="en-US" sz="1800" spc="-1" strike="noStrike">
              <a:latin typeface="Arial"/>
            </a:endParaRPr>
          </a:p>
        </p:txBody>
      </p:sp>
    </p:spTree>
  </p:cSld>
  <p:transition spd="slow">
    <p:wipe dir="r"/>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Google Shape;112;p4"/>
          <p:cNvSpPr txBox="1"/>
          <p:nvPr/>
        </p:nvSpPr>
        <p:spPr>
          <a:xfrm>
            <a:off x="2883960" y="308160"/>
            <a:ext cx="6423480" cy="1145160"/>
          </a:xfrm>
          <a:prstGeom prst="rect">
            <a:avLst/>
          </a:prstGeom>
          <a:noFill/>
          <a:ln w="0">
            <a:noFill/>
          </a:ln>
        </p:spPr>
        <p:txBody>
          <a:bodyPr lIns="0" rIns="0" tIns="0" bIns="0">
            <a:noAutofit/>
          </a:bodyPr>
          <a:p>
            <a:pPr algn="ctr">
              <a:lnSpc>
                <a:spcPct val="100000"/>
              </a:lnSpc>
              <a:tabLst>
                <a:tab algn="l" pos="0"/>
              </a:tabLst>
            </a:pPr>
            <a:r>
              <a:rPr b="1" lang="en-US" sz="4200" spc="-1" strike="noStrike">
                <a:solidFill>
                  <a:srgbClr val="ffffff"/>
                </a:solidFill>
                <a:latin typeface="Calibri"/>
                <a:ea typeface="Calibri"/>
              </a:rPr>
              <a:t>CONTD…</a:t>
            </a:r>
            <a:endParaRPr b="0" lang="en-US" sz="4200" spc="-1" strike="noStrike">
              <a:solidFill>
                <a:srgbClr val="000000"/>
              </a:solidFill>
              <a:latin typeface="Arial"/>
            </a:endParaRPr>
          </a:p>
        </p:txBody>
      </p:sp>
      <p:sp>
        <p:nvSpPr>
          <p:cNvPr id="495" name="Google Shape;113;p4"/>
          <p:cNvSpPr txBox="1"/>
          <p:nvPr/>
        </p:nvSpPr>
        <p:spPr>
          <a:xfrm>
            <a:off x="2333520" y="2024640"/>
            <a:ext cx="8647200" cy="1769400"/>
          </a:xfrm>
          <a:prstGeom prst="rect">
            <a:avLst/>
          </a:prstGeom>
          <a:noFill/>
          <a:ln w="0">
            <a:noFill/>
          </a:ln>
        </p:spPr>
        <p:txBody>
          <a:bodyPr lIns="0" rIns="0" tIns="0" bIns="0">
            <a:noAutofit/>
          </a:bodyPr>
          <a:p>
            <a:pPr marL="457200" indent="-456840" algn="just">
              <a:lnSpc>
                <a:spcPct val="115000"/>
              </a:lnSpc>
              <a:buClr>
                <a:srgbClr val="ffffff"/>
              </a:buClr>
              <a:buFont typeface="Arial"/>
              <a:buChar char="•"/>
            </a:pPr>
            <a:r>
              <a:rPr b="0" lang="en-US" sz="2800" spc="-1" strike="noStrike">
                <a:solidFill>
                  <a:srgbClr val="ffffff"/>
                </a:solidFill>
                <a:latin typeface="Times New Roman"/>
                <a:ea typeface="Times New Roman"/>
              </a:rPr>
              <a:t>The central processing unit (CPU) is a chip that functions as the brains of the computer. </a:t>
            </a:r>
            <a:endParaRPr b="0" lang="en-US" sz="2800" spc="-1" strike="noStrike">
              <a:solidFill>
                <a:srgbClr val="000000"/>
              </a:solidFill>
              <a:latin typeface="Arial"/>
            </a:endParaRPr>
          </a:p>
          <a:p>
            <a:pPr algn="just">
              <a:lnSpc>
                <a:spcPct val="115000"/>
              </a:lnSpc>
              <a:spcBef>
                <a:spcPts val="1599"/>
              </a:spcBef>
              <a:tabLst>
                <a:tab algn="l" pos="0"/>
              </a:tabLst>
            </a:pPr>
            <a:endParaRPr b="0" lang="en-US" sz="2800" spc="-1" strike="noStrike">
              <a:solidFill>
                <a:srgbClr val="000000"/>
              </a:solidFill>
              <a:latin typeface="Arial"/>
            </a:endParaRPr>
          </a:p>
          <a:p>
            <a:pPr marL="457200" indent="-456840" algn="just">
              <a:lnSpc>
                <a:spcPct val="115000"/>
              </a:lnSpc>
              <a:spcBef>
                <a:spcPts val="1599"/>
              </a:spcBef>
              <a:buClr>
                <a:srgbClr val="ffffff"/>
              </a:buClr>
              <a:buFont typeface="Arial"/>
              <a:buChar char="•"/>
              <a:tabLst>
                <a:tab algn="l" pos="0"/>
              </a:tabLst>
            </a:pPr>
            <a:r>
              <a:rPr b="0" lang="en-US" sz="2800" spc="-1" strike="noStrike">
                <a:solidFill>
                  <a:srgbClr val="ffffff"/>
                </a:solidFill>
                <a:latin typeface="Times New Roman"/>
                <a:ea typeface="Times New Roman"/>
              </a:rPr>
              <a:t>It is made of transistors--millions of transistors, in fact. </a:t>
            </a:r>
            <a:endParaRPr b="0" lang="en-US" sz="2800" spc="-1" strike="noStrike">
              <a:solidFill>
                <a:srgbClr val="000000"/>
              </a:solidFill>
              <a:latin typeface="Arial"/>
            </a:endParaRPr>
          </a:p>
          <a:p>
            <a:pPr algn="just">
              <a:lnSpc>
                <a:spcPct val="115000"/>
              </a:lnSpc>
              <a:spcBef>
                <a:spcPts val="1599"/>
              </a:spcBef>
              <a:tabLst>
                <a:tab algn="l" pos="0"/>
              </a:tabLst>
            </a:pPr>
            <a:endParaRPr b="0" lang="en-US" sz="2800" spc="-1" strike="noStrike">
              <a:solidFill>
                <a:srgbClr val="000000"/>
              </a:solidFill>
              <a:latin typeface="Arial"/>
            </a:endParaRPr>
          </a:p>
          <a:p>
            <a:pPr marL="457200" indent="-456840" algn="just">
              <a:lnSpc>
                <a:spcPct val="115000"/>
              </a:lnSpc>
              <a:spcBef>
                <a:spcPts val="1599"/>
              </a:spcBef>
              <a:spcAft>
                <a:spcPts val="1599"/>
              </a:spcAft>
              <a:buClr>
                <a:srgbClr val="ffffff"/>
              </a:buClr>
              <a:buFont typeface="Arial"/>
              <a:buChar char="•"/>
              <a:tabLst>
                <a:tab algn="l" pos="0"/>
              </a:tabLst>
            </a:pPr>
            <a:r>
              <a:rPr b="0" lang="en-US" sz="2800" spc="-1" strike="noStrike">
                <a:solidFill>
                  <a:srgbClr val="ffffff"/>
                </a:solidFill>
                <a:latin typeface="Times New Roman"/>
                <a:ea typeface="Times New Roman"/>
              </a:rPr>
              <a:t>Microprocessors are the circuitry that surround the CPU. The microprocessor is more than the CPU. It contains other processors, for example, the graphics processor unit. Sound cards and network cards are encased in microprocessors. So a CPU is part of a microprocessor, but a microprocessor is more than the CPU.</a:t>
            </a:r>
            <a:endParaRPr b="0" lang="en-US" sz="2800" spc="-1" strike="noStrike">
              <a:solidFill>
                <a:srgbClr val="000000"/>
              </a:solidFill>
              <a:latin typeface="Arial"/>
            </a:endParaRPr>
          </a:p>
        </p:txBody>
      </p:sp>
      <p:sp>
        <p:nvSpPr>
          <p:cNvPr id="496" name="Google Shape;114;p4"/>
          <p:cNvSpPr txBox="1"/>
          <p:nvPr/>
        </p:nvSpPr>
        <p:spPr>
          <a:xfrm>
            <a:off x="8778240" y="4443480"/>
            <a:ext cx="2803680" cy="4069080"/>
          </a:xfrm>
          <a:prstGeom prst="rect">
            <a:avLst/>
          </a:prstGeom>
          <a:noFill/>
          <a:ln w="0">
            <a:noFill/>
          </a:ln>
        </p:spPr>
        <p:txBody>
          <a:bodyPr anchor="ctr">
            <a:noAutofit/>
          </a:bodyPr>
          <a:p>
            <a:pPr algn="r">
              <a:lnSpc>
                <a:spcPct val="100000"/>
              </a:lnSpc>
              <a:tabLst>
                <a:tab algn="l" pos="0"/>
              </a:tabLst>
            </a:pPr>
            <a:fld id="{1E1FD3B9-6C30-4ADD-83AD-3C99B73D8F45}" type="slidenum">
              <a:rPr b="0" lang="en-US" sz="1300" spc="-1" strike="noStrike">
                <a:solidFill>
                  <a:srgbClr val="888888"/>
                </a:solidFill>
                <a:latin typeface="Arial"/>
                <a:ea typeface="Arial"/>
              </a:rPr>
              <a:t>2</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Google Shape;374;p31"/>
          <p:cNvSpPr/>
          <p:nvPr/>
        </p:nvSpPr>
        <p:spPr>
          <a:xfrm>
            <a:off x="874800" y="1618560"/>
            <a:ext cx="10206000" cy="4974120"/>
          </a:xfrm>
          <a:prstGeom prst="rect">
            <a:avLst/>
          </a:prstGeom>
          <a:blipFill rotWithShape="0">
            <a:blip r:embed="rId1"/>
            <a:srcRect/>
            <a:stretch/>
          </a:blipFill>
          <a:ln w="0">
            <a:noFill/>
          </a:ln>
        </p:spPr>
        <p:style>
          <a:lnRef idx="0"/>
          <a:fillRef idx="0"/>
          <a:effectRef idx="0"/>
          <a:fontRef idx="minor"/>
        </p:style>
      </p:sp>
      <p:sp>
        <p:nvSpPr>
          <p:cNvPr id="646" name="Google Shape;375;p31"/>
          <p:cNvSpPr txBox="1"/>
          <p:nvPr/>
        </p:nvSpPr>
        <p:spPr>
          <a:xfrm>
            <a:off x="2588760" y="545400"/>
            <a:ext cx="6420960" cy="1354320"/>
          </a:xfrm>
          <a:prstGeom prst="rect">
            <a:avLst/>
          </a:prstGeom>
          <a:noFill/>
          <a:ln w="0">
            <a:noFill/>
          </a:ln>
        </p:spPr>
        <p:txBody>
          <a:bodyPr lIns="0" rIns="0" tIns="13320" bIns="0">
            <a:noAutofit/>
          </a:bodyPr>
          <a:p>
            <a:pPr marL="12600">
              <a:lnSpc>
                <a:spcPct val="100000"/>
              </a:lnSpc>
              <a:tabLst>
                <a:tab algn="l" pos="0"/>
              </a:tabLst>
            </a:pPr>
            <a:r>
              <a:rPr b="0" lang="en-US" sz="4400" spc="-1" strike="noStrike">
                <a:solidFill>
                  <a:srgbClr val="ffffff"/>
                </a:solidFill>
                <a:latin typeface="Calibri"/>
                <a:ea typeface="Calibri"/>
              </a:rPr>
              <a:t>Evolution of Microprocessor</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0" name="Title 1_69"/>
          <p:cNvSpPr/>
          <p:nvPr/>
        </p:nvSpPr>
        <p:spPr>
          <a:xfrm>
            <a:off x="838080" y="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GPU of SD-835…</a:t>
            </a:r>
            <a:endParaRPr b="0" lang="en-US" sz="4400" spc="-1" strike="noStrike">
              <a:latin typeface="Arial"/>
            </a:endParaRPr>
          </a:p>
        </p:txBody>
      </p:sp>
      <p:sp>
        <p:nvSpPr>
          <p:cNvPr id="1681" name="Content Placeholder 2_27"/>
          <p:cNvSpPr/>
          <p:nvPr/>
        </p:nvSpPr>
        <p:spPr>
          <a:xfrm>
            <a:off x="876240" y="1139760"/>
            <a:ext cx="10514880" cy="435060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In addition to the two HVX contexts for vector instructions, the Hexagon 680 also contains four threads for scalar instructions, each with 4 VLIW pipelines. </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Scalar and vector instructions can be processed in parallel too, using two scalar threads and two vector threads. </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This allows concurrent execution of audio and imaging tasks, because the scalar threads generally handle audio and voice processing.</a:t>
            </a:r>
            <a:endParaRPr b="0" lang="en-US" sz="2800" spc="-1" strike="noStrike">
              <a:latin typeface="Arial"/>
            </a:endParaRPr>
          </a:p>
        </p:txBody>
      </p:sp>
      <p:sp>
        <p:nvSpPr>
          <p:cNvPr id="1682" name="Date Placeholder 3_38"/>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C8F85B8E-CE2F-4DA4-825B-718F764B5AB3}" type="datetime1">
              <a:rPr b="0" lang="en-US" sz="1200" spc="-1" strike="noStrike">
                <a:solidFill>
                  <a:srgbClr val="8b8b8b"/>
                </a:solidFill>
                <a:latin typeface="Calibri"/>
              </a:rPr>
              <a:t>05/18/2021</a:t>
            </a:fld>
            <a:endParaRPr b="0" lang="en-US" sz="1200" spc="-1" strike="noStrike">
              <a:latin typeface="Arial"/>
            </a:endParaRPr>
          </a:p>
        </p:txBody>
      </p:sp>
      <p:sp>
        <p:nvSpPr>
          <p:cNvPr id="1683" name="Footer Placeholder 4_39"/>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684" name="Slide Number Placeholder 5_55"/>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67CC8EF-F5AA-477D-A481-B61E919E4ACE}" type="slidenum">
              <a:rPr b="0" lang="en-US" sz="1200" spc="-1" strike="noStrike">
                <a:solidFill>
                  <a:srgbClr val="8b8b8b"/>
                </a:solidFill>
                <a:latin typeface="Calibri"/>
              </a:rPr>
              <a:t>&lt;number&gt;</a:t>
            </a:fld>
            <a:endParaRPr b="0" lang="en-US" sz="1200" spc="-1" strike="noStrike">
              <a:latin typeface="Arial"/>
            </a:endParaRPr>
          </a:p>
        </p:txBody>
      </p:sp>
      <p:sp>
        <p:nvSpPr>
          <p:cNvPr id="1685" name="Rectangle 6_11"/>
          <p:cNvSpPr/>
          <p:nvPr/>
        </p:nvSpPr>
        <p:spPr>
          <a:xfrm>
            <a:off x="927000" y="5684040"/>
            <a:ext cx="10794240" cy="364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**https://www.anandtech.com/show/10948/qualcomm-snapdragon-835-kryo-280-adreno-540/2</a:t>
            </a:r>
            <a:endParaRPr b="0" lang="en-US" sz="1800" spc="-1" strike="noStrike">
              <a:latin typeface="Arial"/>
            </a:endParaRPr>
          </a:p>
        </p:txBody>
      </p:sp>
    </p:spTree>
  </p:cSld>
  <p:transition spd="slow">
    <p:wipe dir="r"/>
  </p:transition>
</p:sld>
</file>

<file path=ppt/slides/slide3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6" name="Title 1_70"/>
          <p:cNvSpPr/>
          <p:nvPr/>
        </p:nvSpPr>
        <p:spPr>
          <a:xfrm>
            <a:off x="762120" y="-228600"/>
            <a:ext cx="114292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IN" sz="4400" spc="-1" strike="noStrike">
                <a:solidFill>
                  <a:srgbClr val="000000"/>
                </a:solidFill>
                <a:latin typeface="Calibri Light"/>
              </a:rPr>
              <a:t>Comparison of SD-835 with its previous processors </a:t>
            </a:r>
            <a:endParaRPr b="0" lang="en-US" sz="4400" spc="-1" strike="noStrike">
              <a:latin typeface="Arial"/>
            </a:endParaRPr>
          </a:p>
        </p:txBody>
      </p:sp>
      <p:sp>
        <p:nvSpPr>
          <p:cNvPr id="1687" name="Date Placeholder 3_39"/>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DF66AC4E-0239-41BB-B2C3-7E8104074FD4}" type="datetime1">
              <a:rPr b="0" lang="en-US" sz="1200" spc="-1" strike="noStrike">
                <a:solidFill>
                  <a:srgbClr val="8b8b8b"/>
                </a:solidFill>
                <a:latin typeface="Calibri"/>
              </a:rPr>
              <a:t>05/18/2021</a:t>
            </a:fld>
            <a:endParaRPr b="0" lang="en-US" sz="1200" spc="-1" strike="noStrike">
              <a:latin typeface="Arial"/>
            </a:endParaRPr>
          </a:p>
        </p:txBody>
      </p:sp>
      <p:sp>
        <p:nvSpPr>
          <p:cNvPr id="1688" name="Footer Placeholder 4_40"/>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689" name="Slide Number Placeholder 5_56"/>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B049A7F-EEE3-46AE-929F-E5CB8FAD6C18}" type="slidenum">
              <a:rPr b="0" lang="en-US" sz="1200" spc="-1" strike="noStrike">
                <a:solidFill>
                  <a:srgbClr val="8b8b8b"/>
                </a:solidFill>
                <a:latin typeface="Calibri"/>
              </a:rPr>
              <a:t>&lt;number&gt;</a:t>
            </a:fld>
            <a:endParaRPr b="0" lang="en-US" sz="1200" spc="-1" strike="noStrike">
              <a:latin typeface="Arial"/>
            </a:endParaRPr>
          </a:p>
        </p:txBody>
      </p:sp>
      <p:pic>
        <p:nvPicPr>
          <p:cNvPr id="1690" name="Picture 2_16" descr=""/>
          <p:cNvPicPr/>
          <p:nvPr/>
        </p:nvPicPr>
        <p:blipFill>
          <a:blip r:embed="rId1"/>
          <a:srcRect l="1161" t="3838" r="1502" b="6909"/>
          <a:stretch/>
        </p:blipFill>
        <p:spPr>
          <a:xfrm>
            <a:off x="1206360" y="939960"/>
            <a:ext cx="10134000" cy="5193720"/>
          </a:xfrm>
          <a:prstGeom prst="rect">
            <a:avLst/>
          </a:prstGeom>
          <a:ln w="9525">
            <a:noFill/>
          </a:ln>
        </p:spPr>
      </p:pic>
    </p:spTree>
  </p:cSld>
  <p:transition spd="slow">
    <p:wipe dir="r"/>
  </p:transition>
</p:sld>
</file>

<file path=ppt/slides/slide3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1" name="Title 1_71"/>
          <p:cNvSpPr/>
          <p:nvPr/>
        </p:nvSpPr>
        <p:spPr>
          <a:xfrm>
            <a:off x="838080" y="187200"/>
            <a:ext cx="11099160" cy="980280"/>
          </a:xfrm>
          <a:prstGeom prst="rect">
            <a:avLst/>
          </a:prstGeom>
          <a:noFill/>
          <a:ln w="0">
            <a:noFill/>
          </a:ln>
        </p:spPr>
        <p:style>
          <a:lnRef idx="0"/>
          <a:fillRef idx="0"/>
          <a:effectRef idx="0"/>
          <a:fontRef idx="minor"/>
        </p:style>
        <p:txBody>
          <a:bodyPr lIns="90000" rIns="90000" tIns="45000" bIns="45000" anchor="ctr">
            <a:normAutofit fontScale="26000"/>
          </a:bodyPr>
          <a:p>
            <a:pPr>
              <a:lnSpc>
                <a:spcPct val="90000"/>
              </a:lnSpc>
            </a:pPr>
            <a:r>
              <a:rPr b="1" lang="en-US" sz="4400" spc="-1" strike="noStrike">
                <a:solidFill>
                  <a:srgbClr val="000000"/>
                </a:solidFill>
                <a:latin typeface="Calibri Light"/>
              </a:rPr>
              <a:t>Main functional units of the Snapdragon 835 vs. 820 </a:t>
            </a:r>
            <a:br/>
            <a:endParaRPr b="0" lang="en-US" sz="4400" spc="-1" strike="noStrike">
              <a:latin typeface="Arial"/>
            </a:endParaRPr>
          </a:p>
        </p:txBody>
      </p:sp>
      <p:sp>
        <p:nvSpPr>
          <p:cNvPr id="1692" name="Date Placeholder 3_40"/>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C41D8619-E6B0-4290-A1BA-4235A3E4CA76}" type="datetime1">
              <a:rPr b="0" lang="en-US" sz="1200" spc="-1" strike="noStrike">
                <a:solidFill>
                  <a:srgbClr val="8b8b8b"/>
                </a:solidFill>
                <a:latin typeface="Calibri"/>
              </a:rPr>
              <a:t>05/18/2021</a:t>
            </a:fld>
            <a:endParaRPr b="0" lang="en-US" sz="1200" spc="-1" strike="noStrike">
              <a:latin typeface="Arial"/>
            </a:endParaRPr>
          </a:p>
        </p:txBody>
      </p:sp>
      <p:sp>
        <p:nvSpPr>
          <p:cNvPr id="1693" name="Footer Placeholder 4_41"/>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694" name="Slide Number Placeholder 5_57"/>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2DBEC86-9DC2-4280-B78E-93B03FFD8C2B}" type="slidenum">
              <a:rPr b="0" lang="en-US" sz="1200" spc="-1" strike="noStrike">
                <a:solidFill>
                  <a:srgbClr val="8b8b8b"/>
                </a:solidFill>
                <a:latin typeface="Calibri"/>
              </a:rPr>
              <a:t>&lt;number&gt;</a:t>
            </a:fld>
            <a:endParaRPr b="0" lang="en-US" sz="1200" spc="-1" strike="noStrike">
              <a:latin typeface="Arial"/>
            </a:endParaRPr>
          </a:p>
        </p:txBody>
      </p:sp>
      <p:pic>
        <p:nvPicPr>
          <p:cNvPr id="1695" name="Picture 2_17" descr=""/>
          <p:cNvPicPr/>
          <p:nvPr/>
        </p:nvPicPr>
        <p:blipFill>
          <a:blip r:embed="rId1"/>
          <a:srcRect l="2517" t="5998" r="2200" b="6521"/>
          <a:stretch/>
        </p:blipFill>
        <p:spPr>
          <a:xfrm>
            <a:off x="1346040" y="596880"/>
            <a:ext cx="9422640" cy="5523840"/>
          </a:xfrm>
          <a:prstGeom prst="rect">
            <a:avLst/>
          </a:prstGeom>
          <a:ln w="9525">
            <a:noFill/>
          </a:ln>
        </p:spPr>
      </p:pic>
    </p:spTree>
  </p:cSld>
  <p:transition spd="slow">
    <p:wipe dir="r"/>
  </p:transition>
</p:sld>
</file>

<file path=ppt/slides/slide3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6" name="Title 1_72"/>
          <p:cNvSpPr/>
          <p:nvPr/>
        </p:nvSpPr>
        <p:spPr>
          <a:xfrm>
            <a:off x="838080" y="365040"/>
            <a:ext cx="11022840" cy="1145520"/>
          </a:xfrm>
          <a:prstGeom prst="rect">
            <a:avLst/>
          </a:prstGeom>
          <a:noFill/>
          <a:ln w="0">
            <a:noFill/>
          </a:ln>
        </p:spPr>
        <p:style>
          <a:lnRef idx="0"/>
          <a:fillRef idx="0"/>
          <a:effectRef idx="0"/>
          <a:fontRef idx="minor"/>
        </p:style>
        <p:txBody>
          <a:bodyPr lIns="90000" rIns="90000" tIns="45000" bIns="45000" anchor="ctr">
            <a:normAutofit fontScale="39000"/>
          </a:bodyPr>
          <a:p>
            <a:pPr algn="ctr">
              <a:lnSpc>
                <a:spcPct val="90000"/>
              </a:lnSpc>
            </a:pPr>
            <a:r>
              <a:rPr b="1" lang="en-US" sz="4000" spc="-1" strike="noStrike">
                <a:solidFill>
                  <a:srgbClr val="000000"/>
                </a:solidFill>
                <a:latin typeface="Calibri Light"/>
              </a:rPr>
              <a:t>Running Windows 10 and x86 apps on the ARM ISA based Snapdragon 835 </a:t>
            </a:r>
            <a:br/>
            <a:endParaRPr b="0" lang="en-US" sz="4000" spc="-1" strike="noStrike">
              <a:latin typeface="Arial"/>
            </a:endParaRPr>
          </a:p>
        </p:txBody>
      </p:sp>
      <p:sp>
        <p:nvSpPr>
          <p:cNvPr id="1697" name="Content Placeholder 2_30"/>
          <p:cNvSpPr/>
          <p:nvPr/>
        </p:nvSpPr>
        <p:spPr>
          <a:xfrm>
            <a:off x="723960" y="1317600"/>
            <a:ext cx="10514880" cy="4350600"/>
          </a:xfrm>
          <a:prstGeom prst="rect">
            <a:avLst/>
          </a:prstGeom>
          <a:noFill/>
          <a:ln w="0">
            <a:noFill/>
          </a:ln>
        </p:spPr>
        <p:style>
          <a:lnRef idx="0"/>
          <a:fillRef idx="0"/>
          <a:effectRef idx="0"/>
          <a:fontRef idx="minor"/>
        </p:style>
        <p:txBody>
          <a:bodyPr lIns="90000" rIns="90000" tIns="45000" bIns="45000">
            <a:normAutofit fontScale="70000"/>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The Snapdragon 835 is the first ever ARM processor that is designed to support Windows 10. </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On the 2017 Snapdragon Technology Summit (12/2017) Qualcomm has announced the first Windows 10 laptops powered by the Snapdragon 835, these are the ASUS NovaGo and HP’s Envy x2 [84], see the next slide.</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These devices provide all day battery life (e.g. 15 or 20 hours). </a:t>
            </a:r>
            <a:br/>
            <a:r>
              <a:rPr b="0" lang="en-US" sz="2800" spc="-1" strike="noStrike">
                <a:solidFill>
                  <a:srgbClr val="000000"/>
                </a:solidFill>
                <a:latin typeface="Calibri"/>
              </a:rPr>
              <a:t> </a:t>
            </a:r>
            <a:endParaRPr b="0" lang="en-US" sz="2800" spc="-1" strike="noStrike">
              <a:latin typeface="Arial"/>
            </a:endParaRPr>
          </a:p>
        </p:txBody>
      </p:sp>
      <p:sp>
        <p:nvSpPr>
          <p:cNvPr id="1698" name="Date Placeholder 3_41"/>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0F066A90-4D62-4E00-99B2-166703D8F1C6}" type="datetime1">
              <a:rPr b="0" lang="en-US" sz="1200" spc="-1" strike="noStrike">
                <a:solidFill>
                  <a:srgbClr val="8b8b8b"/>
                </a:solidFill>
                <a:latin typeface="Calibri"/>
              </a:rPr>
              <a:t>05/18/2021</a:t>
            </a:fld>
            <a:endParaRPr b="0" lang="en-US" sz="1200" spc="-1" strike="noStrike">
              <a:latin typeface="Arial"/>
            </a:endParaRPr>
          </a:p>
        </p:txBody>
      </p:sp>
      <p:sp>
        <p:nvSpPr>
          <p:cNvPr id="1699" name="Footer Placeholder 4_42"/>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700" name="Slide Number Placeholder 5_58"/>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A1F82A1-0411-4F8F-956D-8337932C0F19}" type="slidenum">
              <a:rPr b="0" lang="en-US" sz="1200" spc="-1" strike="noStrike">
                <a:solidFill>
                  <a:srgbClr val="8b8b8b"/>
                </a:solidFill>
                <a:latin typeface="Calibri"/>
              </a:rPr>
              <a:t>&lt;number&gt;</a:t>
            </a:fld>
            <a:endParaRPr b="0" lang="en-US" sz="1200" spc="-1" strike="noStrike">
              <a:latin typeface="Arial"/>
            </a:endParaRPr>
          </a:p>
        </p:txBody>
      </p:sp>
    </p:spTree>
  </p:cSld>
  <p:transition spd="slow">
    <p:wipe dir="r"/>
  </p:transition>
</p:sld>
</file>

<file path=ppt/slides/slide3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1" name="Title 1_73"/>
          <p:cNvSpPr/>
          <p:nvPr/>
        </p:nvSpPr>
        <p:spPr>
          <a:xfrm>
            <a:off x="1892160" y="2460600"/>
            <a:ext cx="8254440" cy="1324800"/>
          </a:xfrm>
          <a:prstGeom prst="rect">
            <a:avLst/>
          </a:prstGeom>
          <a:noFill/>
          <a:ln w="0">
            <a:noFill/>
          </a:ln>
        </p:spPr>
        <p:style>
          <a:lnRef idx="0"/>
          <a:fillRef idx="0"/>
          <a:effectRef idx="0"/>
          <a:fontRef idx="minor"/>
        </p:style>
        <p:txBody>
          <a:bodyPr lIns="90000" rIns="90000" tIns="45000" bIns="45000" anchor="ctr">
            <a:noAutofit/>
          </a:bodyPr>
          <a:p>
            <a:pPr algn="ctr">
              <a:lnSpc>
                <a:spcPct val="90000"/>
              </a:lnSpc>
            </a:pPr>
            <a:r>
              <a:rPr b="1" lang="en-US" sz="4800" spc="-1" strike="noStrike">
                <a:solidFill>
                  <a:srgbClr val="000000"/>
                </a:solidFill>
                <a:latin typeface="Calibri Light"/>
              </a:rPr>
              <a:t>Windows 10 and Smart-phones Powered by Qualcomm Snapdragon 835 Processor</a:t>
            </a:r>
            <a:br/>
            <a:endParaRPr b="0" lang="en-US" sz="4800" spc="-1" strike="noStrike">
              <a:latin typeface="Arial"/>
            </a:endParaRPr>
          </a:p>
        </p:txBody>
      </p:sp>
      <p:sp>
        <p:nvSpPr>
          <p:cNvPr id="1702" name="Date Placeholder 3_42"/>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EE434AA5-1C90-4C47-911A-9E5296F5C298}" type="datetime1">
              <a:rPr b="0" lang="en-US" sz="1200" spc="-1" strike="noStrike">
                <a:solidFill>
                  <a:srgbClr val="8b8b8b"/>
                </a:solidFill>
                <a:latin typeface="Calibri"/>
              </a:rPr>
              <a:t>05/18/2021</a:t>
            </a:fld>
            <a:endParaRPr b="0" lang="en-US" sz="1200" spc="-1" strike="noStrike">
              <a:latin typeface="Arial"/>
            </a:endParaRPr>
          </a:p>
        </p:txBody>
      </p:sp>
      <p:sp>
        <p:nvSpPr>
          <p:cNvPr id="1703" name="Footer Placeholder 4_43"/>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704" name="Slide Number Placeholder 5_59"/>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7797AE0-D7DA-4467-A25D-557F0FD51979}" type="slidenum">
              <a:rPr b="0" lang="en-US" sz="1200" spc="-1" strike="noStrike">
                <a:solidFill>
                  <a:srgbClr val="8b8b8b"/>
                </a:solidFill>
                <a:latin typeface="Calibri"/>
              </a:rPr>
              <a:t>&lt;number&gt;</a:t>
            </a:fld>
            <a:endParaRPr b="0" lang="en-US" sz="1200" spc="-1" strike="noStrike">
              <a:latin typeface="Arial"/>
            </a:endParaRPr>
          </a:p>
        </p:txBody>
      </p:sp>
    </p:spTree>
  </p:cSld>
  <p:transition spd="slow">
    <p:wipe dir="r"/>
  </p:transition>
</p:sld>
</file>

<file path=ppt/slides/slide3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5" name="Title 1_74"/>
          <p:cNvSpPr/>
          <p:nvPr/>
        </p:nvSpPr>
        <p:spPr>
          <a:xfrm>
            <a:off x="838080" y="365040"/>
            <a:ext cx="10514880" cy="840600"/>
          </a:xfrm>
          <a:prstGeom prst="rect">
            <a:avLst/>
          </a:prstGeom>
          <a:noFill/>
          <a:ln w="0">
            <a:noFill/>
          </a:ln>
        </p:spPr>
        <p:style>
          <a:lnRef idx="0"/>
          <a:fillRef idx="0"/>
          <a:effectRef idx="0"/>
          <a:fontRef idx="minor"/>
        </p:style>
        <p:txBody>
          <a:bodyPr lIns="90000" rIns="90000" tIns="45000" bIns="45000" anchor="ctr">
            <a:normAutofit fontScale="20000"/>
          </a:bodyPr>
          <a:p>
            <a:pPr>
              <a:lnSpc>
                <a:spcPct val="90000"/>
              </a:lnSpc>
            </a:pPr>
            <a:r>
              <a:rPr b="1" lang="en-US" sz="4400" spc="-1" strike="noStrike">
                <a:solidFill>
                  <a:srgbClr val="000000"/>
                </a:solidFill>
                <a:latin typeface="Calibri Light"/>
              </a:rPr>
              <a:t>Snapdragon 835 based Windows-10 devices </a:t>
            </a:r>
            <a:br/>
            <a:endParaRPr b="0" lang="en-US" sz="4400" spc="-1" strike="noStrike">
              <a:latin typeface="Arial"/>
            </a:endParaRPr>
          </a:p>
        </p:txBody>
      </p:sp>
      <p:sp>
        <p:nvSpPr>
          <p:cNvPr id="1706" name="Date Placeholder 3_43"/>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1C89E66C-0520-498B-BD68-156EC7479E9B}" type="datetime1">
              <a:rPr b="0" lang="en-US" sz="1200" spc="-1" strike="noStrike">
                <a:solidFill>
                  <a:srgbClr val="8b8b8b"/>
                </a:solidFill>
                <a:latin typeface="Calibri"/>
              </a:rPr>
              <a:t>05/18/2021</a:t>
            </a:fld>
            <a:endParaRPr b="0" lang="en-US" sz="1200" spc="-1" strike="noStrike">
              <a:latin typeface="Arial"/>
            </a:endParaRPr>
          </a:p>
        </p:txBody>
      </p:sp>
      <p:sp>
        <p:nvSpPr>
          <p:cNvPr id="1707" name="Footer Placeholder 4_44"/>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708" name="Slide Number Placeholder 5_60"/>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FEBB0FC-C167-4D48-9340-FA21B3134936}" type="slidenum">
              <a:rPr b="0" lang="en-US" sz="1200" spc="-1" strike="noStrike">
                <a:solidFill>
                  <a:srgbClr val="8b8b8b"/>
                </a:solidFill>
                <a:latin typeface="Calibri"/>
              </a:rPr>
              <a:t>&lt;number&gt;</a:t>
            </a:fld>
            <a:endParaRPr b="0" lang="en-US" sz="1200" spc="-1" strike="noStrike">
              <a:latin typeface="Arial"/>
            </a:endParaRPr>
          </a:p>
        </p:txBody>
      </p:sp>
      <p:pic>
        <p:nvPicPr>
          <p:cNvPr id="1709" name="Picture 2_18" descr=""/>
          <p:cNvPicPr/>
          <p:nvPr/>
        </p:nvPicPr>
        <p:blipFill>
          <a:blip r:embed="rId1"/>
          <a:stretch/>
        </p:blipFill>
        <p:spPr>
          <a:xfrm>
            <a:off x="992520" y="906120"/>
            <a:ext cx="10463400" cy="5449320"/>
          </a:xfrm>
          <a:prstGeom prst="rect">
            <a:avLst/>
          </a:prstGeom>
          <a:ln w="9525">
            <a:noFill/>
          </a:ln>
        </p:spPr>
      </p:pic>
    </p:spTree>
  </p:cSld>
  <p:transition spd="slow">
    <p:wipe dir="r"/>
  </p:transition>
</p:sld>
</file>

<file path=ppt/slides/slide3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0" name="Content Placeholder 2"/>
          <p:cNvSpPr/>
          <p:nvPr/>
        </p:nvSpPr>
        <p:spPr>
          <a:xfrm>
            <a:off x="1117440" y="2003400"/>
            <a:ext cx="5028480" cy="435060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Samsung Galaxy S8 and S8 Plus</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Samsung Galaxy Note 8</a:t>
            </a:r>
            <a:endParaRPr b="0" lang="en-US" sz="2800" spc="-1" strike="noStrike">
              <a:latin typeface="Arial"/>
            </a:endParaRPr>
          </a:p>
          <a:p>
            <a:pPr marL="228600" indent="-227880">
              <a:lnSpc>
                <a:spcPct val="90000"/>
              </a:lnSpc>
              <a:spcBef>
                <a:spcPts val="1001"/>
              </a:spcBef>
              <a:buClr>
                <a:srgbClr val="000000"/>
              </a:buClr>
              <a:buFont typeface="Arial"/>
              <a:buChar char="•"/>
            </a:pPr>
            <a:r>
              <a:rPr b="0" lang="de-DE" sz="2800" spc="-1" strike="noStrike">
                <a:solidFill>
                  <a:srgbClr val="000000"/>
                </a:solidFill>
                <a:latin typeface="Calibri"/>
              </a:rPr>
              <a:t>Google Pixel 2 &amp; Pixel 2 XL</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Xiaomi Mi 6</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OnePlus 5</a:t>
            </a:r>
            <a:endParaRPr b="0" lang="en-US" sz="2800" spc="-1" strike="noStrike">
              <a:latin typeface="Arial"/>
            </a:endParaRPr>
          </a:p>
          <a:p>
            <a:pPr marL="228600" indent="-227880">
              <a:lnSpc>
                <a:spcPct val="90000"/>
              </a:lnSpc>
              <a:spcBef>
                <a:spcPts val="1001"/>
              </a:spcBef>
              <a:tabLst>
                <a:tab algn="l" pos="0"/>
              </a:tabLst>
            </a:pPr>
            <a:br/>
            <a:endParaRPr b="0" lang="en-US" sz="2800" spc="-1" strike="noStrike">
              <a:latin typeface="Arial"/>
            </a:endParaRPr>
          </a:p>
        </p:txBody>
      </p:sp>
      <p:sp>
        <p:nvSpPr>
          <p:cNvPr id="1711" name="Date Placeholder 3_44"/>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FFA1E7BB-DCA7-48CC-91A6-596CAD62CF17}" type="datetime1">
              <a:rPr b="0" lang="en-US" sz="1200" spc="-1" strike="noStrike">
                <a:solidFill>
                  <a:srgbClr val="8b8b8b"/>
                </a:solidFill>
                <a:latin typeface="Calibri"/>
              </a:rPr>
              <a:t>05/18/2021</a:t>
            </a:fld>
            <a:endParaRPr b="0" lang="en-US" sz="1200" spc="-1" strike="noStrike">
              <a:latin typeface="Arial"/>
            </a:endParaRPr>
          </a:p>
        </p:txBody>
      </p:sp>
      <p:sp>
        <p:nvSpPr>
          <p:cNvPr id="1712" name="Footer Placeholder 4_45"/>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Arial"/>
            </a:endParaRPr>
          </a:p>
        </p:txBody>
      </p:sp>
      <p:sp>
        <p:nvSpPr>
          <p:cNvPr id="1713" name="Slide Number Placeholder 5_61"/>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2B4D8A7-CF8B-4036-B785-4E048A541545}" type="slidenum">
              <a:rPr b="0" lang="en-US" sz="1200" spc="-1" strike="noStrike">
                <a:solidFill>
                  <a:srgbClr val="8b8b8b"/>
                </a:solidFill>
                <a:latin typeface="Calibri"/>
              </a:rPr>
              <a:t>&lt;number&gt;</a:t>
            </a:fld>
            <a:endParaRPr b="0" lang="en-US" sz="1200" spc="-1" strike="noStrike">
              <a:latin typeface="Arial"/>
            </a:endParaRPr>
          </a:p>
        </p:txBody>
      </p:sp>
      <p:sp>
        <p:nvSpPr>
          <p:cNvPr id="1714" name="Rectangle 6_10"/>
          <p:cNvSpPr/>
          <p:nvPr/>
        </p:nvSpPr>
        <p:spPr>
          <a:xfrm>
            <a:off x="758520" y="666360"/>
            <a:ext cx="892116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3600" spc="-1" strike="noStrike">
                <a:solidFill>
                  <a:srgbClr val="000000"/>
                </a:solidFill>
                <a:latin typeface="Calibri"/>
                <a:ea typeface="DejaVu Sans"/>
              </a:rPr>
              <a:t>Snapdragon 835 based mobile devices </a:t>
            </a:r>
            <a:endParaRPr b="0" lang="en-US" sz="3600" spc="-1" strike="noStrike">
              <a:latin typeface="Arial"/>
            </a:endParaRPr>
          </a:p>
        </p:txBody>
      </p:sp>
    </p:spTree>
  </p:cSld>
  <p:transition spd="slow">
    <p:wipe dir="r"/>
  </p:transition>
</p:sld>
</file>

<file path=ppt/slides/slide3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5" name="Title 1_75"/>
          <p:cNvSpPr/>
          <p:nvPr/>
        </p:nvSpPr>
        <p:spPr>
          <a:xfrm>
            <a:off x="781200" y="0"/>
            <a:ext cx="10514880" cy="1036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000" spc="-1" strike="noStrike">
                <a:solidFill>
                  <a:srgbClr val="000000"/>
                </a:solidFill>
                <a:latin typeface="Calibri Light"/>
              </a:rPr>
              <a:t>Qualcomm Snapdragon 845</a:t>
            </a:r>
            <a:endParaRPr b="0" lang="en-US" sz="4000" spc="-1" strike="noStrike">
              <a:latin typeface="Arial"/>
            </a:endParaRPr>
          </a:p>
        </p:txBody>
      </p:sp>
      <p:sp>
        <p:nvSpPr>
          <p:cNvPr id="1716" name="Content Placeholder 2_29"/>
          <p:cNvSpPr/>
          <p:nvPr/>
        </p:nvSpPr>
        <p:spPr>
          <a:xfrm>
            <a:off x="838080" y="1249200"/>
            <a:ext cx="10514880" cy="4102920"/>
          </a:xfrm>
          <a:prstGeom prst="rect">
            <a:avLst/>
          </a:prstGeom>
          <a:noFill/>
          <a:ln w="0">
            <a:noFill/>
          </a:ln>
        </p:spPr>
        <p:style>
          <a:lnRef idx="0"/>
          <a:fillRef idx="0"/>
          <a:effectRef idx="0"/>
          <a:fontRef idx="minor"/>
        </p:style>
        <p:txBody>
          <a:bodyPr lIns="90000" rIns="90000" tIns="45000" bIns="45000">
            <a:normAutofit fontScale="91000"/>
          </a:bodyPr>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The Qualcomm Snapdragon 845 Mobile Platform (or SD845) is a high-end SoC for smartphones that was introduced in early 2018 and manufactured in 10 nm LPP FinFET at TSMC. </a:t>
            </a:r>
            <a:endParaRPr b="0" lang="en-US" sz="2400" spc="-1" strike="noStrike">
              <a:latin typeface="Arial"/>
            </a:endParaRPr>
          </a:p>
          <a:p>
            <a:pPr>
              <a:lnSpc>
                <a:spcPct val="90000"/>
              </a:lnSpc>
              <a:spcBef>
                <a:spcPts val="1001"/>
              </a:spcBef>
            </a:pP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Integrates 4x Kryo 385 cores (Cortex-A75) at up to 2.8 GHz (max) for performance and 4x Kryo 385 at 1.8 GHz (max) for efficiency. </a:t>
            </a:r>
            <a:endParaRPr b="0" lang="en-US" sz="2400" spc="-1" strike="noStrike">
              <a:latin typeface="Arial"/>
            </a:endParaRPr>
          </a:p>
          <a:p>
            <a:pPr>
              <a:lnSpc>
                <a:spcPct val="90000"/>
              </a:lnSpc>
              <a:spcBef>
                <a:spcPts val="1001"/>
              </a:spcBef>
            </a:pP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Furthermore offers an X20 LTE modem (Cat. 18 1.2 Gbps downlink, Cat 13 150 Mbps uplink), ac-WiFi and a dual-channel 32-Bit 1866 MHz LPDDR4x memory controller.</a:t>
            </a:r>
            <a:endParaRPr b="0" lang="en-US" sz="2400" spc="-1" strike="noStrike">
              <a:latin typeface="Arial"/>
            </a:endParaRPr>
          </a:p>
        </p:txBody>
      </p:sp>
      <p:sp>
        <p:nvSpPr>
          <p:cNvPr id="1717" name="Date Placeholder 3_45"/>
          <p:cNvSpPr/>
          <p:nvPr/>
        </p:nvSpPr>
        <p:spPr>
          <a:xfrm>
            <a:off x="838080" y="6356520"/>
            <a:ext cx="2742480" cy="364320"/>
          </a:xfrm>
          <a:prstGeom prst="rect">
            <a:avLst/>
          </a:prstGeom>
          <a:noFill/>
          <a:ln w="0">
            <a:noFill/>
          </a:ln>
        </p:spPr>
        <p:style>
          <a:lnRef idx="0"/>
          <a:fillRef idx="0"/>
          <a:effectRef idx="0"/>
          <a:fontRef idx="minor"/>
        </p:style>
      </p:sp>
      <p:sp>
        <p:nvSpPr>
          <p:cNvPr id="1718" name="Footer Placeholder 4_46"/>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719" name="Slide Number Placeholder 5_62"/>
          <p:cNvSpPr/>
          <p:nvPr/>
        </p:nvSpPr>
        <p:spPr>
          <a:xfrm>
            <a:off x="8610480" y="6356520"/>
            <a:ext cx="2742480" cy="364320"/>
          </a:xfrm>
          <a:prstGeom prst="rect">
            <a:avLst/>
          </a:prstGeom>
          <a:noFill/>
          <a:ln w="0">
            <a:noFill/>
          </a:ln>
        </p:spPr>
        <p:style>
          <a:lnRef idx="0"/>
          <a:fillRef idx="0"/>
          <a:effectRef idx="0"/>
          <a:fontRef idx="minor"/>
        </p:style>
      </p:sp>
      <p:sp>
        <p:nvSpPr>
          <p:cNvPr id="1720" name="Rectangle 6_12"/>
          <p:cNvSpPr/>
          <p:nvPr/>
        </p:nvSpPr>
        <p:spPr>
          <a:xfrm>
            <a:off x="561600" y="5694840"/>
            <a:ext cx="1041048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 https://www.notebookcheck.net/Qualcomm-Snapdragon-845-SoC-Benchmarks-and-Specs.299446.0.html</a:t>
            </a:r>
            <a:endParaRPr b="0" lang="en-US" sz="1800" spc="-1" strike="noStrike">
              <a:latin typeface="Arial"/>
            </a:endParaRPr>
          </a:p>
        </p:txBody>
      </p:sp>
    </p:spTree>
  </p:cSld>
  <p:transition spd="slow">
    <p:wipe dir="r"/>
  </p:transition>
</p:sld>
</file>

<file path=ppt/slides/slide3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1" name="Title 1_76"/>
          <p:cNvSpPr/>
          <p:nvPr/>
        </p:nvSpPr>
        <p:spPr>
          <a:xfrm>
            <a:off x="838080" y="0"/>
            <a:ext cx="10514880" cy="87732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Qualcomm Snapdragon 845…..</a:t>
            </a:r>
            <a:endParaRPr b="0" lang="en-US" sz="4400" spc="-1" strike="noStrike">
              <a:latin typeface="Arial"/>
            </a:endParaRPr>
          </a:p>
        </p:txBody>
      </p:sp>
      <p:sp>
        <p:nvSpPr>
          <p:cNvPr id="1722" name="Content Placeholder 2_32"/>
          <p:cNvSpPr/>
          <p:nvPr/>
        </p:nvSpPr>
        <p:spPr>
          <a:xfrm>
            <a:off x="838080" y="1037520"/>
            <a:ext cx="10514880" cy="4088520"/>
          </a:xfrm>
          <a:prstGeom prst="rect">
            <a:avLst/>
          </a:prstGeom>
          <a:noFill/>
          <a:ln w="0">
            <a:noFill/>
          </a:ln>
        </p:spPr>
        <p:style>
          <a:lnRef idx="0"/>
          <a:fillRef idx="0"/>
          <a:effectRef idx="0"/>
          <a:fontRef idx="minor"/>
        </p:style>
        <p:txBody>
          <a:bodyPr lIns="90000" rIns="90000" tIns="45000" bIns="45000">
            <a:normAutofit fontScale="1000"/>
          </a:bodyPr>
          <a:p>
            <a:pPr marL="228600" indent="-227880">
              <a:lnSpc>
                <a:spcPct val="90000"/>
              </a:lnSpc>
              <a:spcBef>
                <a:spcPts val="1001"/>
              </a:spcBef>
              <a:buClr>
                <a:srgbClr val="000000"/>
              </a:buClr>
              <a:buFont typeface="Arial"/>
              <a:buChar char="•"/>
            </a:pPr>
            <a:r>
              <a:rPr b="0" lang="en-US" sz="9600" spc="-1" strike="noStrike">
                <a:solidFill>
                  <a:srgbClr val="000000"/>
                </a:solidFill>
                <a:latin typeface="Calibri"/>
              </a:rPr>
              <a:t>It is built up on 8 Kryo 385 CPU cores. </a:t>
            </a:r>
            <a:br/>
            <a:r>
              <a:rPr b="0" lang="en-US" sz="9600" spc="-1" strike="noStrike">
                <a:solidFill>
                  <a:srgbClr val="000000"/>
                </a:solidFill>
                <a:latin typeface="Calibri"/>
              </a:rPr>
              <a:t> </a:t>
            </a:r>
            <a:endParaRPr b="0" lang="en-US" sz="9600" spc="-1" strike="noStrike">
              <a:latin typeface="Arial"/>
            </a:endParaRPr>
          </a:p>
          <a:p>
            <a:pPr marL="228600" indent="-227880" algn="just">
              <a:lnSpc>
                <a:spcPct val="90000"/>
              </a:lnSpc>
              <a:spcBef>
                <a:spcPts val="1001"/>
              </a:spcBef>
              <a:buClr>
                <a:srgbClr val="000000"/>
              </a:buClr>
              <a:buFont typeface="Arial"/>
              <a:buChar char="•"/>
            </a:pPr>
            <a:r>
              <a:rPr b="0" lang="en-US" sz="9600" spc="-1" strike="noStrike">
                <a:solidFill>
                  <a:srgbClr val="000000"/>
                </a:solidFill>
                <a:latin typeface="Calibri"/>
              </a:rPr>
              <a:t>The Kryo 385 is a semicustom design and is the first chip that is based on the ARMv8.2-based Cortex-A75 and A-55 cores and ARM’s DynamIQ core technology.</a:t>
            </a:r>
            <a:endParaRPr b="0" lang="en-US" sz="9600" spc="-1" strike="noStrike">
              <a:latin typeface="Arial"/>
            </a:endParaRPr>
          </a:p>
          <a:p>
            <a:pPr algn="just">
              <a:lnSpc>
                <a:spcPct val="90000"/>
              </a:lnSpc>
              <a:spcBef>
                <a:spcPts val="1001"/>
              </a:spcBef>
            </a:pPr>
            <a:endParaRPr b="0" lang="en-US" sz="9600" spc="-1" strike="noStrike">
              <a:latin typeface="Arial"/>
            </a:endParaRPr>
          </a:p>
          <a:p>
            <a:pPr marL="228600" indent="-227880" algn="just">
              <a:lnSpc>
                <a:spcPct val="90000"/>
              </a:lnSpc>
              <a:spcBef>
                <a:spcPts val="1001"/>
              </a:spcBef>
              <a:buClr>
                <a:srgbClr val="000000"/>
              </a:buClr>
              <a:buFont typeface="Arial"/>
              <a:buChar char="•"/>
            </a:pPr>
            <a:r>
              <a:rPr b="0" lang="en-US" sz="9600" spc="-1" strike="noStrike">
                <a:solidFill>
                  <a:srgbClr val="000000"/>
                </a:solidFill>
                <a:latin typeface="Calibri"/>
              </a:rPr>
              <a:t>It is a 4 + 4 core design with:</a:t>
            </a:r>
            <a:endParaRPr b="0" lang="en-US" sz="9600" spc="-1" strike="noStrike">
              <a:latin typeface="Arial"/>
            </a:endParaRPr>
          </a:p>
          <a:p>
            <a:pPr algn="just">
              <a:lnSpc>
                <a:spcPct val="90000"/>
              </a:lnSpc>
              <a:spcBef>
                <a:spcPts val="1001"/>
              </a:spcBef>
            </a:pPr>
            <a:endParaRPr b="0" lang="en-US" sz="9600" spc="-1" strike="noStrike">
              <a:latin typeface="Arial"/>
            </a:endParaRPr>
          </a:p>
          <a:p>
            <a:pPr lvl="1" marL="685800" indent="-227880" algn="just">
              <a:lnSpc>
                <a:spcPct val="90000"/>
              </a:lnSpc>
              <a:spcBef>
                <a:spcPts val="499"/>
              </a:spcBef>
              <a:buClr>
                <a:srgbClr val="000000"/>
              </a:buClr>
              <a:buFont typeface="Wingdings" charset="2"/>
              <a:buChar char=""/>
            </a:pPr>
            <a:r>
              <a:rPr b="0" lang="en-US" sz="9600" spc="-1" strike="noStrike">
                <a:solidFill>
                  <a:srgbClr val="000000"/>
                </a:solidFill>
                <a:latin typeface="Calibri"/>
              </a:rPr>
              <a:t> </a:t>
            </a:r>
            <a:r>
              <a:rPr b="0" lang="en-US" sz="8000" spc="-1" strike="noStrike">
                <a:solidFill>
                  <a:srgbClr val="000000"/>
                </a:solidFill>
                <a:latin typeface="Calibri"/>
              </a:rPr>
              <a:t>4x Kryo 385 cores clocked at 2.8 GHz. </a:t>
            </a:r>
            <a:endParaRPr b="0" lang="en-US" sz="8000" spc="-1" strike="noStrike">
              <a:latin typeface="Arial"/>
            </a:endParaRPr>
          </a:p>
          <a:p>
            <a:pPr lvl="1" marL="685800" indent="-227880" algn="just">
              <a:lnSpc>
                <a:spcPct val="90000"/>
              </a:lnSpc>
              <a:spcBef>
                <a:spcPts val="499"/>
              </a:spcBef>
              <a:buClr>
                <a:srgbClr val="000000"/>
              </a:buClr>
              <a:buFont typeface="Wingdings" charset="2"/>
              <a:buChar char=""/>
            </a:pPr>
            <a:r>
              <a:rPr b="0" lang="en-US" sz="8000" spc="-1" strike="noStrike">
                <a:solidFill>
                  <a:srgbClr val="000000"/>
                </a:solidFill>
                <a:latin typeface="Calibri"/>
              </a:rPr>
              <a:t>4x Kryo 385 cores clocked at 1.8 GHz.</a:t>
            </a:r>
            <a:endParaRPr b="0" lang="en-US" sz="8000" spc="-1" strike="noStrike">
              <a:latin typeface="Arial"/>
            </a:endParaRPr>
          </a:p>
          <a:p>
            <a:pPr lvl="1" marL="685800" indent="-227880" algn="just">
              <a:lnSpc>
                <a:spcPct val="90000"/>
              </a:lnSpc>
              <a:spcBef>
                <a:spcPts val="499"/>
              </a:spcBef>
              <a:buClr>
                <a:srgbClr val="000000"/>
              </a:buClr>
              <a:buFont typeface="Wingdings" charset="2"/>
              <a:buChar char=""/>
            </a:pPr>
            <a:r>
              <a:rPr b="0" lang="en-US" sz="8000" spc="-1" strike="noStrike">
                <a:solidFill>
                  <a:srgbClr val="000000"/>
                </a:solidFill>
                <a:latin typeface="Calibri"/>
              </a:rPr>
              <a:t>Manufactured on Samsung’s 2. gen 10 nm technology, called LPP (LP Plus).</a:t>
            </a:r>
            <a:endParaRPr b="0" lang="en-US" sz="8000" spc="-1" strike="noStrike">
              <a:latin typeface="Arial"/>
            </a:endParaRPr>
          </a:p>
          <a:p>
            <a:pPr>
              <a:lnSpc>
                <a:spcPct val="100000"/>
              </a:lnSpc>
            </a:pPr>
            <a:endParaRPr b="0" lang="en-US" sz="8000" spc="-1" strike="noStrike">
              <a:latin typeface="Arial"/>
            </a:endParaRPr>
          </a:p>
          <a:p>
            <a:pPr lvl="1" marL="266760" indent="-266040" algn="just">
              <a:lnSpc>
                <a:spcPct val="90000"/>
              </a:lnSpc>
              <a:spcBef>
                <a:spcPts val="499"/>
              </a:spcBef>
              <a:buClr>
                <a:srgbClr val="000000"/>
              </a:buClr>
              <a:buFont typeface="Arial"/>
              <a:buChar char="•"/>
            </a:pPr>
            <a:r>
              <a:rPr b="0" lang="en-US" sz="9600" spc="-1" strike="noStrike">
                <a:solidFill>
                  <a:srgbClr val="000000"/>
                </a:solidFill>
                <a:latin typeface="Calibri"/>
              </a:rPr>
              <a:t>It is the second ARM processor that supports Windows 10, but apparently no Windows 10 tablets or laptops appeared on the market.</a:t>
            </a:r>
            <a:endParaRPr b="0" lang="en-US" sz="9600" spc="-1" strike="noStrike">
              <a:latin typeface="Arial"/>
            </a:endParaRPr>
          </a:p>
          <a:p>
            <a:pPr marL="685800" indent="-227880" algn="just">
              <a:lnSpc>
                <a:spcPct val="90000"/>
              </a:lnSpc>
              <a:spcBef>
                <a:spcPts val="499"/>
              </a:spcBef>
              <a:tabLst>
                <a:tab algn="l" pos="0"/>
              </a:tabLst>
            </a:pPr>
            <a:r>
              <a:rPr b="0" lang="en-US" sz="9600" spc="-1" strike="noStrike">
                <a:solidFill>
                  <a:srgbClr val="000000"/>
                </a:solidFill>
                <a:latin typeface="Calibri"/>
              </a:rPr>
              <a:t> </a:t>
            </a:r>
            <a:br/>
            <a:endParaRPr b="0" lang="en-US" sz="9600" spc="-1" strike="noStrike">
              <a:latin typeface="Arial"/>
            </a:endParaRPr>
          </a:p>
          <a:p>
            <a:pPr marL="228600" indent="-227880">
              <a:lnSpc>
                <a:spcPct val="90000"/>
              </a:lnSpc>
              <a:spcBef>
                <a:spcPts val="1001"/>
              </a:spcBef>
              <a:tabLst>
                <a:tab algn="l" pos="0"/>
              </a:tabLst>
            </a:pPr>
            <a:r>
              <a:rPr b="0" lang="en-US" sz="2800" spc="-1" strike="noStrike">
                <a:solidFill>
                  <a:srgbClr val="000000"/>
                </a:solidFill>
                <a:latin typeface="Calibri"/>
              </a:rPr>
              <a:t> </a:t>
            </a:r>
            <a:br/>
            <a:endParaRPr b="0" lang="en-US" sz="2800" spc="-1" strike="noStrike">
              <a:latin typeface="Arial"/>
            </a:endParaRPr>
          </a:p>
        </p:txBody>
      </p:sp>
      <p:sp>
        <p:nvSpPr>
          <p:cNvPr id="1723" name="Date Placeholder 3_46"/>
          <p:cNvSpPr/>
          <p:nvPr/>
        </p:nvSpPr>
        <p:spPr>
          <a:xfrm>
            <a:off x="838080" y="6356520"/>
            <a:ext cx="2742480" cy="364320"/>
          </a:xfrm>
          <a:prstGeom prst="rect">
            <a:avLst/>
          </a:prstGeom>
          <a:noFill/>
          <a:ln w="0">
            <a:noFill/>
          </a:ln>
        </p:spPr>
        <p:style>
          <a:lnRef idx="0"/>
          <a:fillRef idx="0"/>
          <a:effectRef idx="0"/>
          <a:fontRef idx="minor"/>
        </p:style>
      </p:sp>
      <p:sp>
        <p:nvSpPr>
          <p:cNvPr id="1724" name="Footer Placeholder 4_47"/>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725" name="Slide Number Placeholder 5_63"/>
          <p:cNvSpPr/>
          <p:nvPr/>
        </p:nvSpPr>
        <p:spPr>
          <a:xfrm>
            <a:off x="8610480" y="6356520"/>
            <a:ext cx="2742480" cy="364320"/>
          </a:xfrm>
          <a:prstGeom prst="rect">
            <a:avLst/>
          </a:prstGeom>
          <a:noFill/>
          <a:ln w="0">
            <a:noFill/>
          </a:ln>
        </p:spPr>
        <p:style>
          <a:lnRef idx="0"/>
          <a:fillRef idx="0"/>
          <a:effectRef idx="0"/>
          <a:fontRef idx="minor"/>
        </p:style>
      </p:sp>
      <p:sp>
        <p:nvSpPr>
          <p:cNvPr id="1726" name="Rectangle 6_13"/>
          <p:cNvSpPr/>
          <p:nvPr/>
        </p:nvSpPr>
        <p:spPr>
          <a:xfrm>
            <a:off x="561600" y="5694840"/>
            <a:ext cx="1041048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 https://www.notebookcheck.net/Qualcomm-Snapdragon-845-SoC-Benchmarks-and-Specs.299446.0.html</a:t>
            </a:r>
            <a:endParaRPr b="0" lang="en-US" sz="1800" spc="-1" strike="noStrike">
              <a:latin typeface="Arial"/>
            </a:endParaRPr>
          </a:p>
        </p:txBody>
      </p:sp>
    </p:spTree>
  </p:cSld>
  <p:transition spd="slow">
    <p:wipe dir="r"/>
  </p:transition>
</p:sld>
</file>

<file path=ppt/slides/slide3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7" name="Title 1_77"/>
          <p:cNvSpPr/>
          <p:nvPr/>
        </p:nvSpPr>
        <p:spPr>
          <a:xfrm>
            <a:off x="786960" y="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Main functional units of the Snapdragon 845</a:t>
            </a:r>
            <a:endParaRPr b="0" lang="en-US" sz="4400" spc="-1" strike="noStrike">
              <a:latin typeface="Arial"/>
            </a:endParaRPr>
          </a:p>
        </p:txBody>
      </p:sp>
      <p:sp>
        <p:nvSpPr>
          <p:cNvPr id="1728" name="Date Placeholder 3_47"/>
          <p:cNvSpPr/>
          <p:nvPr/>
        </p:nvSpPr>
        <p:spPr>
          <a:xfrm>
            <a:off x="838080" y="6356520"/>
            <a:ext cx="2742480" cy="364320"/>
          </a:xfrm>
          <a:prstGeom prst="rect">
            <a:avLst/>
          </a:prstGeom>
          <a:noFill/>
          <a:ln w="0">
            <a:noFill/>
          </a:ln>
        </p:spPr>
        <p:style>
          <a:lnRef idx="0"/>
          <a:fillRef idx="0"/>
          <a:effectRef idx="0"/>
          <a:fontRef idx="minor"/>
        </p:style>
      </p:sp>
      <p:sp>
        <p:nvSpPr>
          <p:cNvPr id="1729" name="Footer Placeholder 4_48"/>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730" name="Slide Number Placeholder 5_64"/>
          <p:cNvSpPr/>
          <p:nvPr/>
        </p:nvSpPr>
        <p:spPr>
          <a:xfrm>
            <a:off x="8610480" y="6356520"/>
            <a:ext cx="2742480" cy="364320"/>
          </a:xfrm>
          <a:prstGeom prst="rect">
            <a:avLst/>
          </a:prstGeom>
          <a:noFill/>
          <a:ln w="0">
            <a:noFill/>
          </a:ln>
        </p:spPr>
        <p:style>
          <a:lnRef idx="0"/>
          <a:fillRef idx="0"/>
          <a:effectRef idx="0"/>
          <a:fontRef idx="minor"/>
        </p:style>
      </p:sp>
      <p:pic>
        <p:nvPicPr>
          <p:cNvPr id="1731" name="Picture 2_19" descr=""/>
          <p:cNvPicPr/>
          <p:nvPr/>
        </p:nvPicPr>
        <p:blipFill>
          <a:blip r:embed="rId1"/>
          <a:srcRect l="0" t="1480" r="0" b="2906"/>
          <a:stretch/>
        </p:blipFill>
        <p:spPr>
          <a:xfrm>
            <a:off x="6349320" y="975960"/>
            <a:ext cx="5411160" cy="5438520"/>
          </a:xfrm>
          <a:prstGeom prst="rect">
            <a:avLst/>
          </a:prstGeom>
          <a:ln w="9525">
            <a:noFill/>
          </a:ln>
        </p:spPr>
      </p:pic>
      <p:sp>
        <p:nvSpPr>
          <p:cNvPr id="1732" name="Rectangle 7_15"/>
          <p:cNvSpPr/>
          <p:nvPr/>
        </p:nvSpPr>
        <p:spPr>
          <a:xfrm>
            <a:off x="376560" y="5083920"/>
            <a:ext cx="609516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Image Link: http://www.hardwarezone.com.sg/feature-snapdragon-845-will-deliver-300-more-aiperformance-</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4k-hdr-imaging-and-more/ai-immersion-and-connectivity</a:t>
            </a:r>
            <a:endParaRPr b="0" lang="en-US" sz="1800" spc="-1" strike="noStrike">
              <a:latin typeface="Arial"/>
            </a:endParaRPr>
          </a:p>
        </p:txBody>
      </p:sp>
    </p:spTree>
  </p:cSld>
  <p:transition spd="slow">
    <p:wipe dir="r"/>
  </p:transition>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Google Shape;380;p32"/>
          <p:cNvSpPr/>
          <p:nvPr/>
        </p:nvSpPr>
        <p:spPr>
          <a:xfrm>
            <a:off x="505800" y="1251360"/>
            <a:ext cx="10721160" cy="5067000"/>
          </a:xfrm>
          <a:prstGeom prst="rect">
            <a:avLst/>
          </a:prstGeom>
          <a:blipFill rotWithShape="0">
            <a:blip r:embed="rId1"/>
            <a:srcRect/>
            <a:stretch/>
          </a:blipFill>
          <a:ln w="0">
            <a:noFill/>
          </a:ln>
        </p:spPr>
        <p:style>
          <a:lnRef idx="0"/>
          <a:fillRef idx="0"/>
          <a:effectRef idx="0"/>
          <a:fontRef idx="minor"/>
        </p:style>
      </p:sp>
      <p:sp>
        <p:nvSpPr>
          <p:cNvPr id="648" name="Google Shape;381;p32"/>
          <p:cNvSpPr txBox="1"/>
          <p:nvPr/>
        </p:nvSpPr>
        <p:spPr>
          <a:xfrm>
            <a:off x="3039480" y="235440"/>
            <a:ext cx="6411960" cy="1354320"/>
          </a:xfrm>
          <a:prstGeom prst="rect">
            <a:avLst/>
          </a:prstGeom>
          <a:noFill/>
          <a:ln w="0">
            <a:noFill/>
          </a:ln>
        </p:spPr>
        <p:txBody>
          <a:bodyPr lIns="0" rIns="0" tIns="13320" bIns="0">
            <a:noAutofit/>
          </a:bodyPr>
          <a:p>
            <a:pPr marL="12600">
              <a:lnSpc>
                <a:spcPct val="100000"/>
              </a:lnSpc>
              <a:tabLst>
                <a:tab algn="l" pos="0"/>
              </a:tabLst>
            </a:pPr>
            <a:r>
              <a:rPr b="0" lang="en-US" sz="4400" spc="-1" strike="noStrike">
                <a:solidFill>
                  <a:srgbClr val="ffffff"/>
                </a:solidFill>
                <a:latin typeface="Calibri"/>
                <a:ea typeface="Calibri"/>
              </a:rPr>
              <a:t>Evolution of Microprocessor</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33" name="Picture 2_20" descr=""/>
          <p:cNvPicPr/>
          <p:nvPr/>
        </p:nvPicPr>
        <p:blipFill>
          <a:blip r:embed="rId1"/>
          <a:srcRect l="0" t="8573" r="0" b="10027"/>
          <a:stretch/>
        </p:blipFill>
        <p:spPr>
          <a:xfrm>
            <a:off x="1729800" y="719280"/>
            <a:ext cx="9019440" cy="5115960"/>
          </a:xfrm>
          <a:prstGeom prst="rect">
            <a:avLst/>
          </a:prstGeom>
          <a:ln w="9525">
            <a:noFill/>
          </a:ln>
        </p:spPr>
      </p:pic>
      <p:sp>
        <p:nvSpPr>
          <p:cNvPr id="1734" name="Title 1_78"/>
          <p:cNvSpPr/>
          <p:nvPr/>
        </p:nvSpPr>
        <p:spPr>
          <a:xfrm>
            <a:off x="858600" y="0"/>
            <a:ext cx="10514880" cy="1324800"/>
          </a:xfrm>
          <a:prstGeom prst="rect">
            <a:avLst/>
          </a:prstGeom>
          <a:noFill/>
          <a:ln w="0">
            <a:noFill/>
          </a:ln>
        </p:spPr>
        <p:style>
          <a:lnRef idx="0"/>
          <a:fillRef idx="0"/>
          <a:effectRef idx="0"/>
          <a:fontRef idx="minor"/>
        </p:style>
        <p:txBody>
          <a:bodyPr lIns="90000" rIns="90000" tIns="45000" bIns="45000" anchor="ctr">
            <a:normAutofit fontScale="84000"/>
          </a:bodyPr>
          <a:p>
            <a:pPr>
              <a:lnSpc>
                <a:spcPct val="90000"/>
              </a:lnSpc>
            </a:pPr>
            <a:r>
              <a:rPr b="1" lang="en-US" sz="4400" spc="-1" strike="noStrike">
                <a:solidFill>
                  <a:srgbClr val="000000"/>
                </a:solidFill>
                <a:latin typeface="Calibri Light"/>
              </a:rPr>
              <a:t>AI execution resources on the Snapdragon 845 processor </a:t>
            </a:r>
            <a:endParaRPr b="0" lang="en-US" sz="4400" spc="-1" strike="noStrike">
              <a:latin typeface="Arial"/>
            </a:endParaRPr>
          </a:p>
        </p:txBody>
      </p:sp>
      <p:sp>
        <p:nvSpPr>
          <p:cNvPr id="1735" name="Date Placeholder 3_48"/>
          <p:cNvSpPr/>
          <p:nvPr/>
        </p:nvSpPr>
        <p:spPr>
          <a:xfrm>
            <a:off x="838080" y="6356520"/>
            <a:ext cx="2742480" cy="364320"/>
          </a:xfrm>
          <a:prstGeom prst="rect">
            <a:avLst/>
          </a:prstGeom>
          <a:noFill/>
          <a:ln w="0">
            <a:noFill/>
          </a:ln>
        </p:spPr>
        <p:style>
          <a:lnRef idx="0"/>
          <a:fillRef idx="0"/>
          <a:effectRef idx="0"/>
          <a:fontRef idx="minor"/>
        </p:style>
      </p:sp>
      <p:sp>
        <p:nvSpPr>
          <p:cNvPr id="1736" name="Footer Placeholder 4_49"/>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737" name="Slide Number Placeholder 5_65"/>
          <p:cNvSpPr/>
          <p:nvPr/>
        </p:nvSpPr>
        <p:spPr>
          <a:xfrm>
            <a:off x="8610480" y="6356520"/>
            <a:ext cx="2742480" cy="364320"/>
          </a:xfrm>
          <a:prstGeom prst="rect">
            <a:avLst/>
          </a:prstGeom>
          <a:noFill/>
          <a:ln w="0">
            <a:noFill/>
          </a:ln>
        </p:spPr>
        <p:style>
          <a:lnRef idx="0"/>
          <a:fillRef idx="0"/>
          <a:effectRef idx="0"/>
          <a:fontRef idx="minor"/>
        </p:style>
      </p:sp>
      <p:sp>
        <p:nvSpPr>
          <p:cNvPr id="1738" name="Rectangle 7_16"/>
          <p:cNvSpPr/>
          <p:nvPr/>
        </p:nvSpPr>
        <p:spPr>
          <a:xfrm>
            <a:off x="191880" y="5936400"/>
            <a:ext cx="11252880" cy="912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Image Link: http://www.hardwarezone.com.sg/feature-snapdragon-845-will-deliver-300-more-aiperformance-</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4k-hdr-imaging-and-more/ai-immersion-and-connectivity</a:t>
            </a:r>
            <a:endParaRPr b="0" lang="en-US" sz="1800" spc="-1" strike="noStrike">
              <a:latin typeface="Arial"/>
            </a:endParaRPr>
          </a:p>
        </p:txBody>
      </p:sp>
    </p:spTree>
  </p:cSld>
  <p:transition spd="slow">
    <p:wipe dir="r"/>
  </p:transition>
</p:sld>
</file>

<file path=ppt/slides/slide3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9" name="Title 1_79"/>
          <p:cNvSpPr/>
          <p:nvPr/>
        </p:nvSpPr>
        <p:spPr>
          <a:xfrm>
            <a:off x="776520" y="0"/>
            <a:ext cx="10514880" cy="105768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The Kryo 385 CPU </a:t>
            </a:r>
            <a:endParaRPr b="0" lang="en-US" sz="4400" spc="-1" strike="noStrike">
              <a:latin typeface="Arial"/>
            </a:endParaRPr>
          </a:p>
        </p:txBody>
      </p:sp>
      <p:sp>
        <p:nvSpPr>
          <p:cNvPr id="1740" name="Content Placeholder 2_31"/>
          <p:cNvSpPr/>
          <p:nvPr/>
        </p:nvSpPr>
        <p:spPr>
          <a:xfrm>
            <a:off x="242280" y="1137240"/>
            <a:ext cx="11479680" cy="1153080"/>
          </a:xfrm>
          <a:prstGeom prst="rect">
            <a:avLst/>
          </a:prstGeom>
          <a:noFill/>
          <a:ln w="0">
            <a:noFill/>
          </a:ln>
        </p:spPr>
        <p:style>
          <a:lnRef idx="0"/>
          <a:fillRef idx="0"/>
          <a:effectRef idx="0"/>
          <a:fontRef idx="minor"/>
        </p:style>
        <p:txBody>
          <a:bodyPr lIns="90000" rIns="90000" tIns="45000" bIns="45000">
            <a:normAutofit fontScale="55000"/>
          </a:bodyPr>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Instead of designing fully customized Kryo cores, Qualcomm based the Kryo 385 on ARM’s DynamIQ core technology and the stock Cortex A75 and A55 cores, as</a:t>
            </a:r>
            <a:r>
              <a:rPr b="0" lang="en-IN" sz="2400" spc="-1" strike="noStrike">
                <a:solidFill>
                  <a:srgbClr val="000000"/>
                </a:solidFill>
                <a:latin typeface="Calibri"/>
              </a:rPr>
              <a:t> </a:t>
            </a:r>
            <a:r>
              <a:rPr b="0" lang="en-US" sz="2400" spc="-1" strike="noStrike">
                <a:solidFill>
                  <a:srgbClr val="000000"/>
                </a:solidFill>
                <a:latin typeface="Calibri"/>
              </a:rPr>
              <a:t>shown below. </a:t>
            </a:r>
            <a:br/>
            <a:r>
              <a:rPr b="0" lang="en-US" sz="2800" spc="-1" strike="noStrike">
                <a:solidFill>
                  <a:srgbClr val="000000"/>
                </a:solidFill>
                <a:latin typeface="Calibri"/>
              </a:rPr>
              <a:t> </a:t>
            </a:r>
            <a:endParaRPr b="0" lang="en-US" sz="2800" spc="-1" strike="noStrike">
              <a:latin typeface="Arial"/>
            </a:endParaRPr>
          </a:p>
        </p:txBody>
      </p:sp>
      <p:sp>
        <p:nvSpPr>
          <p:cNvPr id="1741" name="Date Placeholder 3_49"/>
          <p:cNvSpPr/>
          <p:nvPr/>
        </p:nvSpPr>
        <p:spPr>
          <a:xfrm>
            <a:off x="838080" y="6356520"/>
            <a:ext cx="2742480" cy="364320"/>
          </a:xfrm>
          <a:prstGeom prst="rect">
            <a:avLst/>
          </a:prstGeom>
          <a:noFill/>
          <a:ln w="0">
            <a:noFill/>
          </a:ln>
        </p:spPr>
        <p:style>
          <a:lnRef idx="0"/>
          <a:fillRef idx="0"/>
          <a:effectRef idx="0"/>
          <a:fontRef idx="minor"/>
        </p:style>
      </p:sp>
      <p:sp>
        <p:nvSpPr>
          <p:cNvPr id="1742" name="Footer Placeholder 4_50"/>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743" name="Slide Number Placeholder 5_66"/>
          <p:cNvSpPr/>
          <p:nvPr/>
        </p:nvSpPr>
        <p:spPr>
          <a:xfrm>
            <a:off x="8610480" y="6356520"/>
            <a:ext cx="2742480" cy="364320"/>
          </a:xfrm>
          <a:prstGeom prst="rect">
            <a:avLst/>
          </a:prstGeom>
          <a:noFill/>
          <a:ln w="0">
            <a:noFill/>
          </a:ln>
        </p:spPr>
        <p:style>
          <a:lnRef idx="0"/>
          <a:fillRef idx="0"/>
          <a:effectRef idx="0"/>
          <a:fontRef idx="minor"/>
        </p:style>
      </p:sp>
      <p:pic>
        <p:nvPicPr>
          <p:cNvPr id="1744" name="Picture 3_2" descr=""/>
          <p:cNvPicPr/>
          <p:nvPr/>
        </p:nvPicPr>
        <p:blipFill>
          <a:blip r:embed="rId1"/>
          <a:stretch/>
        </p:blipFill>
        <p:spPr>
          <a:xfrm>
            <a:off x="1531440" y="1892880"/>
            <a:ext cx="9066960" cy="4055040"/>
          </a:xfrm>
          <a:prstGeom prst="rect">
            <a:avLst/>
          </a:prstGeom>
          <a:ln w="9525">
            <a:noFill/>
          </a:ln>
        </p:spPr>
      </p:pic>
      <p:sp>
        <p:nvSpPr>
          <p:cNvPr id="1745" name="Rectangle 8_1"/>
          <p:cNvSpPr/>
          <p:nvPr/>
        </p:nvSpPr>
        <p:spPr>
          <a:xfrm>
            <a:off x="222480" y="5874840"/>
            <a:ext cx="11571480" cy="912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Image Link: http://www.hardwarezone.com.sg/feature-snapdragon-845-will-deliver-300-more-aiperformance-</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4k-hdr-imaging-and-more/ai-immersion-and-connectivity</a:t>
            </a:r>
            <a:endParaRPr b="0" lang="en-US" sz="1800" spc="-1" strike="noStrike">
              <a:latin typeface="Arial"/>
            </a:endParaRPr>
          </a:p>
        </p:txBody>
      </p:sp>
    </p:spTree>
  </p:cSld>
  <p:transition spd="slow">
    <p:wipe dir="r"/>
  </p:transition>
</p:sld>
</file>

<file path=ppt/slides/slide3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6" name="Title 1_80"/>
          <p:cNvSpPr/>
          <p:nvPr/>
        </p:nvSpPr>
        <p:spPr>
          <a:xfrm>
            <a:off x="797040" y="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Floor-plan of the Snapdragon 845 </a:t>
            </a:r>
            <a:endParaRPr b="0" lang="en-US" sz="4400" spc="-1" strike="noStrike">
              <a:latin typeface="Arial"/>
            </a:endParaRPr>
          </a:p>
        </p:txBody>
      </p:sp>
      <p:sp>
        <p:nvSpPr>
          <p:cNvPr id="1747" name="Date Placeholder 3_50"/>
          <p:cNvSpPr/>
          <p:nvPr/>
        </p:nvSpPr>
        <p:spPr>
          <a:xfrm>
            <a:off x="838080" y="6356520"/>
            <a:ext cx="2742480" cy="364320"/>
          </a:xfrm>
          <a:prstGeom prst="rect">
            <a:avLst/>
          </a:prstGeom>
          <a:noFill/>
          <a:ln w="0">
            <a:noFill/>
          </a:ln>
        </p:spPr>
        <p:style>
          <a:lnRef idx="0"/>
          <a:fillRef idx="0"/>
          <a:effectRef idx="0"/>
          <a:fontRef idx="minor"/>
        </p:style>
      </p:sp>
      <p:sp>
        <p:nvSpPr>
          <p:cNvPr id="1748" name="Footer Placeholder 4_51"/>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749" name="Slide Number Placeholder 5_67"/>
          <p:cNvSpPr/>
          <p:nvPr/>
        </p:nvSpPr>
        <p:spPr>
          <a:xfrm>
            <a:off x="8610480" y="6356520"/>
            <a:ext cx="2742480" cy="364320"/>
          </a:xfrm>
          <a:prstGeom prst="rect">
            <a:avLst/>
          </a:prstGeom>
          <a:noFill/>
          <a:ln w="0">
            <a:noFill/>
          </a:ln>
        </p:spPr>
        <p:style>
          <a:lnRef idx="0"/>
          <a:fillRef idx="0"/>
          <a:effectRef idx="0"/>
          <a:fontRef idx="minor"/>
        </p:style>
      </p:sp>
      <p:pic>
        <p:nvPicPr>
          <p:cNvPr id="1750" name="Picture 2_21" descr=""/>
          <p:cNvPicPr/>
          <p:nvPr/>
        </p:nvPicPr>
        <p:blipFill>
          <a:blip r:embed="rId1"/>
          <a:srcRect l="3251" t="1965" r="0" b="0"/>
          <a:stretch/>
        </p:blipFill>
        <p:spPr>
          <a:xfrm>
            <a:off x="3421440" y="955440"/>
            <a:ext cx="6266520" cy="5033520"/>
          </a:xfrm>
          <a:prstGeom prst="rect">
            <a:avLst/>
          </a:prstGeom>
          <a:ln w="9525">
            <a:noFill/>
          </a:ln>
        </p:spPr>
      </p:pic>
      <p:sp>
        <p:nvSpPr>
          <p:cNvPr id="1751" name="Rectangle 7_17"/>
          <p:cNvSpPr/>
          <p:nvPr/>
        </p:nvSpPr>
        <p:spPr>
          <a:xfrm>
            <a:off x="-35280" y="5977440"/>
            <a:ext cx="710928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ea typeface="DejaVu Sans"/>
              </a:rPr>
              <a:t>**https://www.anandtech.com/print/12520/the-galaxy-s9-review</a:t>
            </a:r>
            <a:endParaRPr b="0" lang="en-US" sz="1800" spc="-1" strike="noStrike">
              <a:latin typeface="Arial"/>
            </a:endParaRPr>
          </a:p>
        </p:txBody>
      </p:sp>
    </p:spTree>
  </p:cSld>
  <p:transition spd="slow">
    <p:wipe dir="r"/>
  </p:transition>
</p:sld>
</file>

<file path=ppt/slides/slide3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2" name="Title 1_81"/>
          <p:cNvSpPr/>
          <p:nvPr/>
        </p:nvSpPr>
        <p:spPr>
          <a:xfrm>
            <a:off x="786960" y="128880"/>
            <a:ext cx="10514880" cy="11034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Optimization on the Snapdragon 845</a:t>
            </a:r>
            <a:endParaRPr b="0" lang="en-US" sz="4400" spc="-1" strike="noStrike">
              <a:latin typeface="Arial"/>
            </a:endParaRPr>
          </a:p>
        </p:txBody>
      </p:sp>
      <p:sp>
        <p:nvSpPr>
          <p:cNvPr id="1753" name="Content Placeholder 2_34"/>
          <p:cNvSpPr/>
          <p:nvPr/>
        </p:nvSpPr>
        <p:spPr>
          <a:xfrm>
            <a:off x="328680" y="1137240"/>
            <a:ext cx="10942200" cy="461556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Optimizations on the Snapdragon 845 SOC</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The Snapdragon 845 is optimized mainly in two aspects:</a:t>
            </a:r>
            <a:endParaRPr b="0" lang="en-US" sz="2400" spc="-1" strike="noStrike">
              <a:latin typeface="Arial"/>
            </a:endParaRPr>
          </a:p>
          <a:p>
            <a:pPr>
              <a:lnSpc>
                <a:spcPct val="90000"/>
              </a:lnSpc>
              <a:spcBef>
                <a:spcPts val="1001"/>
              </a:spcBef>
            </a:pPr>
            <a:endParaRPr b="0" lang="en-US" sz="2400" spc="-1" strike="noStrike">
              <a:latin typeface="Arial"/>
            </a:endParaRPr>
          </a:p>
          <a:p>
            <a:pPr lvl="1" marL="535320" indent="-534600">
              <a:lnSpc>
                <a:spcPct val="90000"/>
              </a:lnSpc>
              <a:spcBef>
                <a:spcPts val="499"/>
              </a:spcBef>
              <a:buClr>
                <a:srgbClr val="000000"/>
              </a:buClr>
              <a:buFont typeface="Arial"/>
              <a:buAutoNum type="alphaLcParenR"/>
            </a:pPr>
            <a:r>
              <a:rPr b="0" lang="en-US" sz="2400" spc="-1" strike="noStrike">
                <a:solidFill>
                  <a:srgbClr val="000000"/>
                </a:solidFill>
                <a:latin typeface="Calibri"/>
              </a:rPr>
              <a:t>Enhancements for the efficient execution of AI tasks and It is achieved by:</a:t>
            </a:r>
            <a:endParaRPr b="0" lang="en-US" sz="2400" spc="-1" strike="noStrike">
              <a:latin typeface="Arial"/>
            </a:endParaRPr>
          </a:p>
          <a:p>
            <a:pPr marL="92160" indent="-77400">
              <a:lnSpc>
                <a:spcPct val="90000"/>
              </a:lnSpc>
              <a:spcBef>
                <a:spcPts val="499"/>
              </a:spcBef>
              <a:tabLst>
                <a:tab algn="l" pos="0"/>
              </a:tabLst>
            </a:pPr>
            <a:br/>
            <a:r>
              <a:rPr b="0" lang="en-US" sz="2400" spc="-1" strike="noStrike">
                <a:solidFill>
                  <a:srgbClr val="000000"/>
                </a:solidFill>
                <a:latin typeface="Calibri"/>
              </a:rPr>
              <a:t>• </a:t>
            </a:r>
            <a:r>
              <a:rPr b="0" lang="en-US" sz="2400" spc="-1" strike="noStrike">
                <a:solidFill>
                  <a:srgbClr val="000000"/>
                </a:solidFill>
                <a:latin typeface="Calibri"/>
              </a:rPr>
              <a:t>Enhancing the Hexagon line of DSPs for key AI application areas power consumption and performance for AI and imaging </a:t>
            </a:r>
            <a:endParaRPr b="0" lang="en-US" sz="2400" spc="-1" strike="noStrike">
              <a:latin typeface="Arial"/>
            </a:endParaRPr>
          </a:p>
          <a:p>
            <a:pPr marL="174600" indent="-81720">
              <a:lnSpc>
                <a:spcPct val="90000"/>
              </a:lnSpc>
              <a:spcBef>
                <a:spcPts val="499"/>
              </a:spcBef>
              <a:tabLst>
                <a:tab algn="l" pos="0"/>
              </a:tabLst>
            </a:pPr>
            <a:r>
              <a:rPr b="0" lang="en-US" sz="2400" spc="-1" strike="noStrike">
                <a:solidFill>
                  <a:srgbClr val="000000"/>
                </a:solidFill>
                <a:latin typeface="Calibri"/>
              </a:rPr>
              <a:t>• </a:t>
            </a:r>
            <a:r>
              <a:rPr b="0" lang="en-US" sz="2400" spc="-1" strike="noStrike">
                <a:solidFill>
                  <a:srgbClr val="000000"/>
                </a:solidFill>
                <a:latin typeface="Calibri"/>
              </a:rPr>
              <a:t>Introducing the Snapdragon™ Neural Processing Engine (NPE) software development kit (SDK) (already before launching the Snapdragon 845 in 7/2017). </a:t>
            </a:r>
            <a:br/>
            <a:r>
              <a:rPr b="0" lang="en-US" sz="2400" spc="-1" strike="noStrike">
                <a:solidFill>
                  <a:srgbClr val="000000"/>
                </a:solidFill>
                <a:latin typeface="Calibri"/>
              </a:rPr>
              <a:t> </a:t>
            </a:r>
            <a:br/>
            <a:endParaRPr b="0" lang="en-US" sz="2400" spc="-1" strike="noStrike">
              <a:latin typeface="Arial"/>
            </a:endParaRPr>
          </a:p>
          <a:p>
            <a:pPr marL="685800" indent="-685080">
              <a:lnSpc>
                <a:spcPct val="90000"/>
              </a:lnSpc>
              <a:spcBef>
                <a:spcPts val="499"/>
              </a:spcBef>
              <a:tabLst>
                <a:tab algn="l" pos="0"/>
              </a:tabLst>
            </a:pPr>
            <a:r>
              <a:rPr b="0" lang="en-US" sz="2400" spc="-1" strike="noStrike">
                <a:solidFill>
                  <a:srgbClr val="000000"/>
                </a:solidFill>
                <a:latin typeface="Calibri"/>
              </a:rPr>
              <a:t>b) enhancements for the efficient execution of non-ARM code (under emulation). </a:t>
            </a:r>
            <a:endParaRPr b="0" lang="en-US" sz="2400" spc="-1" strike="noStrike">
              <a:latin typeface="Arial"/>
            </a:endParaRPr>
          </a:p>
        </p:txBody>
      </p:sp>
      <p:sp>
        <p:nvSpPr>
          <p:cNvPr id="1754" name="Date Placeholder 3_51"/>
          <p:cNvSpPr/>
          <p:nvPr/>
        </p:nvSpPr>
        <p:spPr>
          <a:xfrm>
            <a:off x="838080" y="6356520"/>
            <a:ext cx="2742480" cy="364320"/>
          </a:xfrm>
          <a:prstGeom prst="rect">
            <a:avLst/>
          </a:prstGeom>
          <a:noFill/>
          <a:ln w="0">
            <a:noFill/>
          </a:ln>
        </p:spPr>
        <p:style>
          <a:lnRef idx="0"/>
          <a:fillRef idx="0"/>
          <a:effectRef idx="0"/>
          <a:fontRef idx="minor"/>
        </p:style>
      </p:sp>
      <p:sp>
        <p:nvSpPr>
          <p:cNvPr id="1755" name="Footer Placeholder 4_52"/>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756" name="Slide Number Placeholder 5_68"/>
          <p:cNvSpPr/>
          <p:nvPr/>
        </p:nvSpPr>
        <p:spPr>
          <a:xfrm>
            <a:off x="8610480" y="6356520"/>
            <a:ext cx="2742480" cy="364320"/>
          </a:xfrm>
          <a:prstGeom prst="rect">
            <a:avLst/>
          </a:prstGeom>
          <a:noFill/>
          <a:ln w="0">
            <a:noFill/>
          </a:ln>
        </p:spPr>
        <p:style>
          <a:lnRef idx="0"/>
          <a:fillRef idx="0"/>
          <a:effectRef idx="0"/>
          <a:fontRef idx="minor"/>
        </p:style>
      </p:sp>
      <p:sp>
        <p:nvSpPr>
          <p:cNvPr id="1757" name="Rectangle 6_14"/>
          <p:cNvSpPr/>
          <p:nvPr/>
        </p:nvSpPr>
        <p:spPr>
          <a:xfrm>
            <a:off x="222480" y="5720760"/>
            <a:ext cx="11571480" cy="638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 http://www.hardwarezone.com.sg/feature-snapdragon-845-will-deliver-300-more-aiperformance-</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4k-hdr-imaging-and-more/ai-immersion-and-connectivity</a:t>
            </a:r>
            <a:endParaRPr b="0" lang="en-US" sz="1800" spc="-1" strike="noStrike">
              <a:latin typeface="Arial"/>
            </a:endParaRPr>
          </a:p>
        </p:txBody>
      </p:sp>
    </p:spTree>
  </p:cSld>
  <p:transition spd="slow">
    <p:wipe dir="r"/>
  </p:transition>
</p:sld>
</file>

<file path=ppt/slides/slide3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8" name="Picture 2_22" descr=""/>
          <p:cNvPicPr/>
          <p:nvPr/>
        </p:nvPicPr>
        <p:blipFill>
          <a:blip r:embed="rId1"/>
          <a:srcRect l="3734" t="2360" r="0" b="1266"/>
          <a:stretch/>
        </p:blipFill>
        <p:spPr>
          <a:xfrm>
            <a:off x="1808280" y="1705680"/>
            <a:ext cx="8471880" cy="3595320"/>
          </a:xfrm>
          <a:prstGeom prst="rect">
            <a:avLst/>
          </a:prstGeom>
          <a:ln w="9525">
            <a:noFill/>
          </a:ln>
        </p:spPr>
      </p:pic>
      <p:sp>
        <p:nvSpPr>
          <p:cNvPr id="1759" name="Content Placeholder 2_33"/>
          <p:cNvSpPr/>
          <p:nvPr/>
        </p:nvSpPr>
        <p:spPr>
          <a:xfrm>
            <a:off x="739800" y="376920"/>
            <a:ext cx="10674000" cy="1461240"/>
          </a:xfrm>
          <a:prstGeom prst="rect">
            <a:avLst/>
          </a:prstGeom>
          <a:noFill/>
          <a:ln w="0">
            <a:noFill/>
          </a:ln>
        </p:spPr>
        <p:style>
          <a:lnRef idx="0"/>
          <a:fillRef idx="0"/>
          <a:effectRef idx="0"/>
          <a:fontRef idx="minor"/>
        </p:style>
        <p:txBody>
          <a:bodyPr lIns="90000" rIns="90000" tIns="45000" bIns="45000">
            <a:normAutofit fontScale="42000"/>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Enhancing the Hexagon line of DSPs for key AI application areas:</a:t>
            </a:r>
            <a:endParaRPr b="0" lang="en-US" sz="2800" spc="-1" strike="noStrike">
              <a:latin typeface="Arial"/>
            </a:endParaRPr>
          </a:p>
          <a:p>
            <a:pPr marL="228600" indent="-227880">
              <a:lnSpc>
                <a:spcPct val="90000"/>
              </a:lnSpc>
              <a:spcBef>
                <a:spcPts val="1001"/>
              </a:spcBef>
              <a:tabLst>
                <a:tab algn="l" pos="0"/>
              </a:tabLst>
            </a:pPr>
            <a:br/>
            <a:r>
              <a:rPr b="0" lang="en-US" sz="2400" spc="-1" strike="noStrike">
                <a:solidFill>
                  <a:srgbClr val="000000"/>
                </a:solidFill>
                <a:latin typeface="Calibri"/>
              </a:rPr>
              <a:t>The enhancements relate both to power consumption and performance while running AI and imaging tasks. </a:t>
            </a:r>
            <a:br/>
            <a:endParaRPr b="0" lang="en-US" sz="2400" spc="-1" strike="noStrike">
              <a:latin typeface="Arial"/>
            </a:endParaRPr>
          </a:p>
        </p:txBody>
      </p:sp>
      <p:sp>
        <p:nvSpPr>
          <p:cNvPr id="1760" name="Date Placeholder 3_52"/>
          <p:cNvSpPr/>
          <p:nvPr/>
        </p:nvSpPr>
        <p:spPr>
          <a:xfrm>
            <a:off x="838080" y="6356520"/>
            <a:ext cx="2742480" cy="364320"/>
          </a:xfrm>
          <a:prstGeom prst="rect">
            <a:avLst/>
          </a:prstGeom>
          <a:noFill/>
          <a:ln w="0">
            <a:noFill/>
          </a:ln>
        </p:spPr>
        <p:style>
          <a:lnRef idx="0"/>
          <a:fillRef idx="0"/>
          <a:effectRef idx="0"/>
          <a:fontRef idx="minor"/>
        </p:style>
      </p:sp>
      <p:sp>
        <p:nvSpPr>
          <p:cNvPr id="1761" name="Footer Placeholder 4_53"/>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762" name="Slide Number Placeholder 5_69"/>
          <p:cNvSpPr/>
          <p:nvPr/>
        </p:nvSpPr>
        <p:spPr>
          <a:xfrm>
            <a:off x="8610480" y="6356520"/>
            <a:ext cx="2742480" cy="364320"/>
          </a:xfrm>
          <a:prstGeom prst="rect">
            <a:avLst/>
          </a:prstGeom>
          <a:noFill/>
          <a:ln w="0">
            <a:noFill/>
          </a:ln>
        </p:spPr>
        <p:style>
          <a:lnRef idx="0"/>
          <a:fillRef idx="0"/>
          <a:effectRef idx="0"/>
          <a:fontRef idx="minor"/>
        </p:style>
      </p:sp>
      <p:sp>
        <p:nvSpPr>
          <p:cNvPr id="1763" name="Rectangle 6_15"/>
          <p:cNvSpPr/>
          <p:nvPr/>
        </p:nvSpPr>
        <p:spPr>
          <a:xfrm>
            <a:off x="222480" y="5874840"/>
            <a:ext cx="11571480" cy="912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Image Link: http://www.hardwarezone.com.sg/feature-snapdragon-845-will-deliver-300-more-aiperformance-</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4k-hdr-imaging-and-more/ai-immersion-and-connectivity</a:t>
            </a:r>
            <a:endParaRPr b="0" lang="en-US" sz="1800" spc="-1" strike="noStrike">
              <a:latin typeface="Arial"/>
            </a:endParaRPr>
          </a:p>
        </p:txBody>
      </p:sp>
      <p:sp>
        <p:nvSpPr>
          <p:cNvPr id="1764" name="Rectangle 8_0"/>
          <p:cNvSpPr/>
          <p:nvPr/>
        </p:nvSpPr>
        <p:spPr>
          <a:xfrm>
            <a:off x="154080" y="5263560"/>
            <a:ext cx="11835000" cy="45576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2400" spc="-1" strike="noStrike">
                <a:solidFill>
                  <a:srgbClr val="000000"/>
                </a:solidFill>
                <a:latin typeface="Calibri"/>
                <a:ea typeface="DejaVu Sans"/>
              </a:rPr>
              <a:t>Release history of Hexagon DSPs (2015-2017)</a:t>
            </a:r>
            <a:endParaRPr b="0" lang="en-US" sz="2400" spc="-1" strike="noStrike">
              <a:latin typeface="Arial"/>
            </a:endParaRPr>
          </a:p>
        </p:txBody>
      </p:sp>
    </p:spTree>
  </p:cSld>
  <p:transition spd="slow">
    <p:wipe dir="r"/>
  </p:transition>
</p:sld>
</file>

<file path=ppt/slides/slide3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5" name="Title 1_82"/>
          <p:cNvSpPr/>
          <p:nvPr/>
        </p:nvSpPr>
        <p:spPr>
          <a:xfrm>
            <a:off x="828000" y="144000"/>
            <a:ext cx="10514880" cy="1175400"/>
          </a:xfrm>
          <a:prstGeom prst="rect">
            <a:avLst/>
          </a:prstGeom>
          <a:noFill/>
          <a:ln w="0">
            <a:noFill/>
          </a:ln>
        </p:spPr>
        <p:style>
          <a:lnRef idx="0"/>
          <a:fillRef idx="0"/>
          <a:effectRef idx="0"/>
          <a:fontRef idx="minor"/>
        </p:style>
        <p:txBody>
          <a:bodyPr lIns="90000" rIns="90000" tIns="45000" bIns="45000" anchor="ctr">
            <a:normAutofit fontScale="80000"/>
          </a:bodyPr>
          <a:p>
            <a:pPr>
              <a:lnSpc>
                <a:spcPct val="90000"/>
              </a:lnSpc>
            </a:pPr>
            <a:r>
              <a:rPr b="1" lang="en-US" sz="4000" spc="-1" strike="noStrike">
                <a:solidFill>
                  <a:srgbClr val="000000"/>
                </a:solidFill>
                <a:latin typeface="Calibri Light"/>
              </a:rPr>
              <a:t>Main features of the Snapdragon 845 vs. that of Snapdragon 835 </a:t>
            </a:r>
            <a:endParaRPr b="0" lang="en-US" sz="4000" spc="-1" strike="noStrike">
              <a:latin typeface="Arial"/>
            </a:endParaRPr>
          </a:p>
        </p:txBody>
      </p:sp>
      <p:sp>
        <p:nvSpPr>
          <p:cNvPr id="1766" name="Date Placeholder 3_53"/>
          <p:cNvSpPr/>
          <p:nvPr/>
        </p:nvSpPr>
        <p:spPr>
          <a:xfrm>
            <a:off x="838080" y="6356520"/>
            <a:ext cx="2742480" cy="364320"/>
          </a:xfrm>
          <a:prstGeom prst="rect">
            <a:avLst/>
          </a:prstGeom>
          <a:noFill/>
          <a:ln w="0">
            <a:noFill/>
          </a:ln>
        </p:spPr>
        <p:style>
          <a:lnRef idx="0"/>
          <a:fillRef idx="0"/>
          <a:effectRef idx="0"/>
          <a:fontRef idx="minor"/>
        </p:style>
      </p:sp>
      <p:sp>
        <p:nvSpPr>
          <p:cNvPr id="1767" name="Footer Placeholder 4_54"/>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768" name="Slide Number Placeholder 5_70"/>
          <p:cNvSpPr/>
          <p:nvPr/>
        </p:nvSpPr>
        <p:spPr>
          <a:xfrm>
            <a:off x="8610480" y="6356520"/>
            <a:ext cx="2742480" cy="364320"/>
          </a:xfrm>
          <a:prstGeom prst="rect">
            <a:avLst/>
          </a:prstGeom>
          <a:noFill/>
          <a:ln w="0">
            <a:noFill/>
          </a:ln>
        </p:spPr>
        <p:style>
          <a:lnRef idx="0"/>
          <a:fillRef idx="0"/>
          <a:effectRef idx="0"/>
          <a:fontRef idx="minor"/>
        </p:style>
      </p:sp>
      <p:pic>
        <p:nvPicPr>
          <p:cNvPr id="1769" name="Picture 2_23" descr=""/>
          <p:cNvPicPr/>
          <p:nvPr/>
        </p:nvPicPr>
        <p:blipFill>
          <a:blip r:embed="rId1"/>
          <a:stretch/>
        </p:blipFill>
        <p:spPr>
          <a:xfrm>
            <a:off x="4078800" y="750960"/>
            <a:ext cx="7620480" cy="5608080"/>
          </a:xfrm>
          <a:prstGeom prst="rect">
            <a:avLst/>
          </a:prstGeom>
          <a:ln w="9525">
            <a:noFill/>
          </a:ln>
        </p:spPr>
      </p:pic>
      <p:sp>
        <p:nvSpPr>
          <p:cNvPr id="1770" name="Rectangle 7_18"/>
          <p:cNvSpPr/>
          <p:nvPr/>
        </p:nvSpPr>
        <p:spPr>
          <a:xfrm>
            <a:off x="263880" y="4970880"/>
            <a:ext cx="3732120" cy="1461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Image Link: https://www.anandtech.com/show/12114/qualcomm-announces-snapdragon-845-soc </a:t>
            </a:r>
            <a:br/>
            <a:endParaRPr b="0" lang="en-US" sz="1800" spc="-1" strike="noStrike">
              <a:latin typeface="Arial"/>
            </a:endParaRPr>
          </a:p>
        </p:txBody>
      </p:sp>
    </p:spTree>
  </p:cSld>
  <p:transition spd="slow">
    <p:wipe dir="r"/>
  </p:transition>
</p:sld>
</file>

<file path=ppt/slides/slide3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1" name="Title 1_83"/>
          <p:cNvSpPr/>
          <p:nvPr/>
        </p:nvSpPr>
        <p:spPr>
          <a:xfrm>
            <a:off x="745560" y="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Neural Processing Engine (NPE) software</a:t>
            </a:r>
            <a:br/>
            <a:r>
              <a:rPr b="1" lang="en-US" sz="4400" spc="-1" strike="noStrike">
                <a:solidFill>
                  <a:srgbClr val="000000"/>
                </a:solidFill>
                <a:latin typeface="Calibri Light"/>
              </a:rPr>
              <a:t>development kit</a:t>
            </a:r>
            <a:endParaRPr b="0" lang="en-US" sz="4400" spc="-1" strike="noStrike">
              <a:latin typeface="Arial"/>
            </a:endParaRPr>
          </a:p>
        </p:txBody>
      </p:sp>
      <p:sp>
        <p:nvSpPr>
          <p:cNvPr id="1772" name="Content Placeholder 2_36"/>
          <p:cNvSpPr/>
          <p:nvPr/>
        </p:nvSpPr>
        <p:spPr>
          <a:xfrm>
            <a:off x="601920" y="1578960"/>
            <a:ext cx="10945440" cy="4615560"/>
          </a:xfrm>
          <a:prstGeom prst="rect">
            <a:avLst/>
          </a:prstGeom>
          <a:noFill/>
          <a:ln w="0">
            <a:noFill/>
          </a:ln>
        </p:spPr>
        <p:style>
          <a:lnRef idx="0"/>
          <a:fillRef idx="0"/>
          <a:effectRef idx="0"/>
          <a:fontRef idx="minor"/>
        </p:style>
        <p:txBody>
          <a:bodyPr lIns="90000" rIns="90000" tIns="45000" bIns="45000">
            <a:normAutofit fontScale="91000"/>
          </a:bodyPr>
          <a:p>
            <a:pPr marL="228600" indent="-227880" algn="just">
              <a:lnSpc>
                <a:spcPct val="90000"/>
              </a:lnSpc>
              <a:spcBef>
                <a:spcPts val="1001"/>
              </a:spcBef>
              <a:buClr>
                <a:srgbClr val="000000"/>
              </a:buClr>
              <a:buFont typeface="Arial"/>
              <a:buChar char="•"/>
            </a:pPr>
            <a:r>
              <a:rPr b="0" lang="en-US" sz="2400" spc="-1" strike="noStrike">
                <a:solidFill>
                  <a:srgbClr val="000000"/>
                </a:solidFill>
                <a:latin typeface="Calibri"/>
              </a:rPr>
              <a:t>The Snapdragon NPE is designed to provide developers with software tools to accelerate running deep neural network workloads on mobile and other edge devices that are based on Snapdragon processors.</a:t>
            </a:r>
            <a:endParaRPr b="0" lang="en-US" sz="2400" spc="-1" strike="noStrike">
              <a:latin typeface="Arial"/>
            </a:endParaRPr>
          </a:p>
          <a:p>
            <a:pPr algn="just">
              <a:lnSpc>
                <a:spcPct val="90000"/>
              </a:lnSpc>
              <a:spcBef>
                <a:spcPts val="1001"/>
              </a:spcBef>
            </a:pPr>
            <a:endParaRPr b="0" lang="en-US" sz="2400" spc="-1" strike="noStrike">
              <a:latin typeface="Arial"/>
            </a:endParaRPr>
          </a:p>
          <a:p>
            <a:pPr marL="228600" indent="-227880" algn="just">
              <a:lnSpc>
                <a:spcPct val="90000"/>
              </a:lnSpc>
              <a:spcBef>
                <a:spcPts val="1001"/>
              </a:spcBef>
              <a:buClr>
                <a:srgbClr val="000000"/>
              </a:buClr>
              <a:buFont typeface="Arial"/>
              <a:buChar char="•"/>
            </a:pPr>
            <a:r>
              <a:rPr b="0" lang="en-US" sz="2400" spc="-1" strike="noStrike">
                <a:solidFill>
                  <a:srgbClr val="000000"/>
                </a:solidFill>
                <a:latin typeface="Calibri"/>
              </a:rPr>
              <a:t>NPE targets on-device neural networks-driven apps in multiple industries, including mobile, automotive, healthcare, security and imaging.</a:t>
            </a:r>
            <a:endParaRPr b="0" lang="en-US" sz="2400" spc="-1" strike="noStrike">
              <a:latin typeface="Arial"/>
            </a:endParaRPr>
          </a:p>
          <a:p>
            <a:pPr algn="just">
              <a:lnSpc>
                <a:spcPct val="90000"/>
              </a:lnSpc>
              <a:spcBef>
                <a:spcPts val="1001"/>
              </a:spcBef>
            </a:pPr>
            <a:endParaRPr b="0" lang="en-US" sz="2400" spc="-1" strike="noStrike">
              <a:latin typeface="Arial"/>
            </a:endParaRPr>
          </a:p>
          <a:p>
            <a:pPr marL="228600" indent="-227880" algn="just">
              <a:lnSpc>
                <a:spcPct val="90000"/>
              </a:lnSpc>
              <a:spcBef>
                <a:spcPts val="1001"/>
              </a:spcBef>
              <a:buClr>
                <a:srgbClr val="000000"/>
              </a:buClr>
              <a:buFont typeface="Arial"/>
              <a:buChar char="•"/>
            </a:pPr>
            <a:r>
              <a:rPr b="0" lang="en-US" sz="2400" spc="-1" strike="noStrike">
                <a:solidFill>
                  <a:srgbClr val="000000"/>
                </a:solidFill>
                <a:latin typeface="Calibri"/>
              </a:rPr>
              <a:t>Developers can choose the optimal Snapdragon core including Qualcomm’s Kryo CPU, the Adreno GPU or the Hexagon DSP.</a:t>
            </a:r>
            <a:endParaRPr b="0" lang="en-US" sz="2400" spc="-1" strike="noStrike">
              <a:latin typeface="Arial"/>
            </a:endParaRPr>
          </a:p>
          <a:p>
            <a:pPr marL="228600" indent="-227880" algn="just">
              <a:lnSpc>
                <a:spcPct val="90000"/>
              </a:lnSpc>
              <a:spcBef>
                <a:spcPts val="1001"/>
              </a:spcBef>
              <a:tabLst>
                <a:tab algn="l" pos="0"/>
              </a:tabLst>
            </a:pPr>
            <a:r>
              <a:rPr b="0" lang="en-US" sz="2400" spc="-1" strike="noStrike">
                <a:solidFill>
                  <a:srgbClr val="000000"/>
                </a:solidFill>
                <a:latin typeface="Calibri"/>
              </a:rPr>
              <a:t> </a:t>
            </a:r>
            <a:br/>
            <a:endParaRPr b="0" lang="en-US" sz="2400" spc="-1" strike="noStrike">
              <a:latin typeface="Arial"/>
            </a:endParaRPr>
          </a:p>
        </p:txBody>
      </p:sp>
      <p:sp>
        <p:nvSpPr>
          <p:cNvPr id="1773" name="Date Placeholder 3_54"/>
          <p:cNvSpPr/>
          <p:nvPr/>
        </p:nvSpPr>
        <p:spPr>
          <a:xfrm>
            <a:off x="838080" y="6356520"/>
            <a:ext cx="2742480" cy="364320"/>
          </a:xfrm>
          <a:prstGeom prst="rect">
            <a:avLst/>
          </a:prstGeom>
          <a:noFill/>
          <a:ln w="0">
            <a:noFill/>
          </a:ln>
        </p:spPr>
        <p:style>
          <a:lnRef idx="0"/>
          <a:fillRef idx="0"/>
          <a:effectRef idx="0"/>
          <a:fontRef idx="minor"/>
        </p:style>
      </p:sp>
      <p:sp>
        <p:nvSpPr>
          <p:cNvPr id="1774" name="Footer Placeholder 4_55"/>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775" name="Slide Number Placeholder 5_71"/>
          <p:cNvSpPr/>
          <p:nvPr/>
        </p:nvSpPr>
        <p:spPr>
          <a:xfrm>
            <a:off x="8610480" y="6356520"/>
            <a:ext cx="2742480" cy="364320"/>
          </a:xfrm>
          <a:prstGeom prst="rect">
            <a:avLst/>
          </a:prstGeom>
          <a:noFill/>
          <a:ln w="0">
            <a:noFill/>
          </a:ln>
        </p:spPr>
        <p:style>
          <a:lnRef idx="0"/>
          <a:fillRef idx="0"/>
          <a:effectRef idx="0"/>
          <a:fontRef idx="minor"/>
        </p:style>
      </p:sp>
      <p:sp>
        <p:nvSpPr>
          <p:cNvPr id="1776" name="Rectangle 6_16"/>
          <p:cNvSpPr/>
          <p:nvPr/>
        </p:nvSpPr>
        <p:spPr>
          <a:xfrm>
            <a:off x="267120" y="5392080"/>
            <a:ext cx="11475360" cy="638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 https://www.qualcomm.com/news/releases/2017/07/25/</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snapdragon-neural-processing-engine-now-available-qualcomm-developer</a:t>
            </a:r>
            <a:endParaRPr b="0" lang="en-US" sz="1800" spc="-1" strike="noStrike">
              <a:latin typeface="Arial"/>
            </a:endParaRPr>
          </a:p>
        </p:txBody>
      </p:sp>
    </p:spTree>
  </p:cSld>
  <p:transition spd="slow">
    <p:wipe dir="r"/>
  </p:transition>
</p:sld>
</file>

<file path=ppt/slides/slide3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7" name="Title 1_84"/>
          <p:cNvSpPr/>
          <p:nvPr/>
        </p:nvSpPr>
        <p:spPr>
          <a:xfrm>
            <a:off x="838080" y="468000"/>
            <a:ext cx="11140920" cy="1324800"/>
          </a:xfrm>
          <a:prstGeom prst="rect">
            <a:avLst/>
          </a:prstGeom>
          <a:noFill/>
          <a:ln w="0">
            <a:noFill/>
          </a:ln>
        </p:spPr>
        <p:style>
          <a:lnRef idx="0"/>
          <a:fillRef idx="0"/>
          <a:effectRef idx="0"/>
          <a:fontRef idx="minor"/>
        </p:style>
        <p:txBody>
          <a:bodyPr lIns="90000" rIns="90000" tIns="45000" bIns="45000" anchor="ctr">
            <a:normAutofit fontScale="45000"/>
          </a:bodyPr>
          <a:p>
            <a:pPr>
              <a:lnSpc>
                <a:spcPct val="90000"/>
              </a:lnSpc>
            </a:pPr>
            <a:r>
              <a:rPr b="1" lang="en-US" sz="4400" spc="-1" strike="noStrike">
                <a:solidFill>
                  <a:srgbClr val="000000"/>
                </a:solidFill>
                <a:latin typeface="Calibri Light"/>
              </a:rPr>
              <a:t>Executing AI tasks on the Snapdragon 820-845 processors while using the</a:t>
            </a:r>
            <a:br/>
            <a:r>
              <a:rPr b="1" lang="en-US" sz="4400" spc="-1" strike="noStrike">
                <a:solidFill>
                  <a:srgbClr val="000000"/>
                </a:solidFill>
                <a:latin typeface="Calibri Light"/>
              </a:rPr>
              <a:t>NPE SDK </a:t>
            </a:r>
            <a:endParaRPr b="0" lang="en-US" sz="4400" spc="-1" strike="noStrike">
              <a:latin typeface="Arial"/>
            </a:endParaRPr>
          </a:p>
        </p:txBody>
      </p:sp>
      <p:sp>
        <p:nvSpPr>
          <p:cNvPr id="1778" name="Content Placeholder 2_35"/>
          <p:cNvSpPr/>
          <p:nvPr/>
        </p:nvSpPr>
        <p:spPr>
          <a:xfrm>
            <a:off x="920520" y="2154240"/>
            <a:ext cx="10514880" cy="3074400"/>
          </a:xfrm>
          <a:prstGeom prst="rect">
            <a:avLst/>
          </a:prstGeom>
          <a:noFill/>
          <a:ln w="0">
            <a:noFill/>
          </a:ln>
        </p:spPr>
        <p:style>
          <a:lnRef idx="0"/>
          <a:fillRef idx="0"/>
          <a:effectRef idx="0"/>
          <a:fontRef idx="minor"/>
        </p:style>
        <p:txBody>
          <a:bodyPr lIns="90000" rIns="90000" tIns="45000" bIns="45000">
            <a:normAutofit fontScale="51000"/>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NPE is capable to allocate the appropriate computational resources to</a:t>
            </a:r>
            <a:br/>
            <a:r>
              <a:rPr b="0" lang="en-US" sz="2800" spc="-1" strike="noStrike">
                <a:solidFill>
                  <a:srgbClr val="000000"/>
                </a:solidFill>
                <a:latin typeface="Calibri"/>
              </a:rPr>
              <a:t>AI tasks. </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TensorFlow/TensorFlow Lite are Google’s frameworks, Caffe/Caffe2 are Facebook’s frameworks whereas ONNX is the new Open Neural Exchange framework available on GitHub. </a:t>
            </a:r>
            <a:br/>
            <a:r>
              <a:rPr b="0" lang="en-US" sz="2800" spc="-1" strike="noStrike">
                <a:solidFill>
                  <a:srgbClr val="000000"/>
                </a:solidFill>
                <a:latin typeface="Calibri"/>
              </a:rPr>
              <a:t> </a:t>
            </a:r>
            <a:br/>
            <a:r>
              <a:rPr b="0" lang="en-US" sz="2800" spc="-1" strike="noStrike">
                <a:solidFill>
                  <a:srgbClr val="000000"/>
                </a:solidFill>
                <a:latin typeface="Calibri"/>
              </a:rPr>
              <a:t> </a:t>
            </a:r>
            <a:endParaRPr b="0" lang="en-US" sz="2800" spc="-1" strike="noStrike">
              <a:latin typeface="Arial"/>
            </a:endParaRPr>
          </a:p>
        </p:txBody>
      </p:sp>
      <p:sp>
        <p:nvSpPr>
          <p:cNvPr id="1779" name="Date Placeholder 3_55"/>
          <p:cNvSpPr/>
          <p:nvPr/>
        </p:nvSpPr>
        <p:spPr>
          <a:xfrm>
            <a:off x="838080" y="6356520"/>
            <a:ext cx="2742480" cy="364320"/>
          </a:xfrm>
          <a:prstGeom prst="rect">
            <a:avLst/>
          </a:prstGeom>
          <a:noFill/>
          <a:ln w="0">
            <a:noFill/>
          </a:ln>
        </p:spPr>
        <p:style>
          <a:lnRef idx="0"/>
          <a:fillRef idx="0"/>
          <a:effectRef idx="0"/>
          <a:fontRef idx="minor"/>
        </p:style>
      </p:sp>
      <p:sp>
        <p:nvSpPr>
          <p:cNvPr id="1780" name="Footer Placeholder 4_56"/>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781" name="Slide Number Placeholder 5_72"/>
          <p:cNvSpPr/>
          <p:nvPr/>
        </p:nvSpPr>
        <p:spPr>
          <a:xfrm>
            <a:off x="8610480" y="6356520"/>
            <a:ext cx="2742480" cy="364320"/>
          </a:xfrm>
          <a:prstGeom prst="rect">
            <a:avLst/>
          </a:prstGeom>
          <a:noFill/>
          <a:ln w="0">
            <a:noFill/>
          </a:ln>
        </p:spPr>
        <p:style>
          <a:lnRef idx="0"/>
          <a:fillRef idx="0"/>
          <a:effectRef idx="0"/>
          <a:fontRef idx="minor"/>
        </p:style>
      </p:sp>
      <p:sp>
        <p:nvSpPr>
          <p:cNvPr id="1782" name="Rectangle 6_17"/>
          <p:cNvSpPr/>
          <p:nvPr/>
        </p:nvSpPr>
        <p:spPr>
          <a:xfrm>
            <a:off x="777240" y="5258520"/>
            <a:ext cx="10862640" cy="912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 http://www.hardwarezone.com.sg/feature-snapdragon-845-will-deliver-300-more-aiperformance-</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4k-hdr-imaging-and-more/ai-immersion-and-connectivity</a:t>
            </a:r>
            <a:endParaRPr b="0" lang="en-US" sz="1800" spc="-1" strike="noStrike">
              <a:latin typeface="Arial"/>
            </a:endParaRPr>
          </a:p>
        </p:txBody>
      </p:sp>
    </p:spTree>
  </p:cSld>
  <p:transition spd="slow">
    <p:wipe dir="r"/>
  </p:transition>
</p:sld>
</file>

<file path=ppt/slides/slide3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3" name="Title 1_85"/>
          <p:cNvSpPr/>
          <p:nvPr/>
        </p:nvSpPr>
        <p:spPr>
          <a:xfrm>
            <a:off x="838080" y="200880"/>
            <a:ext cx="10955880" cy="1324800"/>
          </a:xfrm>
          <a:prstGeom prst="rect">
            <a:avLst/>
          </a:prstGeom>
          <a:noFill/>
          <a:ln w="0">
            <a:noFill/>
          </a:ln>
        </p:spPr>
        <p:style>
          <a:lnRef idx="0"/>
          <a:fillRef idx="0"/>
          <a:effectRef idx="0"/>
          <a:fontRef idx="minor"/>
        </p:style>
        <p:txBody>
          <a:bodyPr lIns="90000" rIns="90000" tIns="45000" bIns="45000" anchor="ctr">
            <a:normAutofit fontScale="45000"/>
          </a:bodyPr>
          <a:p>
            <a:pPr algn="ctr">
              <a:lnSpc>
                <a:spcPct val="90000"/>
              </a:lnSpc>
            </a:pPr>
            <a:r>
              <a:rPr b="1" lang="en-US" sz="4400" spc="-1" strike="noStrike">
                <a:solidFill>
                  <a:srgbClr val="000000"/>
                </a:solidFill>
                <a:latin typeface="Calibri Light"/>
              </a:rPr>
              <a:t>Executing AI tasks on the Snapdragon 820-845 processors while using the</a:t>
            </a:r>
            <a:br/>
            <a:r>
              <a:rPr b="1" lang="en-US" sz="4400" spc="-1" strike="noStrike">
                <a:solidFill>
                  <a:srgbClr val="000000"/>
                </a:solidFill>
                <a:latin typeface="Calibri Light"/>
              </a:rPr>
              <a:t>NPE SDK </a:t>
            </a:r>
            <a:endParaRPr b="0" lang="en-US" sz="4400" spc="-1" strike="noStrike">
              <a:latin typeface="Arial"/>
            </a:endParaRPr>
          </a:p>
        </p:txBody>
      </p:sp>
      <p:sp>
        <p:nvSpPr>
          <p:cNvPr id="1784" name="Date Placeholder 3_56"/>
          <p:cNvSpPr/>
          <p:nvPr/>
        </p:nvSpPr>
        <p:spPr>
          <a:xfrm>
            <a:off x="838080" y="6356520"/>
            <a:ext cx="2742480" cy="364320"/>
          </a:xfrm>
          <a:prstGeom prst="rect">
            <a:avLst/>
          </a:prstGeom>
          <a:noFill/>
          <a:ln w="0">
            <a:noFill/>
          </a:ln>
        </p:spPr>
        <p:style>
          <a:lnRef idx="0"/>
          <a:fillRef idx="0"/>
          <a:effectRef idx="0"/>
          <a:fontRef idx="minor"/>
        </p:style>
      </p:sp>
      <p:sp>
        <p:nvSpPr>
          <p:cNvPr id="1785" name="Footer Placeholder 4_57"/>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786" name="Slide Number Placeholder 5_73"/>
          <p:cNvSpPr/>
          <p:nvPr/>
        </p:nvSpPr>
        <p:spPr>
          <a:xfrm>
            <a:off x="8610480" y="6356520"/>
            <a:ext cx="2742480" cy="364320"/>
          </a:xfrm>
          <a:prstGeom prst="rect">
            <a:avLst/>
          </a:prstGeom>
          <a:noFill/>
          <a:ln w="0">
            <a:noFill/>
          </a:ln>
        </p:spPr>
        <p:style>
          <a:lnRef idx="0"/>
          <a:fillRef idx="0"/>
          <a:effectRef idx="0"/>
          <a:fontRef idx="minor"/>
        </p:style>
      </p:sp>
      <p:sp>
        <p:nvSpPr>
          <p:cNvPr id="1787" name="Rectangle 6_18"/>
          <p:cNvSpPr/>
          <p:nvPr/>
        </p:nvSpPr>
        <p:spPr>
          <a:xfrm>
            <a:off x="777240" y="5659200"/>
            <a:ext cx="10862640" cy="912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Image Link: http://www.hardwarezone.com.sg/feature-snapdragon-845-will-deliver-300-more-aiperformance-</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4k-hdr-imaging-and-more/ai-immersion-and-connectivity</a:t>
            </a:r>
            <a:endParaRPr b="0" lang="en-US" sz="1800" spc="-1" strike="noStrike">
              <a:latin typeface="Arial"/>
            </a:endParaRPr>
          </a:p>
        </p:txBody>
      </p:sp>
      <p:pic>
        <p:nvPicPr>
          <p:cNvPr id="1788" name="Picture 2_24" descr=""/>
          <p:cNvPicPr/>
          <p:nvPr/>
        </p:nvPicPr>
        <p:blipFill>
          <a:blip r:embed="rId1"/>
          <a:srcRect l="0" t="5231" r="0" b="5101"/>
          <a:stretch/>
        </p:blipFill>
        <p:spPr>
          <a:xfrm>
            <a:off x="1626840" y="1684800"/>
            <a:ext cx="9019440" cy="3893040"/>
          </a:xfrm>
          <a:prstGeom prst="rect">
            <a:avLst/>
          </a:prstGeom>
          <a:ln w="9525">
            <a:noFill/>
          </a:ln>
        </p:spPr>
      </p:pic>
    </p:spTree>
  </p:cSld>
  <p:transition spd="slow">
    <p:wipe dir="r"/>
  </p:transition>
</p:sld>
</file>

<file path=ppt/slides/slide3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9" name="Title 1_86"/>
          <p:cNvSpPr/>
          <p:nvPr/>
        </p:nvSpPr>
        <p:spPr>
          <a:xfrm>
            <a:off x="786960" y="0"/>
            <a:ext cx="10514880" cy="1324800"/>
          </a:xfrm>
          <a:prstGeom prst="rect">
            <a:avLst/>
          </a:prstGeom>
          <a:noFill/>
          <a:ln w="0">
            <a:noFill/>
          </a:ln>
        </p:spPr>
        <p:style>
          <a:lnRef idx="0"/>
          <a:fillRef idx="0"/>
          <a:effectRef idx="0"/>
          <a:fontRef idx="minor"/>
        </p:style>
        <p:txBody>
          <a:bodyPr lIns="90000" rIns="90000" tIns="45000" bIns="45000" anchor="ctr">
            <a:normAutofit fontScale="84000"/>
          </a:bodyPr>
          <a:p>
            <a:pPr>
              <a:lnSpc>
                <a:spcPct val="90000"/>
              </a:lnSpc>
            </a:pPr>
            <a:r>
              <a:rPr b="1" lang="en-US" sz="4400" spc="-1" strike="noStrike">
                <a:solidFill>
                  <a:srgbClr val="000000"/>
                </a:solidFill>
                <a:latin typeface="Calibri Light"/>
              </a:rPr>
              <a:t>Expected Benefits of introducing the Snapdragon NPE SDK </a:t>
            </a:r>
            <a:endParaRPr b="0" lang="en-US" sz="4400" spc="-1" strike="noStrike">
              <a:latin typeface="Arial"/>
            </a:endParaRPr>
          </a:p>
        </p:txBody>
      </p:sp>
      <p:sp>
        <p:nvSpPr>
          <p:cNvPr id="1790" name="Date Placeholder 3_57"/>
          <p:cNvSpPr/>
          <p:nvPr/>
        </p:nvSpPr>
        <p:spPr>
          <a:xfrm>
            <a:off x="838080" y="6356520"/>
            <a:ext cx="2742480" cy="364320"/>
          </a:xfrm>
          <a:prstGeom prst="rect">
            <a:avLst/>
          </a:prstGeom>
          <a:noFill/>
          <a:ln w="0">
            <a:noFill/>
          </a:ln>
        </p:spPr>
        <p:style>
          <a:lnRef idx="0"/>
          <a:fillRef idx="0"/>
          <a:effectRef idx="0"/>
          <a:fontRef idx="minor"/>
        </p:style>
      </p:sp>
      <p:sp>
        <p:nvSpPr>
          <p:cNvPr id="1791" name="Footer Placeholder 4_58"/>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792" name="Slide Number Placeholder 5_74"/>
          <p:cNvSpPr/>
          <p:nvPr/>
        </p:nvSpPr>
        <p:spPr>
          <a:xfrm>
            <a:off x="8610480" y="6356520"/>
            <a:ext cx="2742480" cy="364320"/>
          </a:xfrm>
          <a:prstGeom prst="rect">
            <a:avLst/>
          </a:prstGeom>
          <a:noFill/>
          <a:ln w="0">
            <a:noFill/>
          </a:ln>
        </p:spPr>
        <p:style>
          <a:lnRef idx="0"/>
          <a:fillRef idx="0"/>
          <a:effectRef idx="0"/>
          <a:fontRef idx="minor"/>
        </p:style>
      </p:sp>
      <p:sp>
        <p:nvSpPr>
          <p:cNvPr id="1793" name="Rectangle 6_19"/>
          <p:cNvSpPr/>
          <p:nvPr/>
        </p:nvSpPr>
        <p:spPr>
          <a:xfrm>
            <a:off x="777240" y="5823720"/>
            <a:ext cx="10862640" cy="912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Image Link: http://www.hardwarezone.com.sg/feature-snapdragon-845-will-deliver-300-more-aiperformance-</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4k-hdr-imaging-and-more/ai-immersion-and-connectivity</a:t>
            </a:r>
            <a:endParaRPr b="0" lang="en-US" sz="1800" spc="-1" strike="noStrike">
              <a:latin typeface="Arial"/>
            </a:endParaRPr>
          </a:p>
        </p:txBody>
      </p:sp>
      <p:pic>
        <p:nvPicPr>
          <p:cNvPr id="1794" name="Picture 2_25" descr=""/>
          <p:cNvPicPr/>
          <p:nvPr/>
        </p:nvPicPr>
        <p:blipFill>
          <a:blip r:embed="rId1"/>
          <a:srcRect l="0" t="4055" r="0" b="0"/>
          <a:stretch/>
        </p:blipFill>
        <p:spPr>
          <a:xfrm>
            <a:off x="1675080" y="1274040"/>
            <a:ext cx="9066960" cy="4550760"/>
          </a:xfrm>
          <a:prstGeom prst="rect">
            <a:avLst/>
          </a:prstGeom>
          <a:ln w="9525">
            <a:noFill/>
          </a:ln>
        </p:spPr>
      </p:pic>
    </p:spTree>
  </p:cSld>
  <p:transition spd="slow">
    <p:wipe dir="r"/>
  </p:transition>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Google Shape;386;p33"/>
          <p:cNvSpPr/>
          <p:nvPr/>
        </p:nvSpPr>
        <p:spPr>
          <a:xfrm>
            <a:off x="576000" y="1371600"/>
            <a:ext cx="10870200" cy="4952520"/>
          </a:xfrm>
          <a:prstGeom prst="rect">
            <a:avLst/>
          </a:prstGeom>
          <a:blipFill rotWithShape="0">
            <a:blip r:embed="rId1"/>
            <a:srcRect/>
            <a:stretch/>
          </a:blipFill>
          <a:ln w="0">
            <a:noFill/>
          </a:ln>
        </p:spPr>
        <p:style>
          <a:lnRef idx="0"/>
          <a:fillRef idx="0"/>
          <a:effectRef idx="0"/>
          <a:fontRef idx="minor"/>
        </p:style>
      </p:sp>
      <p:sp>
        <p:nvSpPr>
          <p:cNvPr id="650" name="Google Shape;387;p33"/>
          <p:cNvSpPr txBox="1"/>
          <p:nvPr/>
        </p:nvSpPr>
        <p:spPr>
          <a:xfrm>
            <a:off x="3039480" y="249480"/>
            <a:ext cx="6411960" cy="1354320"/>
          </a:xfrm>
          <a:prstGeom prst="rect">
            <a:avLst/>
          </a:prstGeom>
          <a:noFill/>
          <a:ln w="0">
            <a:noFill/>
          </a:ln>
        </p:spPr>
        <p:txBody>
          <a:bodyPr lIns="0" rIns="0" tIns="13320" bIns="0">
            <a:noAutofit/>
          </a:bodyPr>
          <a:p>
            <a:pPr marL="12600">
              <a:lnSpc>
                <a:spcPct val="100000"/>
              </a:lnSpc>
              <a:tabLst>
                <a:tab algn="l" pos="0"/>
              </a:tabLst>
            </a:pPr>
            <a:r>
              <a:rPr b="0" lang="en-US" sz="4400" spc="-1" strike="noStrike">
                <a:solidFill>
                  <a:srgbClr val="ffffff"/>
                </a:solidFill>
                <a:latin typeface="Calibri"/>
                <a:ea typeface="Calibri"/>
              </a:rPr>
              <a:t>Evolution of Microprocessor</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5" name="Title 1_87"/>
          <p:cNvSpPr/>
          <p:nvPr/>
        </p:nvSpPr>
        <p:spPr>
          <a:xfrm>
            <a:off x="869040" y="0"/>
            <a:ext cx="10514880" cy="1088280"/>
          </a:xfrm>
          <a:prstGeom prst="rect">
            <a:avLst/>
          </a:prstGeom>
          <a:noFill/>
          <a:ln w="0">
            <a:noFill/>
          </a:ln>
        </p:spPr>
        <p:style>
          <a:lnRef idx="0"/>
          <a:fillRef idx="0"/>
          <a:effectRef idx="0"/>
          <a:fontRef idx="minor"/>
        </p:style>
        <p:txBody>
          <a:bodyPr lIns="90000" rIns="90000" tIns="45000" bIns="45000" anchor="ctr">
            <a:normAutofit fontScale="70000"/>
          </a:bodyPr>
          <a:p>
            <a:pPr>
              <a:lnSpc>
                <a:spcPct val="90000"/>
              </a:lnSpc>
            </a:pPr>
            <a:r>
              <a:rPr b="1" lang="en-US" sz="4000" spc="-1" strike="noStrike">
                <a:solidFill>
                  <a:srgbClr val="000000"/>
                </a:solidFill>
                <a:latin typeface="Calibri Light"/>
              </a:rPr>
              <a:t>Performance and energy efficiency improvements </a:t>
            </a:r>
            <a:endParaRPr b="0" lang="en-US" sz="4000" spc="-1" strike="noStrike">
              <a:latin typeface="Arial"/>
            </a:endParaRPr>
          </a:p>
        </p:txBody>
      </p:sp>
      <p:sp>
        <p:nvSpPr>
          <p:cNvPr id="1796" name="Content Placeholder 2_38"/>
          <p:cNvSpPr/>
          <p:nvPr/>
        </p:nvSpPr>
        <p:spPr>
          <a:xfrm>
            <a:off x="201240" y="1130040"/>
            <a:ext cx="11438640" cy="4840560"/>
          </a:xfrm>
          <a:prstGeom prst="rect">
            <a:avLst/>
          </a:prstGeom>
          <a:noFill/>
          <a:ln w="0">
            <a:noFill/>
          </a:ln>
        </p:spPr>
        <p:style>
          <a:lnRef idx="0"/>
          <a:fillRef idx="0"/>
          <a:effectRef idx="0"/>
          <a:fontRef idx="minor"/>
        </p:style>
        <p:txBody>
          <a:bodyPr lIns="90000" rIns="90000" tIns="45000" bIns="45000">
            <a:noAutofit/>
          </a:bodyPr>
          <a:p>
            <a:pPr marL="228600" indent="-227880" algn="just">
              <a:lnSpc>
                <a:spcPct val="90000"/>
              </a:lnSpc>
              <a:spcBef>
                <a:spcPts val="1001"/>
              </a:spcBef>
              <a:buClr>
                <a:srgbClr val="000000"/>
              </a:buClr>
              <a:buFont typeface="Arial"/>
              <a:buChar char="•"/>
            </a:pPr>
            <a:r>
              <a:rPr b="0" lang="en-US" sz="2400" spc="-1" strike="noStrike">
                <a:solidFill>
                  <a:srgbClr val="000000"/>
                </a:solidFill>
                <a:latin typeface="Calibri"/>
              </a:rPr>
              <a:t>Performance and energy efficiency improvements when using TensorFlow and the Hexagon 685 DSP) rather than non-Hexagon devices.</a:t>
            </a:r>
            <a:endParaRPr b="0" lang="en-US" sz="2400" spc="-1" strike="noStrike">
              <a:latin typeface="Arial"/>
            </a:endParaRPr>
          </a:p>
          <a:p>
            <a:pPr marL="228600" indent="-227880" algn="just">
              <a:lnSpc>
                <a:spcPct val="90000"/>
              </a:lnSpc>
              <a:spcBef>
                <a:spcPts val="1001"/>
              </a:spcBef>
              <a:tabLst>
                <a:tab algn="l" pos="0"/>
              </a:tabLst>
            </a:pPr>
            <a:br/>
            <a:endParaRPr b="0" lang="en-US" sz="2400" spc="-1" strike="noStrike">
              <a:latin typeface="Arial"/>
            </a:endParaRPr>
          </a:p>
        </p:txBody>
      </p:sp>
      <p:sp>
        <p:nvSpPr>
          <p:cNvPr id="1797" name="Date Placeholder 3_58"/>
          <p:cNvSpPr/>
          <p:nvPr/>
        </p:nvSpPr>
        <p:spPr>
          <a:xfrm>
            <a:off x="838080" y="6356520"/>
            <a:ext cx="2742480" cy="364320"/>
          </a:xfrm>
          <a:prstGeom prst="rect">
            <a:avLst/>
          </a:prstGeom>
          <a:noFill/>
          <a:ln w="0">
            <a:noFill/>
          </a:ln>
        </p:spPr>
        <p:style>
          <a:lnRef idx="0"/>
          <a:fillRef idx="0"/>
          <a:effectRef idx="0"/>
          <a:fontRef idx="minor"/>
        </p:style>
      </p:sp>
      <p:sp>
        <p:nvSpPr>
          <p:cNvPr id="1798" name="Footer Placeholder 4_59"/>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799" name="Slide Number Placeholder 5_75"/>
          <p:cNvSpPr/>
          <p:nvPr/>
        </p:nvSpPr>
        <p:spPr>
          <a:xfrm>
            <a:off x="8610480" y="6356520"/>
            <a:ext cx="2742480" cy="364320"/>
          </a:xfrm>
          <a:prstGeom prst="rect">
            <a:avLst/>
          </a:prstGeom>
          <a:noFill/>
          <a:ln w="0">
            <a:noFill/>
          </a:ln>
        </p:spPr>
        <p:style>
          <a:lnRef idx="0"/>
          <a:fillRef idx="0"/>
          <a:effectRef idx="0"/>
          <a:fontRef idx="minor"/>
        </p:style>
      </p:sp>
      <p:sp>
        <p:nvSpPr>
          <p:cNvPr id="1800" name="Rectangle 6_20"/>
          <p:cNvSpPr/>
          <p:nvPr/>
        </p:nvSpPr>
        <p:spPr>
          <a:xfrm>
            <a:off x="462240" y="5838840"/>
            <a:ext cx="842400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**https://www.xda-developers.com/qualcomm-snapdragon-845-hexagon-685-dsp/</a:t>
            </a:r>
            <a:endParaRPr b="0" lang="en-US" sz="1800" spc="-1" strike="noStrike">
              <a:latin typeface="Arial"/>
            </a:endParaRPr>
          </a:p>
        </p:txBody>
      </p:sp>
      <p:pic>
        <p:nvPicPr>
          <p:cNvPr id="1801" name="Picture 2_26" descr=""/>
          <p:cNvPicPr/>
          <p:nvPr/>
        </p:nvPicPr>
        <p:blipFill>
          <a:blip r:embed="rId1"/>
          <a:stretch/>
        </p:blipFill>
        <p:spPr>
          <a:xfrm>
            <a:off x="2028240" y="2030040"/>
            <a:ext cx="8114760" cy="3618720"/>
          </a:xfrm>
          <a:prstGeom prst="rect">
            <a:avLst/>
          </a:prstGeom>
          <a:ln w="9525">
            <a:noFill/>
          </a:ln>
        </p:spPr>
      </p:pic>
    </p:spTree>
  </p:cSld>
  <p:transition spd="slow">
    <p:wipe dir="r"/>
  </p:transition>
</p:sld>
</file>

<file path=ppt/slides/slide3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2" name="Title 1_88"/>
          <p:cNvSpPr/>
          <p:nvPr/>
        </p:nvSpPr>
        <p:spPr>
          <a:xfrm>
            <a:off x="807480" y="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Geekbench 4 scores</a:t>
            </a:r>
            <a:endParaRPr b="0" lang="en-US" sz="4400" spc="-1" strike="noStrike">
              <a:latin typeface="Arial"/>
            </a:endParaRPr>
          </a:p>
        </p:txBody>
      </p:sp>
      <p:sp>
        <p:nvSpPr>
          <p:cNvPr id="1803" name="Date Placeholder 3_59"/>
          <p:cNvSpPr/>
          <p:nvPr/>
        </p:nvSpPr>
        <p:spPr>
          <a:xfrm>
            <a:off x="838080" y="6356520"/>
            <a:ext cx="2742480" cy="364320"/>
          </a:xfrm>
          <a:prstGeom prst="rect">
            <a:avLst/>
          </a:prstGeom>
          <a:noFill/>
          <a:ln w="0">
            <a:noFill/>
          </a:ln>
        </p:spPr>
        <p:style>
          <a:lnRef idx="0"/>
          <a:fillRef idx="0"/>
          <a:effectRef idx="0"/>
          <a:fontRef idx="minor"/>
        </p:style>
      </p:sp>
      <p:sp>
        <p:nvSpPr>
          <p:cNvPr id="1804" name="Footer Placeholder 4_60"/>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805" name="Slide Number Placeholder 5_76"/>
          <p:cNvSpPr/>
          <p:nvPr/>
        </p:nvSpPr>
        <p:spPr>
          <a:xfrm>
            <a:off x="8610480" y="6356520"/>
            <a:ext cx="2742480" cy="364320"/>
          </a:xfrm>
          <a:prstGeom prst="rect">
            <a:avLst/>
          </a:prstGeom>
          <a:noFill/>
          <a:ln w="0">
            <a:noFill/>
          </a:ln>
        </p:spPr>
        <p:style>
          <a:lnRef idx="0"/>
          <a:fillRef idx="0"/>
          <a:effectRef idx="0"/>
          <a:fontRef idx="minor"/>
        </p:style>
      </p:sp>
      <p:pic>
        <p:nvPicPr>
          <p:cNvPr id="1806" name="Picture 2_27" descr=""/>
          <p:cNvPicPr/>
          <p:nvPr/>
        </p:nvPicPr>
        <p:blipFill>
          <a:blip r:embed="rId1"/>
          <a:stretch/>
        </p:blipFill>
        <p:spPr>
          <a:xfrm>
            <a:off x="1699920" y="965880"/>
            <a:ext cx="8914680" cy="4574160"/>
          </a:xfrm>
          <a:prstGeom prst="rect">
            <a:avLst/>
          </a:prstGeom>
          <a:ln w="9525">
            <a:noFill/>
          </a:ln>
        </p:spPr>
      </p:pic>
      <p:sp>
        <p:nvSpPr>
          <p:cNvPr id="1807" name="Rectangle 7_19"/>
          <p:cNvSpPr/>
          <p:nvPr/>
        </p:nvSpPr>
        <p:spPr>
          <a:xfrm>
            <a:off x="417960" y="5679720"/>
            <a:ext cx="11252880" cy="638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Image Linl: https://www.phonearena.com/news/Samsung-Galaxy-S9-S9-Plus-Exynos-9810-</a:t>
            </a:r>
            <a:endParaRPr b="0" lang="en-US" sz="1800" spc="-1" strike="noStrike">
              <a:latin typeface="Arial"/>
            </a:endParaRPr>
          </a:p>
          <a:p>
            <a:pPr>
              <a:lnSpc>
                <a:spcPct val="100000"/>
              </a:lnSpc>
            </a:pPr>
            <a:r>
              <a:rPr b="0" lang="en-US" sz="1800" spc="-1" strike="noStrike">
                <a:solidFill>
                  <a:srgbClr val="000000"/>
                </a:solidFill>
                <a:latin typeface="Calibri"/>
                <a:ea typeface="DejaVu Sans"/>
              </a:rPr>
              <a:t>benchmarks-destroy-Snapdragon-845_id102444</a:t>
            </a:r>
            <a:endParaRPr b="0" lang="en-US" sz="1800" spc="-1" strike="noStrike">
              <a:latin typeface="Arial"/>
            </a:endParaRPr>
          </a:p>
        </p:txBody>
      </p:sp>
    </p:spTree>
  </p:cSld>
  <p:transition spd="slow">
    <p:wipe dir="r"/>
  </p:transition>
</p:sld>
</file>

<file path=ppt/slides/slide3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8" name="Title 1_89"/>
          <p:cNvSpPr/>
          <p:nvPr/>
        </p:nvSpPr>
        <p:spPr>
          <a:xfrm>
            <a:off x="838080" y="-72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00"/>
                </a:solidFill>
                <a:latin typeface="Calibri Light"/>
              </a:rPr>
              <a:t>Qualcomm Snapdragon 8</a:t>
            </a:r>
            <a:r>
              <a:rPr b="1" lang="en-IN" sz="4400" spc="-1" strike="noStrike">
                <a:solidFill>
                  <a:srgbClr val="000000"/>
                </a:solidFill>
                <a:latin typeface="Calibri Light"/>
              </a:rPr>
              <a:t>5</a:t>
            </a:r>
            <a:r>
              <a:rPr b="1" lang="en-US" sz="4400" spc="-1" strike="noStrike">
                <a:solidFill>
                  <a:srgbClr val="000000"/>
                </a:solidFill>
                <a:latin typeface="Calibri Light"/>
              </a:rPr>
              <a:t>5</a:t>
            </a:r>
            <a:endParaRPr b="0" lang="en-US" sz="4400" spc="-1" strike="noStrike">
              <a:latin typeface="Arial"/>
            </a:endParaRPr>
          </a:p>
        </p:txBody>
      </p:sp>
      <p:sp>
        <p:nvSpPr>
          <p:cNvPr id="1809" name="Content Placeholder 2_37"/>
          <p:cNvSpPr/>
          <p:nvPr/>
        </p:nvSpPr>
        <p:spPr>
          <a:xfrm>
            <a:off x="838080" y="1211040"/>
            <a:ext cx="8380800" cy="4965480"/>
          </a:xfrm>
          <a:prstGeom prst="rect">
            <a:avLst/>
          </a:prstGeom>
          <a:noFill/>
          <a:ln w="0">
            <a:noFill/>
          </a:ln>
        </p:spPr>
        <p:style>
          <a:lnRef idx="0"/>
          <a:fillRef idx="0"/>
          <a:effectRef idx="0"/>
          <a:fontRef idx="minor"/>
        </p:style>
        <p:txBody>
          <a:bodyPr lIns="90000" rIns="90000" tIns="45000" bIns="45000">
            <a:normAutofit fontScale="73000"/>
          </a:bodyPr>
          <a:p>
            <a:pPr marL="228600" indent="-227880">
              <a:lnSpc>
                <a:spcPct val="90000"/>
              </a:lnSpc>
              <a:spcBef>
                <a:spcPts val="1001"/>
              </a:spcBef>
              <a:buClr>
                <a:srgbClr val="000000"/>
              </a:buClr>
              <a:buFont typeface="Arial"/>
              <a:buChar char="•"/>
            </a:pPr>
            <a:r>
              <a:rPr b="0" lang="en-IN" sz="2800" spc="-1" strike="noStrike">
                <a:solidFill>
                  <a:srgbClr val="000000"/>
                </a:solidFill>
                <a:latin typeface="Calibri"/>
              </a:rPr>
              <a:t>W</a:t>
            </a:r>
            <a:r>
              <a:rPr b="0" lang="en-US" sz="2800" spc="-1" strike="noStrike">
                <a:solidFill>
                  <a:srgbClr val="000000"/>
                </a:solidFill>
                <a:latin typeface="Calibri"/>
              </a:rPr>
              <a:t>orld’s first commercial 5G mobile platform</a:t>
            </a:r>
            <a:r>
              <a:rPr b="0" lang="en-IN" sz="2800" spc="-1" strike="noStrike">
                <a:solidFill>
                  <a:srgbClr val="000000"/>
                </a:solidFill>
                <a:latin typeface="Calibri"/>
              </a:rPr>
              <a:t> introduced in 2018 </a:t>
            </a:r>
            <a:r>
              <a:rPr b="0" lang="en-US" sz="2800" spc="-1" strike="noStrike">
                <a:solidFill>
                  <a:srgbClr val="000000"/>
                </a:solidFill>
                <a:latin typeface="Calibri"/>
              </a:rPr>
              <a:t>. </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2 Gbps LTE modem including the 7x Carrier Aggregation and 14nm RF Chip</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The FastConnect 6200 subsystem with Wi-Fi 6 features and 60 GHz Wi-Fi mobile platforms </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4K HDR Video Capture and Playback – 10 bit-color depth and Rec. 2020 color gamut can capture over 1 billion shades of color.</a:t>
            </a:r>
            <a:endParaRPr b="0" lang="en-US" sz="2800" spc="-1" strike="noStrike">
              <a:latin typeface="Arial"/>
            </a:endParaRPr>
          </a:p>
        </p:txBody>
      </p:sp>
      <p:sp>
        <p:nvSpPr>
          <p:cNvPr id="1810" name="Date Placeholder 3_60"/>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E04612BE-3791-40B2-A1E0-1234BB11BE0D}" type="datetime1">
              <a:rPr b="0" lang="en-US" sz="1200" spc="-1" strike="noStrike">
                <a:solidFill>
                  <a:srgbClr val="8b8b8b"/>
                </a:solidFill>
                <a:latin typeface="Calibri"/>
              </a:rPr>
              <a:t>05/18/2021</a:t>
            </a:fld>
            <a:endParaRPr b="0" lang="en-US" sz="1200" spc="-1" strike="noStrike">
              <a:latin typeface="Arial"/>
            </a:endParaRPr>
          </a:p>
        </p:txBody>
      </p:sp>
      <p:sp>
        <p:nvSpPr>
          <p:cNvPr id="1811" name="Footer Placeholder 4_61"/>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812" name="Slide Number Placeholder 5_77"/>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C53A794-D9FE-49CF-8E0B-C9460E62D05A}" type="slidenum">
              <a:rPr b="0" lang="en-US" sz="1200" spc="-1" strike="noStrike">
                <a:solidFill>
                  <a:srgbClr val="8b8b8b"/>
                </a:solidFill>
                <a:latin typeface="Calibri"/>
              </a:rPr>
              <a:t>&lt;number&gt;</a:t>
            </a:fld>
            <a:endParaRPr b="0" lang="en-US" sz="1200" spc="-1" strike="noStrike">
              <a:latin typeface="Arial"/>
            </a:endParaRPr>
          </a:p>
        </p:txBody>
      </p:sp>
      <p:pic>
        <p:nvPicPr>
          <p:cNvPr id="1813" name="Picture 7_1" descr=""/>
          <p:cNvPicPr/>
          <p:nvPr/>
        </p:nvPicPr>
        <p:blipFill>
          <a:blip r:embed="rId1"/>
          <a:srcRect l="37853" t="19008" r="34298" b="24956"/>
          <a:stretch/>
        </p:blipFill>
        <p:spPr>
          <a:xfrm>
            <a:off x="8696880" y="236880"/>
            <a:ext cx="3065760" cy="2877840"/>
          </a:xfrm>
          <a:prstGeom prst="rect">
            <a:avLst/>
          </a:prstGeom>
          <a:ln w="0">
            <a:noFill/>
          </a:ln>
        </p:spPr>
      </p:pic>
    </p:spTree>
  </p:cSld>
  <p:transition spd="slow">
    <p:wipe dir="r"/>
  </p:transition>
</p:sld>
</file>

<file path=ppt/slides/slide3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4" name="Title 1_90"/>
          <p:cNvSpPr/>
          <p:nvPr/>
        </p:nvSpPr>
        <p:spPr>
          <a:xfrm>
            <a:off x="838080" y="-72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lang="en-US" sz="4400" spc="-1" strike="noStrike">
                <a:solidFill>
                  <a:srgbClr val="000000"/>
                </a:solidFill>
                <a:latin typeface="Calibri Light"/>
              </a:rPr>
              <a:t>Qualcomm Snapdragon 8</a:t>
            </a:r>
            <a:r>
              <a:rPr b="1" lang="en-IN" sz="4400" spc="-1" strike="noStrike">
                <a:solidFill>
                  <a:srgbClr val="000000"/>
                </a:solidFill>
                <a:latin typeface="Calibri Light"/>
              </a:rPr>
              <a:t>5</a:t>
            </a:r>
            <a:r>
              <a:rPr b="1" lang="en-US" sz="4400" spc="-1" strike="noStrike">
                <a:solidFill>
                  <a:srgbClr val="000000"/>
                </a:solidFill>
                <a:latin typeface="Calibri Light"/>
              </a:rPr>
              <a:t>5</a:t>
            </a:r>
            <a:r>
              <a:rPr b="1" lang="en-IN" sz="4400" spc="-1" strike="noStrike">
                <a:solidFill>
                  <a:srgbClr val="000000"/>
                </a:solidFill>
                <a:latin typeface="Calibri Light"/>
              </a:rPr>
              <a:t>.....</a:t>
            </a:r>
            <a:endParaRPr b="0" lang="en-US" sz="4400" spc="-1" strike="noStrike">
              <a:latin typeface="Arial"/>
            </a:endParaRPr>
          </a:p>
        </p:txBody>
      </p:sp>
      <p:sp>
        <p:nvSpPr>
          <p:cNvPr id="1815" name="Content Placeholder 2_40"/>
          <p:cNvSpPr/>
          <p:nvPr/>
        </p:nvSpPr>
        <p:spPr>
          <a:xfrm>
            <a:off x="838080" y="1211040"/>
            <a:ext cx="10514880" cy="496548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Multi-frame Noise Reduction (MFNR) software delivers sharp and color photos even in low light</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Computer Vision ISP (CV-ISP) delivers real-time object recognition, segmentation, and replacement to allow users to isolate and swap out backgrounds and objects– in real-time</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IN" sz="2800" spc="-1" strike="noStrike">
                <a:solidFill>
                  <a:srgbClr val="000000"/>
                </a:solidFill>
                <a:latin typeface="Calibri"/>
              </a:rPr>
              <a:t>7 MM design technology makes </a:t>
            </a:r>
            <a:r>
              <a:rPr b="0" lang="en-US" sz="2800" spc="-1" strike="noStrike">
                <a:solidFill>
                  <a:srgbClr val="000000"/>
                </a:solidFill>
                <a:latin typeface="Calibri"/>
              </a:rPr>
              <a:t>SD855 20% more efficient than the SD845</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1816" name="Date Placeholder 3_61"/>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3DBCFF2A-5419-446E-A851-D6EA2A806F07}" type="datetime1">
              <a:rPr b="0" lang="en-US" sz="1200" spc="-1" strike="noStrike">
                <a:solidFill>
                  <a:srgbClr val="8b8b8b"/>
                </a:solidFill>
                <a:latin typeface="Calibri"/>
              </a:rPr>
              <a:t>05/18/2021</a:t>
            </a:fld>
            <a:endParaRPr b="0" lang="en-US" sz="1200" spc="-1" strike="noStrike">
              <a:latin typeface="Arial"/>
            </a:endParaRPr>
          </a:p>
        </p:txBody>
      </p:sp>
      <p:sp>
        <p:nvSpPr>
          <p:cNvPr id="1817" name="Footer Placeholder 4_62"/>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818" name="Slide Number Placeholder 5_78"/>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53F6AF3-7A41-423F-A3DC-919E53A5C521}" type="slidenum">
              <a:rPr b="0" lang="en-US" sz="1200" spc="-1" strike="noStrike">
                <a:solidFill>
                  <a:srgbClr val="8b8b8b"/>
                </a:solidFill>
                <a:latin typeface="Calibri"/>
              </a:rPr>
              <a:t>&lt;number&gt;</a:t>
            </a:fld>
            <a:endParaRPr b="0" lang="en-US" sz="1200" spc="-1" strike="noStrike">
              <a:latin typeface="Arial"/>
            </a:endParaRPr>
          </a:p>
        </p:txBody>
      </p:sp>
    </p:spTree>
  </p:cSld>
  <p:transition spd="slow">
    <p:wipe dir="r"/>
  </p:transition>
</p:sld>
</file>

<file path=ppt/slides/slide3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9" name="Title 1_91"/>
          <p:cNvSpPr/>
          <p:nvPr/>
        </p:nvSpPr>
        <p:spPr>
          <a:xfrm>
            <a:off x="838080" y="-720"/>
            <a:ext cx="10514880" cy="1324800"/>
          </a:xfrm>
          <a:prstGeom prst="rect">
            <a:avLst/>
          </a:prstGeom>
          <a:noFill/>
          <a:ln w="0">
            <a:noFill/>
          </a:ln>
        </p:spPr>
        <p:style>
          <a:lnRef idx="0"/>
          <a:fillRef idx="0"/>
          <a:effectRef idx="0"/>
          <a:fontRef idx="minor"/>
        </p:style>
        <p:txBody>
          <a:bodyPr lIns="90000" rIns="90000" tIns="45000" bIns="45000" anchor="ctr">
            <a:normAutofit fontScale="84000"/>
          </a:bodyPr>
          <a:p>
            <a:pPr>
              <a:lnSpc>
                <a:spcPct val="90000"/>
              </a:lnSpc>
            </a:pPr>
            <a:r>
              <a:rPr b="1" lang="en-US" sz="4400" spc="-1" strike="noStrike">
                <a:solidFill>
                  <a:srgbClr val="000000"/>
                </a:solidFill>
                <a:latin typeface="Calibri Light"/>
              </a:rPr>
              <a:t>Qualcomm Snapdragon 8</a:t>
            </a:r>
            <a:r>
              <a:rPr b="1" lang="en-IN" sz="4400" spc="-1" strike="noStrike">
                <a:solidFill>
                  <a:srgbClr val="000000"/>
                </a:solidFill>
                <a:latin typeface="Calibri Light"/>
              </a:rPr>
              <a:t>5</a:t>
            </a:r>
            <a:r>
              <a:rPr b="1" lang="en-US" sz="4400" spc="-1" strike="noStrike">
                <a:solidFill>
                  <a:srgbClr val="000000"/>
                </a:solidFill>
                <a:latin typeface="Calibri Light"/>
              </a:rPr>
              <a:t>5</a:t>
            </a:r>
            <a:r>
              <a:rPr b="1" lang="en-IN" sz="4400" spc="-1" strike="noStrike">
                <a:solidFill>
                  <a:srgbClr val="000000"/>
                </a:solidFill>
                <a:latin typeface="Calibri Light"/>
              </a:rPr>
              <a:t> Specifications</a:t>
            </a:r>
            <a:endParaRPr b="0" lang="en-US" sz="4400" spc="-1" strike="noStrike">
              <a:latin typeface="Arial"/>
            </a:endParaRPr>
          </a:p>
        </p:txBody>
      </p:sp>
      <p:sp>
        <p:nvSpPr>
          <p:cNvPr id="1820" name="Content Placeholder 2_39"/>
          <p:cNvSpPr/>
          <p:nvPr/>
        </p:nvSpPr>
        <p:spPr>
          <a:xfrm>
            <a:off x="838080" y="1211040"/>
            <a:ext cx="10514880" cy="496548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Qualcomm® Artificial Intelligence (AI) Engine</a:t>
            </a:r>
            <a:endParaRPr b="0" lang="en-US" sz="2800" spc="-1" strike="noStrike">
              <a:latin typeface="Arial"/>
            </a:endParaRPr>
          </a:p>
          <a:p>
            <a:pPr>
              <a:lnSpc>
                <a:spcPct val="90000"/>
              </a:lnSpc>
              <a:spcBef>
                <a:spcPts val="1001"/>
              </a:spcBef>
            </a:pPr>
            <a:endParaRPr b="0" lang="en-US" sz="2800" spc="-1" strike="noStrike">
              <a:latin typeface="Arial"/>
            </a:endParaRPr>
          </a:p>
          <a:p>
            <a:pPr lvl="2" marL="1143000" indent="-227880">
              <a:lnSpc>
                <a:spcPct val="90000"/>
              </a:lnSpc>
              <a:spcBef>
                <a:spcPts val="499"/>
              </a:spcBef>
              <a:buClr>
                <a:srgbClr val="000000"/>
              </a:buClr>
              <a:buFont typeface="Wingdings" charset="2"/>
              <a:buChar char=""/>
            </a:pPr>
            <a:r>
              <a:rPr b="0" lang="en-US" sz="2000" spc="-1" strike="noStrike">
                <a:solidFill>
                  <a:srgbClr val="000000"/>
                </a:solidFill>
                <a:latin typeface="Calibri"/>
              </a:rPr>
              <a:t>AIE GPU: Qualcomm® Adreno™ 640 GPU</a:t>
            </a:r>
            <a:endParaRPr b="0" lang="en-US" sz="2000" spc="-1" strike="noStrike">
              <a:latin typeface="Arial"/>
            </a:endParaRPr>
          </a:p>
          <a:p>
            <a:pPr>
              <a:lnSpc>
                <a:spcPct val="100000"/>
              </a:lnSpc>
            </a:pPr>
            <a:endParaRPr b="0" lang="en-US" sz="2000" spc="-1" strike="noStrike">
              <a:latin typeface="Arial"/>
            </a:endParaRPr>
          </a:p>
          <a:p>
            <a:pPr lvl="2" marL="1143000" indent="-227880">
              <a:lnSpc>
                <a:spcPct val="90000"/>
              </a:lnSpc>
              <a:spcBef>
                <a:spcPts val="499"/>
              </a:spcBef>
              <a:buClr>
                <a:srgbClr val="000000"/>
              </a:buClr>
              <a:buFont typeface="Wingdings" charset="2"/>
              <a:buChar char=""/>
            </a:pPr>
            <a:r>
              <a:rPr b="0" lang="en-US" sz="2000" spc="-1" strike="noStrike">
                <a:solidFill>
                  <a:srgbClr val="000000"/>
                </a:solidFill>
                <a:latin typeface="Calibri"/>
              </a:rPr>
              <a:t>AIE CPU: Qualcomm® Kryo™ 485 CPU</a:t>
            </a:r>
            <a:endParaRPr b="0" lang="en-US" sz="2000" spc="-1" strike="noStrike">
              <a:latin typeface="Arial"/>
            </a:endParaRPr>
          </a:p>
          <a:p>
            <a:pPr>
              <a:lnSpc>
                <a:spcPct val="100000"/>
              </a:lnSpc>
            </a:pPr>
            <a:endParaRPr b="0" lang="en-US" sz="2000" spc="-1" strike="noStrike">
              <a:latin typeface="Arial"/>
            </a:endParaRPr>
          </a:p>
          <a:p>
            <a:pPr lvl="2" marL="1143000" indent="-227880">
              <a:lnSpc>
                <a:spcPct val="90000"/>
              </a:lnSpc>
              <a:spcBef>
                <a:spcPts val="499"/>
              </a:spcBef>
              <a:buClr>
                <a:srgbClr val="000000"/>
              </a:buClr>
              <a:buFont typeface="Wingdings" charset="2"/>
              <a:buChar char=""/>
            </a:pPr>
            <a:r>
              <a:rPr b="0" lang="en-US" sz="2000" spc="-1" strike="noStrike">
                <a:solidFill>
                  <a:srgbClr val="000000"/>
                </a:solidFill>
                <a:latin typeface="Calibri"/>
              </a:rPr>
              <a:t> </a:t>
            </a:r>
            <a:r>
              <a:rPr b="0" lang="en-US" sz="2000" spc="-1" strike="noStrike">
                <a:solidFill>
                  <a:srgbClr val="000000"/>
                </a:solidFill>
                <a:latin typeface="Calibri"/>
              </a:rPr>
              <a:t>Hexagon™ 690 Processor,</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lvl="2" marL="228600" indent="-227880">
              <a:lnSpc>
                <a:spcPct val="90000"/>
              </a:lnSpc>
              <a:spcBef>
                <a:spcPts val="1001"/>
              </a:spcBef>
              <a:buClr>
                <a:srgbClr val="000000"/>
              </a:buClr>
              <a:buFont typeface="Arial"/>
              <a:buChar char="•"/>
            </a:pPr>
            <a:r>
              <a:rPr b="0" lang="en-US" sz="2800" spc="-1" strike="noStrike">
                <a:solidFill>
                  <a:srgbClr val="000000"/>
                </a:solidFill>
                <a:latin typeface="Calibri"/>
              </a:rPr>
              <a:t>Process</a:t>
            </a:r>
            <a:endParaRPr b="0" lang="en-US" sz="2800" spc="-1" strike="noStrike">
              <a:latin typeface="Arial"/>
            </a:endParaRPr>
          </a:p>
          <a:p>
            <a:pPr marL="914400">
              <a:lnSpc>
                <a:spcPct val="90000"/>
              </a:lnSpc>
              <a:spcBef>
                <a:spcPts val="499"/>
              </a:spcBef>
              <a:tabLst>
                <a:tab algn="l" pos="0"/>
              </a:tabLst>
            </a:pPr>
            <a:endParaRPr b="0" lang="en-US" sz="2800" spc="-1" strike="noStrike">
              <a:latin typeface="Arial"/>
            </a:endParaRPr>
          </a:p>
          <a:p>
            <a:pPr lvl="2" marL="1143000" indent="-227880">
              <a:lnSpc>
                <a:spcPct val="90000"/>
              </a:lnSpc>
              <a:spcBef>
                <a:spcPts val="499"/>
              </a:spcBef>
              <a:buClr>
                <a:srgbClr val="000000"/>
              </a:buClr>
              <a:buFont typeface="Wingdings" charset="2"/>
              <a:buChar char=""/>
              <a:tabLst>
                <a:tab algn="l" pos="0"/>
              </a:tabLst>
            </a:pPr>
            <a:r>
              <a:rPr b="0" lang="en-US" sz="2000" spc="-1" strike="noStrike">
                <a:solidFill>
                  <a:srgbClr val="000000"/>
                </a:solidFill>
                <a:latin typeface="Calibri"/>
              </a:rPr>
              <a:t>Process Technology: 7 nm</a:t>
            </a:r>
            <a:endParaRPr b="0" lang="en-US" sz="2000" spc="-1" strike="noStrike">
              <a:latin typeface="Arial"/>
            </a:endParaRPr>
          </a:p>
        </p:txBody>
      </p:sp>
      <p:sp>
        <p:nvSpPr>
          <p:cNvPr id="1821" name="Date Placeholder 3_62"/>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4A5B5C10-E551-40C2-B231-35FA777C1C11}" type="datetime1">
              <a:rPr b="0" lang="en-US" sz="1200" spc="-1" strike="noStrike">
                <a:solidFill>
                  <a:srgbClr val="8b8b8b"/>
                </a:solidFill>
                <a:latin typeface="Calibri"/>
              </a:rPr>
              <a:t>05/18/2021</a:t>
            </a:fld>
            <a:endParaRPr b="0" lang="en-US" sz="1200" spc="-1" strike="noStrike">
              <a:latin typeface="Arial"/>
            </a:endParaRPr>
          </a:p>
        </p:txBody>
      </p:sp>
      <p:sp>
        <p:nvSpPr>
          <p:cNvPr id="1822" name="Footer Placeholder 4_63"/>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823" name="Slide Number Placeholder 5_79"/>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4D5264F-A574-4B3A-ABAB-4DBC90E51A95}" type="slidenum">
              <a:rPr b="0" lang="en-US" sz="1200" spc="-1" strike="noStrike">
                <a:solidFill>
                  <a:srgbClr val="8b8b8b"/>
                </a:solidFill>
                <a:latin typeface="Calibri"/>
              </a:rPr>
              <a:t>&lt;number&gt;</a:t>
            </a:fld>
            <a:endParaRPr b="0" lang="en-US" sz="1200" spc="-1" strike="noStrike">
              <a:latin typeface="Arial"/>
            </a:endParaRPr>
          </a:p>
        </p:txBody>
      </p:sp>
    </p:spTree>
  </p:cSld>
  <p:transition spd="slow">
    <p:wipe dir="r"/>
  </p:transition>
</p:sld>
</file>

<file path=ppt/slides/slide3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4" name="Title 1_92"/>
          <p:cNvSpPr/>
          <p:nvPr/>
        </p:nvSpPr>
        <p:spPr>
          <a:xfrm>
            <a:off x="838080" y="-720"/>
            <a:ext cx="10514880" cy="1324800"/>
          </a:xfrm>
          <a:prstGeom prst="rect">
            <a:avLst/>
          </a:prstGeom>
          <a:noFill/>
          <a:ln w="0">
            <a:noFill/>
          </a:ln>
        </p:spPr>
        <p:style>
          <a:lnRef idx="0"/>
          <a:fillRef idx="0"/>
          <a:effectRef idx="0"/>
          <a:fontRef idx="minor"/>
        </p:style>
        <p:txBody>
          <a:bodyPr lIns="90000" rIns="90000" tIns="45000" bIns="45000" anchor="ctr">
            <a:normAutofit fontScale="84000"/>
          </a:bodyPr>
          <a:p>
            <a:pPr>
              <a:lnSpc>
                <a:spcPct val="90000"/>
              </a:lnSpc>
            </a:pPr>
            <a:r>
              <a:rPr b="1" lang="en-US" sz="4400" spc="-1" strike="noStrike">
                <a:solidFill>
                  <a:srgbClr val="000000"/>
                </a:solidFill>
                <a:latin typeface="Calibri Light"/>
              </a:rPr>
              <a:t>Qualcomm Snapdragon 8</a:t>
            </a:r>
            <a:r>
              <a:rPr b="1" lang="en-IN" sz="4400" spc="-1" strike="noStrike">
                <a:solidFill>
                  <a:srgbClr val="000000"/>
                </a:solidFill>
                <a:latin typeface="Calibri Light"/>
              </a:rPr>
              <a:t>5</a:t>
            </a:r>
            <a:r>
              <a:rPr b="1" lang="en-US" sz="4400" spc="-1" strike="noStrike">
                <a:solidFill>
                  <a:srgbClr val="000000"/>
                </a:solidFill>
                <a:latin typeface="Calibri Light"/>
              </a:rPr>
              <a:t>5</a:t>
            </a:r>
            <a:r>
              <a:rPr b="1" lang="en-IN" sz="4400" spc="-1" strike="noStrike">
                <a:solidFill>
                  <a:srgbClr val="000000"/>
                </a:solidFill>
                <a:latin typeface="Calibri Light"/>
              </a:rPr>
              <a:t> Specifications</a:t>
            </a:r>
            <a:endParaRPr b="0" lang="en-US" sz="4400" spc="-1" strike="noStrike">
              <a:latin typeface="Arial"/>
            </a:endParaRPr>
          </a:p>
        </p:txBody>
      </p:sp>
      <p:sp>
        <p:nvSpPr>
          <p:cNvPr id="1825" name="Content Placeholder 2_42"/>
          <p:cNvSpPr/>
          <p:nvPr/>
        </p:nvSpPr>
        <p:spPr>
          <a:xfrm>
            <a:off x="924480" y="1325160"/>
            <a:ext cx="10514880" cy="496548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US" sz="3600" spc="-1" strike="noStrike">
                <a:solidFill>
                  <a:srgbClr val="000000"/>
                </a:solidFill>
                <a:latin typeface="Calibri"/>
              </a:rPr>
              <a:t>CPU</a:t>
            </a:r>
            <a:endParaRPr b="0" lang="en-US" sz="3600" spc="-1" strike="noStrike">
              <a:latin typeface="Arial"/>
            </a:endParaRPr>
          </a:p>
          <a:p>
            <a:pPr lvl="2" marL="1143000" indent="-227880">
              <a:lnSpc>
                <a:spcPct val="90000"/>
              </a:lnSpc>
              <a:spcBef>
                <a:spcPts val="499"/>
              </a:spcBef>
              <a:buClr>
                <a:srgbClr val="000000"/>
              </a:buClr>
              <a:buFont typeface="Wingdings" charset="2"/>
              <a:buChar char=""/>
            </a:pPr>
            <a:r>
              <a:rPr b="0" lang="en-US" sz="2800" spc="-1" strike="noStrike">
                <a:solidFill>
                  <a:srgbClr val="000000"/>
                </a:solidFill>
                <a:latin typeface="Calibri"/>
              </a:rPr>
              <a:t>CPU Clock Speed: Up to 2.84 GHz</a:t>
            </a:r>
            <a:endParaRPr b="0" lang="en-US" sz="2800" spc="-1" strike="noStrike">
              <a:latin typeface="Arial"/>
            </a:endParaRPr>
          </a:p>
          <a:p>
            <a:pPr>
              <a:lnSpc>
                <a:spcPct val="100000"/>
              </a:lnSpc>
            </a:pPr>
            <a:endParaRPr b="0" lang="en-US" sz="2800" spc="-1" strike="noStrike">
              <a:latin typeface="Arial"/>
            </a:endParaRPr>
          </a:p>
          <a:p>
            <a:pPr lvl="2" marL="1143000" indent="-227880">
              <a:lnSpc>
                <a:spcPct val="90000"/>
              </a:lnSpc>
              <a:spcBef>
                <a:spcPts val="499"/>
              </a:spcBef>
              <a:buClr>
                <a:srgbClr val="000000"/>
              </a:buClr>
              <a:buFont typeface="Wingdings" charset="2"/>
              <a:buChar char=""/>
            </a:pPr>
            <a:r>
              <a:rPr b="0" lang="en-US" sz="2800" spc="-1" strike="noStrike">
                <a:solidFill>
                  <a:srgbClr val="000000"/>
                </a:solidFill>
                <a:latin typeface="Calibri"/>
              </a:rPr>
              <a:t>CPU Cores: Qualcomm® Kryo™ 485 CPU, Octa-core CPU</a:t>
            </a:r>
            <a:endParaRPr b="0" lang="en-US" sz="2800" spc="-1" strike="noStrike">
              <a:latin typeface="Arial"/>
            </a:endParaRPr>
          </a:p>
          <a:p>
            <a:pPr>
              <a:lnSpc>
                <a:spcPct val="100000"/>
              </a:lnSpc>
            </a:pPr>
            <a:endParaRPr b="0" lang="en-US" sz="2800" spc="-1" strike="noStrike">
              <a:latin typeface="Arial"/>
            </a:endParaRPr>
          </a:p>
          <a:p>
            <a:pPr lvl="2" marL="1143000" indent="-227880">
              <a:lnSpc>
                <a:spcPct val="90000"/>
              </a:lnSpc>
              <a:spcBef>
                <a:spcPts val="499"/>
              </a:spcBef>
              <a:buClr>
                <a:srgbClr val="000000"/>
              </a:buClr>
              <a:buFont typeface="Wingdings" charset="2"/>
              <a:buChar char=""/>
            </a:pPr>
            <a:r>
              <a:rPr b="0" lang="en-US" sz="2800" spc="-1" strike="noStrike">
                <a:solidFill>
                  <a:srgbClr val="000000"/>
                </a:solidFill>
                <a:latin typeface="Calibri"/>
              </a:rPr>
              <a:t>CPU Architecture: 64-bit</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p:txBody>
      </p:sp>
      <p:sp>
        <p:nvSpPr>
          <p:cNvPr id="1826" name="Date Placeholder 3_63"/>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6567F99E-783B-4C9A-BB07-EC912559A3BF}" type="datetime1">
              <a:rPr b="0" lang="en-US" sz="1200" spc="-1" strike="noStrike">
                <a:solidFill>
                  <a:srgbClr val="8b8b8b"/>
                </a:solidFill>
                <a:latin typeface="Calibri"/>
              </a:rPr>
              <a:t>05/18/2021</a:t>
            </a:fld>
            <a:endParaRPr b="0" lang="en-US" sz="1200" spc="-1" strike="noStrike">
              <a:latin typeface="Arial"/>
            </a:endParaRPr>
          </a:p>
        </p:txBody>
      </p:sp>
      <p:sp>
        <p:nvSpPr>
          <p:cNvPr id="1827" name="Footer Placeholder 4_64"/>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828" name="Slide Number Placeholder 5_80"/>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87D2DE8-9B84-4434-B3EF-C0890B927A66}" type="slidenum">
              <a:rPr b="0" lang="en-US" sz="1200" spc="-1" strike="noStrike">
                <a:solidFill>
                  <a:srgbClr val="8b8b8b"/>
                </a:solidFill>
                <a:latin typeface="Calibri"/>
              </a:rPr>
              <a:t>&lt;number&gt;</a:t>
            </a:fld>
            <a:endParaRPr b="0" lang="en-US" sz="1200" spc="-1" strike="noStrike">
              <a:latin typeface="Arial"/>
            </a:endParaRPr>
          </a:p>
        </p:txBody>
      </p:sp>
    </p:spTree>
  </p:cSld>
  <p:transition spd="slow">
    <p:wipe dir="r"/>
  </p:transition>
</p:sld>
</file>

<file path=ppt/slides/slide3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9" name="Title 1_93"/>
          <p:cNvSpPr/>
          <p:nvPr/>
        </p:nvSpPr>
        <p:spPr>
          <a:xfrm>
            <a:off x="838080" y="-720"/>
            <a:ext cx="10514880" cy="1324800"/>
          </a:xfrm>
          <a:prstGeom prst="rect">
            <a:avLst/>
          </a:prstGeom>
          <a:noFill/>
          <a:ln w="0">
            <a:noFill/>
          </a:ln>
        </p:spPr>
        <p:style>
          <a:lnRef idx="0"/>
          <a:fillRef idx="0"/>
          <a:effectRef idx="0"/>
          <a:fontRef idx="minor"/>
        </p:style>
        <p:txBody>
          <a:bodyPr lIns="90000" rIns="90000" tIns="45000" bIns="45000" anchor="ctr">
            <a:normAutofit fontScale="84000"/>
          </a:bodyPr>
          <a:p>
            <a:pPr>
              <a:lnSpc>
                <a:spcPct val="90000"/>
              </a:lnSpc>
            </a:pPr>
            <a:r>
              <a:rPr b="1" lang="en-US" sz="4400" spc="-1" strike="noStrike">
                <a:solidFill>
                  <a:srgbClr val="000000"/>
                </a:solidFill>
                <a:latin typeface="Calibri Light"/>
              </a:rPr>
              <a:t>Qualcomm Snapdragon 8</a:t>
            </a:r>
            <a:r>
              <a:rPr b="1" lang="en-IN" sz="4400" spc="-1" strike="noStrike">
                <a:solidFill>
                  <a:srgbClr val="000000"/>
                </a:solidFill>
                <a:latin typeface="Calibri Light"/>
              </a:rPr>
              <a:t>5</a:t>
            </a:r>
            <a:r>
              <a:rPr b="1" lang="en-US" sz="4400" spc="-1" strike="noStrike">
                <a:solidFill>
                  <a:srgbClr val="000000"/>
                </a:solidFill>
                <a:latin typeface="Calibri Light"/>
              </a:rPr>
              <a:t>5</a:t>
            </a:r>
            <a:r>
              <a:rPr b="1" lang="en-IN" sz="4400" spc="-1" strike="noStrike">
                <a:solidFill>
                  <a:srgbClr val="000000"/>
                </a:solidFill>
                <a:latin typeface="Calibri Light"/>
              </a:rPr>
              <a:t> Specifications</a:t>
            </a:r>
            <a:endParaRPr b="0" lang="en-US" sz="4400" spc="-1" strike="noStrike">
              <a:latin typeface="Arial"/>
            </a:endParaRPr>
          </a:p>
        </p:txBody>
      </p:sp>
      <p:sp>
        <p:nvSpPr>
          <p:cNvPr id="1830" name="Content Placeholder 2_41"/>
          <p:cNvSpPr/>
          <p:nvPr/>
        </p:nvSpPr>
        <p:spPr>
          <a:xfrm>
            <a:off x="838080" y="1211040"/>
            <a:ext cx="10514880" cy="4965480"/>
          </a:xfrm>
          <a:prstGeom prst="rect">
            <a:avLst/>
          </a:prstGeom>
          <a:noFill/>
          <a:ln w="0">
            <a:noFill/>
          </a:ln>
        </p:spPr>
        <p:style>
          <a:lnRef idx="0"/>
          <a:fillRef idx="0"/>
          <a:effectRef idx="0"/>
          <a:fontRef idx="minor"/>
        </p:style>
        <p:txBody>
          <a:bodyPr lIns="90000" rIns="90000" tIns="45000" bIns="45000">
            <a:normAutofit fontScale="77000"/>
          </a:bodyPr>
          <a:p>
            <a:pPr lvl="2" marL="228600" indent="-227880">
              <a:lnSpc>
                <a:spcPct val="90000"/>
              </a:lnSpc>
              <a:spcBef>
                <a:spcPts val="1001"/>
              </a:spcBef>
              <a:buClr>
                <a:srgbClr val="000000"/>
              </a:buClr>
              <a:buFont typeface="Arial"/>
              <a:buChar char="•"/>
            </a:pPr>
            <a:r>
              <a:rPr b="0" lang="en-US" sz="2800" spc="-1" strike="noStrike">
                <a:solidFill>
                  <a:srgbClr val="000000"/>
                </a:solidFill>
                <a:latin typeface="Calibri"/>
              </a:rPr>
              <a:t>Cellular Modem</a:t>
            </a:r>
            <a:endParaRPr b="0" lang="en-US" sz="2800" spc="-1" strike="noStrike">
              <a:latin typeface="Arial"/>
            </a:endParaRPr>
          </a:p>
          <a:p>
            <a:pPr>
              <a:lnSpc>
                <a:spcPct val="100000"/>
              </a:lnSpc>
            </a:pPr>
            <a:endParaRPr b="0" lang="en-US" sz="2800" spc="-1" strike="noStrike">
              <a:latin typeface="Arial"/>
            </a:endParaRPr>
          </a:p>
          <a:p>
            <a:pPr lvl="4" marL="2057400" indent="-227880">
              <a:lnSpc>
                <a:spcPct val="90000"/>
              </a:lnSpc>
              <a:spcBef>
                <a:spcPts val="499"/>
              </a:spcBef>
              <a:buClr>
                <a:srgbClr val="000000"/>
              </a:buClr>
              <a:buFont typeface="Wingdings" charset="2"/>
              <a:buChar char=""/>
            </a:pPr>
            <a:r>
              <a:rPr b="0" lang="en-US" sz="2520" spc="-1" strike="noStrike">
                <a:solidFill>
                  <a:srgbClr val="000000"/>
                </a:solidFill>
                <a:latin typeface="Calibri"/>
              </a:rPr>
              <a:t>Modem Name: Qualcomm® Snapdragon™ X24 LTE modem, Qualcomm® Snapdragon™ X50 Modem-RF System</a:t>
            </a:r>
            <a:endParaRPr b="0" lang="en-US" sz="2520" spc="-1" strike="noStrike">
              <a:latin typeface="Arial"/>
            </a:endParaRPr>
          </a:p>
          <a:p>
            <a:pPr>
              <a:lnSpc>
                <a:spcPct val="100000"/>
              </a:lnSpc>
            </a:pPr>
            <a:endParaRPr b="0" lang="en-US" sz="2520" spc="-1" strike="noStrike">
              <a:latin typeface="Arial"/>
            </a:endParaRPr>
          </a:p>
          <a:p>
            <a:pPr lvl="4" marL="2057400" indent="-227880">
              <a:lnSpc>
                <a:spcPct val="90000"/>
              </a:lnSpc>
              <a:spcBef>
                <a:spcPts val="499"/>
              </a:spcBef>
              <a:buClr>
                <a:srgbClr val="000000"/>
              </a:buClr>
              <a:buFont typeface="Wingdings" charset="2"/>
              <a:buChar char=""/>
            </a:pPr>
            <a:r>
              <a:rPr b="0" lang="en-US" sz="2520" spc="-1" strike="noStrike">
                <a:solidFill>
                  <a:srgbClr val="000000"/>
                </a:solidFill>
                <a:latin typeface="Calibri"/>
              </a:rPr>
              <a:t>Peak Download Speed: 2 Gbps</a:t>
            </a:r>
            <a:endParaRPr b="0" lang="en-US" sz="2520" spc="-1" strike="noStrike">
              <a:latin typeface="Arial"/>
            </a:endParaRPr>
          </a:p>
          <a:p>
            <a:pPr>
              <a:lnSpc>
                <a:spcPct val="100000"/>
              </a:lnSpc>
            </a:pPr>
            <a:endParaRPr b="0" lang="en-US" sz="2520" spc="-1" strike="noStrike">
              <a:latin typeface="Arial"/>
            </a:endParaRPr>
          </a:p>
          <a:p>
            <a:pPr lvl="4" marL="2057400" indent="-227880">
              <a:lnSpc>
                <a:spcPct val="90000"/>
              </a:lnSpc>
              <a:spcBef>
                <a:spcPts val="499"/>
              </a:spcBef>
              <a:buClr>
                <a:srgbClr val="000000"/>
              </a:buClr>
              <a:buFont typeface="Wingdings" charset="2"/>
              <a:buChar char=""/>
            </a:pPr>
            <a:r>
              <a:rPr b="0" lang="en-US" sz="2520" spc="-1" strike="noStrike">
                <a:solidFill>
                  <a:srgbClr val="000000"/>
                </a:solidFill>
                <a:latin typeface="Calibri"/>
              </a:rPr>
              <a:t>Peak Upload Speed: 316 Mbps</a:t>
            </a:r>
            <a:endParaRPr b="0" lang="en-US" sz="2520" spc="-1" strike="noStrike">
              <a:latin typeface="Arial"/>
            </a:endParaRPr>
          </a:p>
          <a:p>
            <a:pPr>
              <a:lnSpc>
                <a:spcPct val="100000"/>
              </a:lnSpc>
            </a:pPr>
            <a:endParaRPr b="0" lang="en-US" sz="2520" spc="-1" strike="noStrike">
              <a:latin typeface="Arial"/>
            </a:endParaRPr>
          </a:p>
          <a:p>
            <a:pPr lvl="4" marL="2057400" indent="-227880">
              <a:lnSpc>
                <a:spcPct val="90000"/>
              </a:lnSpc>
              <a:spcBef>
                <a:spcPts val="499"/>
              </a:spcBef>
              <a:buClr>
                <a:srgbClr val="000000"/>
              </a:buClr>
              <a:buFont typeface="Wingdings" charset="2"/>
              <a:buChar char=""/>
            </a:pPr>
            <a:r>
              <a:rPr b="0" lang="en-US" sz="2520" spc="-1" strike="noStrike">
                <a:solidFill>
                  <a:srgbClr val="000000"/>
                </a:solidFill>
                <a:latin typeface="Calibri"/>
              </a:rPr>
              <a:t>5G Technology: 5G NR</a:t>
            </a:r>
            <a:endParaRPr b="0" lang="en-US" sz="2520" spc="-1" strike="noStrike">
              <a:latin typeface="Arial"/>
            </a:endParaRPr>
          </a:p>
          <a:p>
            <a:pPr>
              <a:lnSpc>
                <a:spcPct val="100000"/>
              </a:lnSpc>
            </a:pPr>
            <a:endParaRPr b="0" lang="en-US" sz="2520" spc="-1" strike="noStrike">
              <a:latin typeface="Arial"/>
            </a:endParaRPr>
          </a:p>
          <a:p>
            <a:pPr lvl="4" marL="2057400" indent="-227880">
              <a:lnSpc>
                <a:spcPct val="90000"/>
              </a:lnSpc>
              <a:spcBef>
                <a:spcPts val="499"/>
              </a:spcBef>
              <a:buClr>
                <a:srgbClr val="000000"/>
              </a:buClr>
              <a:buFont typeface="Wingdings" charset="2"/>
              <a:buChar char=""/>
            </a:pPr>
            <a:r>
              <a:rPr b="0" lang="en-US" sz="2520" spc="-1" strike="noStrike">
                <a:solidFill>
                  <a:srgbClr val="000000"/>
                </a:solidFill>
                <a:latin typeface="Calibri"/>
              </a:rPr>
              <a:t>5G Spectrum: nmWave, sub-6 GHz</a:t>
            </a:r>
            <a:endParaRPr b="0" lang="en-US" sz="2520" spc="-1" strike="noStrike">
              <a:latin typeface="Arial"/>
            </a:endParaRPr>
          </a:p>
          <a:p>
            <a:pPr>
              <a:lnSpc>
                <a:spcPct val="90000"/>
              </a:lnSpc>
              <a:spcBef>
                <a:spcPts val="1001"/>
              </a:spcBef>
            </a:pPr>
            <a:endParaRPr b="0" lang="en-US" sz="2520" spc="-1" strike="noStrike">
              <a:latin typeface="Arial"/>
            </a:endParaRPr>
          </a:p>
        </p:txBody>
      </p:sp>
      <p:sp>
        <p:nvSpPr>
          <p:cNvPr id="1831" name="Date Placeholder 3_64"/>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2E75D87B-CC7D-4C93-B9DF-18F23BCDE48E}" type="datetime1">
              <a:rPr b="0" lang="en-US" sz="1200" spc="-1" strike="noStrike">
                <a:solidFill>
                  <a:srgbClr val="8b8b8b"/>
                </a:solidFill>
                <a:latin typeface="Calibri"/>
              </a:rPr>
              <a:t>05/18/2021</a:t>
            </a:fld>
            <a:endParaRPr b="0" lang="en-US" sz="1200" spc="-1" strike="noStrike">
              <a:latin typeface="Arial"/>
            </a:endParaRPr>
          </a:p>
        </p:txBody>
      </p:sp>
      <p:sp>
        <p:nvSpPr>
          <p:cNvPr id="1832" name="Footer Placeholder 4_65"/>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833" name="Slide Number Placeholder 5_81"/>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249ECD0-7BF0-4BE0-8742-9C9351335030}" type="slidenum">
              <a:rPr b="0" lang="en-US" sz="1200" spc="-1" strike="noStrike">
                <a:solidFill>
                  <a:srgbClr val="8b8b8b"/>
                </a:solidFill>
                <a:latin typeface="Calibri"/>
              </a:rPr>
              <a:t>&lt;number&gt;</a:t>
            </a:fld>
            <a:endParaRPr b="0" lang="en-US" sz="1200" spc="-1" strike="noStrike">
              <a:latin typeface="Arial"/>
            </a:endParaRPr>
          </a:p>
        </p:txBody>
      </p:sp>
    </p:spTree>
  </p:cSld>
  <p:transition spd="slow">
    <p:wipe dir="r"/>
  </p:transition>
</p:sld>
</file>

<file path=ppt/slides/slide3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4" name="Title 1_94"/>
          <p:cNvSpPr/>
          <p:nvPr/>
        </p:nvSpPr>
        <p:spPr>
          <a:xfrm>
            <a:off x="913680" y="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Qualcomm Snapdragon 8</a:t>
            </a:r>
            <a:r>
              <a:rPr b="1" lang="en-IN" sz="4400" spc="-1" strike="noStrike">
                <a:solidFill>
                  <a:srgbClr val="000000"/>
                </a:solidFill>
                <a:latin typeface="Calibri Light"/>
              </a:rPr>
              <a:t>5</a:t>
            </a:r>
            <a:r>
              <a:rPr b="1" lang="en-US" sz="4400" spc="-1" strike="noStrike">
                <a:solidFill>
                  <a:srgbClr val="000000"/>
                </a:solidFill>
                <a:latin typeface="Calibri Light"/>
              </a:rPr>
              <a:t>5</a:t>
            </a:r>
            <a:r>
              <a:rPr b="1" lang="en-IN" sz="4400" spc="-1" strike="noStrike">
                <a:solidFill>
                  <a:srgbClr val="000000"/>
                </a:solidFill>
                <a:latin typeface="Calibri Light"/>
              </a:rPr>
              <a:t> Specifications</a:t>
            </a:r>
            <a:endParaRPr b="0" lang="en-US" sz="4400" spc="-1" strike="noStrike">
              <a:latin typeface="Arial"/>
            </a:endParaRPr>
          </a:p>
        </p:txBody>
      </p:sp>
      <p:sp>
        <p:nvSpPr>
          <p:cNvPr id="1835" name="Content Placeholder 2_44"/>
          <p:cNvSpPr/>
          <p:nvPr/>
        </p:nvSpPr>
        <p:spPr>
          <a:xfrm>
            <a:off x="913680" y="1252800"/>
            <a:ext cx="10514880" cy="4760640"/>
          </a:xfrm>
          <a:prstGeom prst="rect">
            <a:avLst/>
          </a:prstGeom>
          <a:noFill/>
          <a:ln w="0">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DSP</a:t>
            </a:r>
            <a:endParaRPr b="0" lang="en-US" sz="2800" spc="-1" strike="noStrike">
              <a:latin typeface="Arial"/>
            </a:endParaRPr>
          </a:p>
          <a:p>
            <a:pPr>
              <a:lnSpc>
                <a:spcPct val="90000"/>
              </a:lnSpc>
              <a:spcBef>
                <a:spcPts val="1001"/>
              </a:spcBef>
            </a:pPr>
            <a:endParaRPr b="0" lang="en-US" sz="2800" spc="-1" strike="noStrike">
              <a:latin typeface="Arial"/>
            </a:endParaRPr>
          </a:p>
          <a:p>
            <a:pPr lvl="2" marL="1143000" indent="-227880">
              <a:lnSpc>
                <a:spcPct val="90000"/>
              </a:lnSpc>
              <a:spcBef>
                <a:spcPts val="499"/>
              </a:spcBef>
              <a:buClr>
                <a:srgbClr val="000000"/>
              </a:buClr>
              <a:buFont typeface="Wingdings" charset="2"/>
              <a:buChar char=""/>
            </a:pPr>
            <a:r>
              <a:rPr b="0" lang="en-US" sz="2000" spc="-1" strike="noStrike">
                <a:solidFill>
                  <a:srgbClr val="000000"/>
                </a:solidFill>
                <a:latin typeface="Calibri"/>
              </a:rPr>
              <a:t>DSP Technology: Qualcomm® Hexagon™ 690 Processor, </a:t>
            </a:r>
            <a:endParaRPr b="0" lang="en-US" sz="2000" spc="-1" strike="noStrike">
              <a:latin typeface="Arial"/>
            </a:endParaRPr>
          </a:p>
          <a:p>
            <a:pPr>
              <a:lnSpc>
                <a:spcPct val="100000"/>
              </a:lnSpc>
            </a:pPr>
            <a:endParaRPr b="0" lang="en-US" sz="2000" spc="-1" strike="noStrike">
              <a:latin typeface="Arial"/>
            </a:endParaRPr>
          </a:p>
          <a:p>
            <a:pPr lvl="2" marL="1143000" indent="-227880">
              <a:lnSpc>
                <a:spcPct val="90000"/>
              </a:lnSpc>
              <a:spcBef>
                <a:spcPts val="499"/>
              </a:spcBef>
              <a:buClr>
                <a:srgbClr val="000000"/>
              </a:buClr>
              <a:buFont typeface="Wingdings" charset="2"/>
              <a:buChar char=""/>
            </a:pPr>
            <a:r>
              <a:rPr b="0" lang="en-US" sz="2000" spc="-1" strike="noStrike">
                <a:solidFill>
                  <a:srgbClr val="000000"/>
                </a:solidFill>
                <a:latin typeface="Calibri"/>
              </a:rPr>
              <a:t>Qualcomm® Hexagon™ Tensor Accelerator, </a:t>
            </a:r>
            <a:endParaRPr b="0" lang="en-US" sz="2000" spc="-1" strike="noStrike">
              <a:latin typeface="Arial"/>
            </a:endParaRPr>
          </a:p>
          <a:p>
            <a:pPr>
              <a:lnSpc>
                <a:spcPct val="100000"/>
              </a:lnSpc>
            </a:pPr>
            <a:endParaRPr b="0" lang="en-US" sz="2000" spc="-1" strike="noStrike">
              <a:latin typeface="Arial"/>
            </a:endParaRPr>
          </a:p>
          <a:p>
            <a:pPr lvl="2" marL="1143000" indent="-227880">
              <a:lnSpc>
                <a:spcPct val="90000"/>
              </a:lnSpc>
              <a:spcBef>
                <a:spcPts val="499"/>
              </a:spcBef>
              <a:buClr>
                <a:srgbClr val="000000"/>
              </a:buClr>
              <a:buFont typeface="Wingdings" charset="2"/>
              <a:buChar char=""/>
            </a:pPr>
            <a:r>
              <a:rPr b="0" lang="en-US" sz="2000" spc="-1" strike="noStrike">
                <a:solidFill>
                  <a:srgbClr val="000000"/>
                </a:solidFill>
                <a:latin typeface="Calibri"/>
              </a:rPr>
              <a:t>Qualcomm® Hexagon™ Voice Assistant, </a:t>
            </a:r>
            <a:endParaRPr b="0" lang="en-US" sz="2000" spc="-1" strike="noStrike">
              <a:latin typeface="Arial"/>
            </a:endParaRPr>
          </a:p>
          <a:p>
            <a:pPr>
              <a:lnSpc>
                <a:spcPct val="100000"/>
              </a:lnSpc>
            </a:pPr>
            <a:endParaRPr b="0" lang="en-US" sz="2000" spc="-1" strike="noStrike">
              <a:latin typeface="Arial"/>
            </a:endParaRPr>
          </a:p>
          <a:p>
            <a:pPr lvl="2" marL="1143000" indent="-227880">
              <a:lnSpc>
                <a:spcPct val="90000"/>
              </a:lnSpc>
              <a:spcBef>
                <a:spcPts val="499"/>
              </a:spcBef>
              <a:buClr>
                <a:srgbClr val="000000"/>
              </a:buClr>
              <a:buFont typeface="Wingdings" charset="2"/>
              <a:buChar char=""/>
            </a:pPr>
            <a:r>
              <a:rPr b="0" lang="en-US" sz="2000" spc="-1" strike="noStrike">
                <a:solidFill>
                  <a:srgbClr val="000000"/>
                </a:solidFill>
                <a:latin typeface="Calibri"/>
              </a:rPr>
              <a:t>Qualcomm® Hexagon™ Vector eXtensions (HVX), </a:t>
            </a:r>
            <a:endParaRPr b="0" lang="en-US" sz="2000" spc="-1" strike="noStrike">
              <a:latin typeface="Arial"/>
            </a:endParaRPr>
          </a:p>
          <a:p>
            <a:pPr>
              <a:lnSpc>
                <a:spcPct val="100000"/>
              </a:lnSpc>
            </a:pPr>
            <a:endParaRPr b="0" lang="en-US" sz="2000" spc="-1" strike="noStrike">
              <a:latin typeface="Arial"/>
            </a:endParaRPr>
          </a:p>
          <a:p>
            <a:pPr lvl="2" marL="1143000" indent="-227880">
              <a:lnSpc>
                <a:spcPct val="90000"/>
              </a:lnSpc>
              <a:spcBef>
                <a:spcPts val="499"/>
              </a:spcBef>
              <a:buClr>
                <a:srgbClr val="000000"/>
              </a:buClr>
              <a:buFont typeface="Wingdings" charset="2"/>
              <a:buChar char=""/>
            </a:pPr>
            <a:r>
              <a:rPr b="0" lang="en-US" sz="2000" spc="-1" strike="noStrike">
                <a:solidFill>
                  <a:srgbClr val="000000"/>
                </a:solidFill>
                <a:latin typeface="Calibri"/>
              </a:rPr>
              <a:t>Qualcomm All-Ways Aware™ technology</a:t>
            </a:r>
            <a:endParaRPr b="0" lang="en-US" sz="2000" spc="-1" strike="noStrike">
              <a:latin typeface="Arial"/>
            </a:endParaRPr>
          </a:p>
        </p:txBody>
      </p:sp>
      <p:sp>
        <p:nvSpPr>
          <p:cNvPr id="1836" name="Date Placeholder 3_65"/>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2B91961F-C763-4B4F-858D-0927B8DD6815}" type="datetime1">
              <a:rPr b="0" lang="en-US" sz="1200" spc="-1" strike="noStrike">
                <a:solidFill>
                  <a:srgbClr val="8b8b8b"/>
                </a:solidFill>
                <a:latin typeface="Calibri"/>
              </a:rPr>
              <a:t>05/18/2021</a:t>
            </a:fld>
            <a:endParaRPr b="0" lang="en-US" sz="1200" spc="-1" strike="noStrike">
              <a:latin typeface="Arial"/>
            </a:endParaRPr>
          </a:p>
        </p:txBody>
      </p:sp>
      <p:sp>
        <p:nvSpPr>
          <p:cNvPr id="1837" name="Footer Placeholder 4_66"/>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838" name="Slide Number Placeholder 5_82"/>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0ECFCA6-1D86-451B-A038-4A03AA2496C2}" type="slidenum">
              <a:rPr b="0" lang="en-US" sz="1200" spc="-1" strike="noStrike">
                <a:solidFill>
                  <a:srgbClr val="8b8b8b"/>
                </a:solidFill>
                <a:latin typeface="Calibri"/>
              </a:rPr>
              <a:t>&lt;number&gt;</a:t>
            </a:fld>
            <a:endParaRPr b="0" lang="en-US" sz="1200" spc="-1" strike="noStrike">
              <a:latin typeface="Arial"/>
            </a:endParaRPr>
          </a:p>
        </p:txBody>
      </p:sp>
    </p:spTree>
  </p:cSld>
  <p:transition spd="slow">
    <p:wipe dir="r"/>
  </p:transition>
</p:sld>
</file>

<file path=ppt/slides/slide3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9" name="Content Placeholder 2_43"/>
          <p:cNvSpPr/>
          <p:nvPr/>
        </p:nvSpPr>
        <p:spPr>
          <a:xfrm>
            <a:off x="838080" y="435600"/>
            <a:ext cx="10514880" cy="5740920"/>
          </a:xfrm>
          <a:prstGeom prst="rect">
            <a:avLst/>
          </a:prstGeom>
          <a:noFill/>
          <a:ln w="0">
            <a:noFill/>
          </a:ln>
        </p:spPr>
        <p:style>
          <a:lnRef idx="0"/>
          <a:fillRef idx="0"/>
          <a:effectRef idx="0"/>
          <a:fontRef idx="minor"/>
        </p:style>
        <p:txBody>
          <a:bodyPr lIns="90000" rIns="90000" tIns="45000" bIns="45000">
            <a:normAutofit fontScale="65000"/>
          </a:bodyPr>
          <a:p>
            <a:pPr marL="228600" indent="-227880">
              <a:lnSpc>
                <a:spcPct val="90000"/>
              </a:lnSpc>
              <a:spcBef>
                <a:spcPts val="1001"/>
              </a:spcBef>
              <a:buClr>
                <a:srgbClr val="000000"/>
              </a:buClr>
              <a:buFont typeface="Arial"/>
              <a:buChar char="•"/>
            </a:pPr>
            <a:r>
              <a:rPr b="1" lang="en-US" sz="3600" spc="-1" strike="noStrike">
                <a:solidFill>
                  <a:srgbClr val="000000"/>
                </a:solidFill>
                <a:latin typeface="Calibri"/>
              </a:rPr>
              <a:t>Camera</a:t>
            </a:r>
            <a:endParaRPr b="0" lang="en-US" sz="3600" spc="-1" strike="noStrike">
              <a:latin typeface="Arial"/>
            </a:endParaRPr>
          </a:p>
          <a:p>
            <a:pPr>
              <a:lnSpc>
                <a:spcPct val="90000"/>
              </a:lnSpc>
              <a:spcBef>
                <a:spcPts val="1001"/>
              </a:spcBef>
            </a:pPr>
            <a:endParaRPr b="0" lang="en-US" sz="3600" spc="-1" strike="noStrike">
              <a:latin typeface="Arial"/>
            </a:endParaRPr>
          </a:p>
          <a:p>
            <a:pPr lvl="2" marL="1143000" indent="-227880">
              <a:lnSpc>
                <a:spcPct val="90000"/>
              </a:lnSpc>
              <a:spcBef>
                <a:spcPts val="499"/>
              </a:spcBef>
              <a:buClr>
                <a:srgbClr val="000000"/>
              </a:buClr>
              <a:buFont typeface="Wingdings" charset="2"/>
              <a:buChar char=""/>
            </a:pPr>
            <a:r>
              <a:rPr b="0" lang="en-US" sz="2200" spc="-1" strike="noStrike">
                <a:solidFill>
                  <a:srgbClr val="000000"/>
                </a:solidFill>
                <a:latin typeface="Calibri"/>
              </a:rPr>
              <a:t>Image Signal Processor: Qualcomm Spectra™ 380 image signal processor, Hardware accelerator for computer vision (CV-ISP), Dual 14-bit CV-ISPs</a:t>
            </a:r>
            <a:endParaRPr b="0" lang="en-US" sz="2200" spc="-1" strike="noStrike">
              <a:latin typeface="Arial"/>
            </a:endParaRPr>
          </a:p>
          <a:p>
            <a:pPr>
              <a:lnSpc>
                <a:spcPct val="100000"/>
              </a:lnSpc>
            </a:pPr>
            <a:endParaRPr b="0" lang="en-US" sz="2200" spc="-1" strike="noStrike">
              <a:latin typeface="Arial"/>
            </a:endParaRPr>
          </a:p>
          <a:p>
            <a:pPr lvl="2" marL="1143000" indent="-227880">
              <a:lnSpc>
                <a:spcPct val="90000"/>
              </a:lnSpc>
              <a:spcBef>
                <a:spcPts val="499"/>
              </a:spcBef>
              <a:buClr>
                <a:srgbClr val="000000"/>
              </a:buClr>
              <a:buFont typeface="Wingdings" charset="2"/>
              <a:buChar char=""/>
            </a:pPr>
            <a:r>
              <a:rPr b="0" lang="en-US" sz="2200" spc="-1" strike="noStrike">
                <a:solidFill>
                  <a:srgbClr val="000000"/>
                </a:solidFill>
                <a:latin typeface="Calibri"/>
              </a:rPr>
              <a:t>Dual Camera, MFNR, ZSL, 30fps: Up to 22 MP</a:t>
            </a:r>
            <a:endParaRPr b="0" lang="en-US" sz="2200" spc="-1" strike="noStrike">
              <a:latin typeface="Arial"/>
            </a:endParaRPr>
          </a:p>
          <a:p>
            <a:pPr lvl="2" marL="1143000" indent="-227880">
              <a:lnSpc>
                <a:spcPct val="90000"/>
              </a:lnSpc>
              <a:spcBef>
                <a:spcPts val="499"/>
              </a:spcBef>
              <a:buClr>
                <a:srgbClr val="000000"/>
              </a:buClr>
              <a:buFont typeface="Wingdings" charset="2"/>
              <a:buChar char=""/>
            </a:pPr>
            <a:r>
              <a:rPr b="0" lang="en-US" sz="2200" spc="-1" strike="noStrike">
                <a:solidFill>
                  <a:srgbClr val="000000"/>
                </a:solidFill>
                <a:latin typeface="Calibri"/>
              </a:rPr>
              <a:t>Single Camera: Up to 192 MP</a:t>
            </a:r>
            <a:endParaRPr b="0" lang="en-US" sz="2200" spc="-1" strike="noStrike">
              <a:latin typeface="Arial"/>
            </a:endParaRPr>
          </a:p>
          <a:p>
            <a:pPr>
              <a:lnSpc>
                <a:spcPct val="100000"/>
              </a:lnSpc>
            </a:pPr>
            <a:endParaRPr b="0" lang="en-US" sz="2200" spc="-1" strike="noStrike">
              <a:latin typeface="Arial"/>
            </a:endParaRPr>
          </a:p>
          <a:p>
            <a:pPr lvl="2" marL="1143000" indent="-227880">
              <a:lnSpc>
                <a:spcPct val="90000"/>
              </a:lnSpc>
              <a:spcBef>
                <a:spcPts val="499"/>
              </a:spcBef>
              <a:buClr>
                <a:srgbClr val="000000"/>
              </a:buClr>
              <a:buFont typeface="Wingdings" charset="2"/>
              <a:buChar char=""/>
            </a:pPr>
            <a:r>
              <a:rPr b="0" lang="en-US" sz="2200" spc="-1" strike="noStrike">
                <a:solidFill>
                  <a:srgbClr val="000000"/>
                </a:solidFill>
                <a:latin typeface="Calibri"/>
              </a:rPr>
              <a:t>Camera Features: HEIF photo capture</a:t>
            </a:r>
            <a:endParaRPr b="0" lang="en-US" sz="2200" spc="-1" strike="noStrike">
              <a:latin typeface="Arial"/>
            </a:endParaRPr>
          </a:p>
          <a:p>
            <a:pPr>
              <a:lnSpc>
                <a:spcPct val="100000"/>
              </a:lnSpc>
            </a:pPr>
            <a:endParaRPr b="0" lang="en-US" sz="2200" spc="-1" strike="noStrike">
              <a:latin typeface="Arial"/>
            </a:endParaRPr>
          </a:p>
          <a:p>
            <a:pPr lvl="2" marL="1143000" indent="-227880">
              <a:lnSpc>
                <a:spcPct val="90000"/>
              </a:lnSpc>
              <a:spcBef>
                <a:spcPts val="499"/>
              </a:spcBef>
              <a:buClr>
                <a:srgbClr val="000000"/>
              </a:buClr>
              <a:buFont typeface="Wingdings" charset="2"/>
              <a:buChar char=""/>
            </a:pPr>
            <a:r>
              <a:rPr b="0" lang="en-US" sz="2200" spc="-1" strike="noStrike">
                <a:solidFill>
                  <a:srgbClr val="000000"/>
                </a:solidFill>
                <a:latin typeface="Calibri"/>
              </a:rPr>
              <a:t>Slow Motion Video Capture: 720p @ 480 FPS</a:t>
            </a:r>
            <a:endParaRPr b="0" lang="en-US" sz="2200" spc="-1" strike="noStrike">
              <a:latin typeface="Arial"/>
            </a:endParaRPr>
          </a:p>
          <a:p>
            <a:pPr>
              <a:lnSpc>
                <a:spcPct val="100000"/>
              </a:lnSpc>
            </a:pPr>
            <a:endParaRPr b="0" lang="en-US" sz="2200" spc="-1" strike="noStrike">
              <a:latin typeface="Arial"/>
            </a:endParaRPr>
          </a:p>
          <a:p>
            <a:pPr lvl="2" marL="1143000" indent="-227880">
              <a:lnSpc>
                <a:spcPct val="90000"/>
              </a:lnSpc>
              <a:spcBef>
                <a:spcPts val="499"/>
              </a:spcBef>
              <a:buClr>
                <a:srgbClr val="000000"/>
              </a:buClr>
              <a:buFont typeface="Wingdings" charset="2"/>
              <a:buChar char=""/>
            </a:pPr>
            <a:r>
              <a:rPr b="0" lang="en-US" sz="2200" spc="-1" strike="noStrike">
                <a:solidFill>
                  <a:srgbClr val="000000"/>
                </a:solidFill>
                <a:latin typeface="Calibri"/>
              </a:rPr>
              <a:t>Video Capture Formats: HDR10, HLG, HEVC</a:t>
            </a:r>
            <a:endParaRPr b="0" lang="en-US" sz="2200" spc="-1" strike="noStrike">
              <a:latin typeface="Arial"/>
            </a:endParaRPr>
          </a:p>
          <a:p>
            <a:pPr>
              <a:lnSpc>
                <a:spcPct val="100000"/>
              </a:lnSpc>
            </a:pPr>
            <a:endParaRPr b="0" lang="en-US" sz="2200" spc="-1" strike="noStrike">
              <a:latin typeface="Arial"/>
            </a:endParaRPr>
          </a:p>
          <a:p>
            <a:pPr lvl="2" marL="1143000" indent="-227880">
              <a:lnSpc>
                <a:spcPct val="90000"/>
              </a:lnSpc>
              <a:spcBef>
                <a:spcPts val="499"/>
              </a:spcBef>
              <a:buClr>
                <a:srgbClr val="000000"/>
              </a:buClr>
              <a:buFont typeface="Wingdings" charset="2"/>
              <a:buChar char=""/>
            </a:pPr>
            <a:r>
              <a:rPr b="0" lang="en-US" sz="2200" spc="-1" strike="noStrike">
                <a:solidFill>
                  <a:srgbClr val="000000"/>
                </a:solidFill>
                <a:latin typeface="Calibri"/>
              </a:rPr>
              <a:t>Single Camera, MFNR, ZSL, 30fps: Up to 48 MP</a:t>
            </a:r>
            <a:endParaRPr b="0" lang="en-US" sz="2200" spc="-1" strike="noStrike">
              <a:latin typeface="Arial"/>
            </a:endParaRPr>
          </a:p>
          <a:p>
            <a:pPr lvl="2" marL="1143000" indent="-227880">
              <a:lnSpc>
                <a:spcPct val="90000"/>
              </a:lnSpc>
              <a:spcBef>
                <a:spcPts val="499"/>
              </a:spcBef>
              <a:buClr>
                <a:srgbClr val="000000"/>
              </a:buClr>
              <a:buFont typeface="Wingdings" charset="2"/>
              <a:buChar char=""/>
            </a:pPr>
            <a:r>
              <a:rPr b="0" lang="en-US" sz="2200" spc="-1" strike="noStrike">
                <a:solidFill>
                  <a:srgbClr val="000000"/>
                </a:solidFill>
                <a:latin typeface="Calibri"/>
              </a:rPr>
              <a:t>Video Capture Features: Rec. 2020 color gamut video capture, Up to 10-bit color depth video capture</a:t>
            </a:r>
            <a:endParaRPr b="0" lang="en-US" sz="2200" spc="-1" strike="noStrike">
              <a:latin typeface="Arial"/>
            </a:endParaRPr>
          </a:p>
        </p:txBody>
      </p:sp>
      <p:sp>
        <p:nvSpPr>
          <p:cNvPr id="1840" name="Date Placeholder 3_66"/>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8C10DC96-436B-461E-B101-3D5DDD04C7C0}" type="datetime1">
              <a:rPr b="0" lang="en-US" sz="1200" spc="-1" strike="noStrike">
                <a:solidFill>
                  <a:srgbClr val="8b8b8b"/>
                </a:solidFill>
                <a:latin typeface="Calibri"/>
              </a:rPr>
              <a:t>05/18/2021</a:t>
            </a:fld>
            <a:endParaRPr b="0" lang="en-US" sz="1200" spc="-1" strike="noStrike">
              <a:latin typeface="Arial"/>
            </a:endParaRPr>
          </a:p>
        </p:txBody>
      </p:sp>
      <p:sp>
        <p:nvSpPr>
          <p:cNvPr id="1841" name="Footer Placeholder 4_67"/>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842" name="Slide Number Placeholder 5_83"/>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D3A6A0A-1FE4-41F8-BBA2-2ECDAB58863C}" type="slidenum">
              <a:rPr b="0" lang="en-US" sz="1200" spc="-1" strike="noStrike">
                <a:solidFill>
                  <a:srgbClr val="8b8b8b"/>
                </a:solidFill>
                <a:latin typeface="Calibri"/>
              </a:rPr>
              <a:t>&lt;number&gt;</a:t>
            </a:fld>
            <a:endParaRPr b="0" lang="en-US" sz="1200" spc="-1" strike="noStrike">
              <a:latin typeface="Arial"/>
            </a:endParaRPr>
          </a:p>
        </p:txBody>
      </p:sp>
    </p:spTree>
  </p:cSld>
  <p:transition spd="slow">
    <p:wipe dir="r"/>
  </p:transition>
</p:sld>
</file>

<file path=ppt/slides/slide3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3" name="Title 1_95"/>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lang="en-US" sz="4400" spc="-1" strike="noStrike">
                <a:solidFill>
                  <a:srgbClr val="000000"/>
                </a:solidFill>
                <a:latin typeface="Calibri Light"/>
              </a:rPr>
              <a:t>Qualcomm Snapdragon 855 Specifications</a:t>
            </a:r>
            <a:endParaRPr b="0" lang="en-US" sz="4400" spc="-1" strike="noStrike">
              <a:latin typeface="Arial"/>
            </a:endParaRPr>
          </a:p>
        </p:txBody>
      </p:sp>
      <p:sp>
        <p:nvSpPr>
          <p:cNvPr id="1844" name="Date Placeholder 3_67"/>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EA5BDBE3-0D20-4755-B6D6-00E763AB603E}" type="datetime1">
              <a:rPr b="0" lang="en-US" sz="1200" spc="-1" strike="noStrike">
                <a:solidFill>
                  <a:srgbClr val="8b8b8b"/>
                </a:solidFill>
                <a:latin typeface="Calibri"/>
              </a:rPr>
              <a:t>05/18/2021</a:t>
            </a:fld>
            <a:endParaRPr b="0" lang="en-US" sz="1200" spc="-1" strike="noStrike">
              <a:latin typeface="Arial"/>
            </a:endParaRPr>
          </a:p>
        </p:txBody>
      </p:sp>
      <p:sp>
        <p:nvSpPr>
          <p:cNvPr id="1845" name="Footer Placeholder 4_68"/>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846" name="Slide Number Placeholder 5_84"/>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75B4F85-81AD-4D0A-93FB-87BC8D7441ED}" type="slidenum">
              <a:rPr b="0" lang="en-US" sz="1200" spc="-1" strike="noStrike">
                <a:solidFill>
                  <a:srgbClr val="8b8b8b"/>
                </a:solidFill>
                <a:latin typeface="Calibri"/>
              </a:rPr>
              <a:t>&lt;number&gt;</a:t>
            </a:fld>
            <a:endParaRPr b="0" lang="en-US" sz="1200" spc="-1" strike="noStrike">
              <a:latin typeface="Arial"/>
            </a:endParaRPr>
          </a:p>
        </p:txBody>
      </p:sp>
      <p:pic>
        <p:nvPicPr>
          <p:cNvPr id="1847" name="Content Placeholder 7_1" descr=""/>
          <p:cNvPicPr/>
          <p:nvPr/>
        </p:nvPicPr>
        <p:blipFill>
          <a:blip r:embed="rId1"/>
          <a:srcRect l="6543" t="64688" r="37490" b="10898"/>
          <a:stretch/>
        </p:blipFill>
        <p:spPr>
          <a:xfrm>
            <a:off x="838080" y="1843200"/>
            <a:ext cx="10740960" cy="4146120"/>
          </a:xfrm>
          <a:prstGeom prst="rect">
            <a:avLst/>
          </a:prstGeom>
          <a:ln w="0">
            <a:noFill/>
          </a:ln>
        </p:spPr>
      </p:pic>
    </p:spTree>
  </p:cSld>
  <p:transition spd="slow">
    <p:wipe dir="r"/>
  </p:transition>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Google Shape;392;p34"/>
          <p:cNvSpPr/>
          <p:nvPr/>
        </p:nvSpPr>
        <p:spPr>
          <a:xfrm>
            <a:off x="675000" y="1603080"/>
            <a:ext cx="10503000" cy="4727160"/>
          </a:xfrm>
          <a:prstGeom prst="rect">
            <a:avLst/>
          </a:prstGeom>
          <a:blipFill rotWithShape="0">
            <a:blip r:embed="rId1"/>
            <a:srcRect/>
            <a:stretch/>
          </a:blipFill>
          <a:ln w="0">
            <a:noFill/>
          </a:ln>
        </p:spPr>
        <p:style>
          <a:lnRef idx="0"/>
          <a:fillRef idx="0"/>
          <a:effectRef idx="0"/>
          <a:fontRef idx="minor"/>
        </p:style>
      </p:sp>
      <p:sp>
        <p:nvSpPr>
          <p:cNvPr id="652" name="Google Shape;393;p34"/>
          <p:cNvSpPr txBox="1"/>
          <p:nvPr/>
        </p:nvSpPr>
        <p:spPr>
          <a:xfrm>
            <a:off x="2886840" y="224280"/>
            <a:ext cx="6420960" cy="1353600"/>
          </a:xfrm>
          <a:prstGeom prst="rect">
            <a:avLst/>
          </a:prstGeom>
          <a:noFill/>
          <a:ln w="0">
            <a:noFill/>
          </a:ln>
        </p:spPr>
        <p:txBody>
          <a:bodyPr lIns="0" rIns="0" tIns="12600" bIns="0">
            <a:noAutofit/>
          </a:bodyPr>
          <a:p>
            <a:pPr marL="12600">
              <a:lnSpc>
                <a:spcPct val="100000"/>
              </a:lnSpc>
              <a:tabLst>
                <a:tab algn="l" pos="0"/>
              </a:tabLst>
            </a:pPr>
            <a:r>
              <a:rPr b="0" lang="en-US" sz="4400" spc="-1" strike="noStrike">
                <a:solidFill>
                  <a:srgbClr val="ffffff"/>
                </a:solidFill>
                <a:latin typeface="Calibri"/>
                <a:ea typeface="Calibri"/>
              </a:rPr>
              <a:t>Evolution of Microprocessor</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8" name="Date Placeholder 3_68"/>
          <p:cNvSpPr/>
          <p:nvPr/>
        </p:nvSpPr>
        <p:spPr>
          <a:xfrm>
            <a:off x="8380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032078EF-631F-42AE-BED5-2F627219343B}" type="datetime1">
              <a:rPr b="0" lang="en-US" sz="1200" spc="-1" strike="noStrike">
                <a:solidFill>
                  <a:srgbClr val="8b8b8b"/>
                </a:solidFill>
                <a:latin typeface="Calibri"/>
              </a:rPr>
              <a:t>05/18/2021</a:t>
            </a:fld>
            <a:endParaRPr b="0" lang="en-US" sz="1200" spc="-1" strike="noStrike">
              <a:latin typeface="Arial"/>
            </a:endParaRPr>
          </a:p>
        </p:txBody>
      </p:sp>
      <p:sp>
        <p:nvSpPr>
          <p:cNvPr id="1849" name="Footer Placeholder 4_69"/>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Arial"/>
            </a:endParaRPr>
          </a:p>
        </p:txBody>
      </p:sp>
      <p:sp>
        <p:nvSpPr>
          <p:cNvPr id="1850" name="Slide Number Placeholder 5_85"/>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E21EBED-04FE-43A2-82BF-4E0C6CAE089E}" type="slidenum">
              <a:rPr b="0" lang="en-US" sz="1200" spc="-1" strike="noStrike">
                <a:solidFill>
                  <a:srgbClr val="8b8b8b"/>
                </a:solidFill>
                <a:latin typeface="Calibri"/>
              </a:rPr>
              <a:t>&lt;number&gt;</a:t>
            </a:fld>
            <a:endParaRPr b="0" lang="en-US" sz="1200" spc="-1" strike="noStrike">
              <a:latin typeface="Arial"/>
            </a:endParaRPr>
          </a:p>
        </p:txBody>
      </p:sp>
      <p:pic>
        <p:nvPicPr>
          <p:cNvPr id="1851" name="Content Placeholder 6_4" descr=""/>
          <p:cNvPicPr/>
          <p:nvPr/>
        </p:nvPicPr>
        <p:blipFill>
          <a:blip r:embed="rId1"/>
          <a:srcRect l="5852" t="30619" r="36793" b="25575"/>
          <a:stretch/>
        </p:blipFill>
        <p:spPr>
          <a:xfrm>
            <a:off x="1494720" y="811440"/>
            <a:ext cx="9858240" cy="4631760"/>
          </a:xfrm>
          <a:prstGeom prst="rect">
            <a:avLst/>
          </a:prstGeom>
          <a:ln w="0">
            <a:noFill/>
          </a:ln>
        </p:spPr>
      </p:pic>
    </p:spTree>
  </p:cSld>
  <p:transition spd="slow">
    <p:wipe dir="r"/>
  </p:transition>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Google Shape;398;p35"/>
          <p:cNvSpPr/>
          <p:nvPr/>
        </p:nvSpPr>
        <p:spPr>
          <a:xfrm>
            <a:off x="609480" y="1219320"/>
            <a:ext cx="10539720" cy="5028840"/>
          </a:xfrm>
          <a:prstGeom prst="rect">
            <a:avLst/>
          </a:prstGeom>
          <a:blipFill rotWithShape="0">
            <a:blip r:embed="rId1"/>
            <a:srcRect/>
            <a:stretch/>
          </a:blipFill>
          <a:ln w="0">
            <a:noFill/>
          </a:ln>
        </p:spPr>
        <p:style>
          <a:lnRef idx="0"/>
          <a:fillRef idx="0"/>
          <a:effectRef idx="0"/>
          <a:fontRef idx="minor"/>
        </p:style>
      </p:sp>
      <p:sp>
        <p:nvSpPr>
          <p:cNvPr id="654" name="Google Shape;399;p35"/>
          <p:cNvSpPr txBox="1"/>
          <p:nvPr/>
        </p:nvSpPr>
        <p:spPr>
          <a:xfrm>
            <a:off x="2671200" y="301320"/>
            <a:ext cx="6410520" cy="1353600"/>
          </a:xfrm>
          <a:prstGeom prst="rect">
            <a:avLst/>
          </a:prstGeom>
          <a:noFill/>
          <a:ln w="0">
            <a:noFill/>
          </a:ln>
        </p:spPr>
        <p:txBody>
          <a:bodyPr lIns="0" rIns="0" tIns="12600" bIns="0">
            <a:noAutofit/>
          </a:bodyPr>
          <a:p>
            <a:pPr marL="12600">
              <a:lnSpc>
                <a:spcPct val="100000"/>
              </a:lnSpc>
              <a:tabLst>
                <a:tab algn="l" pos="0"/>
              </a:tabLst>
            </a:pPr>
            <a:r>
              <a:rPr b="0" lang="en-US" sz="4400" spc="-1" strike="noStrike">
                <a:solidFill>
                  <a:srgbClr val="ffffff"/>
                </a:solidFill>
                <a:latin typeface="Calibri"/>
                <a:ea typeface="Calibri"/>
              </a:rPr>
              <a:t>Evolution of Microprocessor</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Google Shape;404;p36"/>
          <p:cNvSpPr txBox="1"/>
          <p:nvPr/>
        </p:nvSpPr>
        <p:spPr>
          <a:xfrm>
            <a:off x="2883960" y="308160"/>
            <a:ext cx="6423480" cy="1353600"/>
          </a:xfrm>
          <a:prstGeom prst="rect">
            <a:avLst/>
          </a:prstGeom>
          <a:noFill/>
          <a:ln w="0">
            <a:noFill/>
          </a:ln>
        </p:spPr>
        <p:txBody>
          <a:bodyPr lIns="0" rIns="0" tIns="12600" bIns="0">
            <a:noAutofit/>
          </a:bodyPr>
          <a:p>
            <a:pPr marL="15120">
              <a:lnSpc>
                <a:spcPct val="100000"/>
              </a:lnSpc>
              <a:tabLst>
                <a:tab algn="l" pos="0"/>
              </a:tabLst>
            </a:pPr>
            <a:r>
              <a:rPr b="0" lang="en-US" sz="4400" spc="-1" strike="noStrike">
                <a:solidFill>
                  <a:srgbClr val="ffffff"/>
                </a:solidFill>
                <a:latin typeface="Calibri"/>
                <a:ea typeface="Calibri"/>
              </a:rPr>
              <a:t>Evolution of Microprocessor</a:t>
            </a:r>
            <a:endParaRPr b="0" lang="en-US" sz="4400" spc="-1" strike="noStrike">
              <a:solidFill>
                <a:srgbClr val="000000"/>
              </a:solidFill>
              <a:latin typeface="Arial"/>
            </a:endParaRPr>
          </a:p>
        </p:txBody>
      </p:sp>
      <p:sp>
        <p:nvSpPr>
          <p:cNvPr id="656" name="Google Shape;405;p36"/>
          <p:cNvSpPr/>
          <p:nvPr/>
        </p:nvSpPr>
        <p:spPr>
          <a:xfrm>
            <a:off x="2077200" y="1437120"/>
            <a:ext cx="8803800" cy="4794120"/>
          </a:xfrm>
          <a:prstGeom prst="rect">
            <a:avLst/>
          </a:pr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Google Shape;410;p37"/>
          <p:cNvSpPr txBox="1"/>
          <p:nvPr/>
        </p:nvSpPr>
        <p:spPr>
          <a:xfrm>
            <a:off x="2883960" y="308160"/>
            <a:ext cx="6423480" cy="1353600"/>
          </a:xfrm>
          <a:prstGeom prst="rect">
            <a:avLst/>
          </a:prstGeom>
          <a:noFill/>
          <a:ln w="0">
            <a:noFill/>
          </a:ln>
        </p:spPr>
        <p:txBody>
          <a:bodyPr lIns="0" rIns="0" tIns="12600" bIns="0">
            <a:noAutofit/>
          </a:bodyPr>
          <a:p>
            <a:pPr marL="15120">
              <a:lnSpc>
                <a:spcPct val="100000"/>
              </a:lnSpc>
              <a:tabLst>
                <a:tab algn="l" pos="0"/>
              </a:tabLst>
            </a:pPr>
            <a:r>
              <a:rPr b="0" lang="en-US" sz="4400" spc="-1" strike="noStrike">
                <a:solidFill>
                  <a:srgbClr val="ffffff"/>
                </a:solidFill>
                <a:latin typeface="Calibri"/>
                <a:ea typeface="Calibri"/>
              </a:rPr>
              <a:t>Evolution of Microprocessor</a:t>
            </a:r>
            <a:endParaRPr b="0" lang="en-US" sz="4400" spc="-1" strike="noStrike">
              <a:solidFill>
                <a:srgbClr val="000000"/>
              </a:solidFill>
              <a:latin typeface="Arial"/>
            </a:endParaRPr>
          </a:p>
        </p:txBody>
      </p:sp>
      <p:sp>
        <p:nvSpPr>
          <p:cNvPr id="658" name="Google Shape;411;p37"/>
          <p:cNvSpPr/>
          <p:nvPr/>
        </p:nvSpPr>
        <p:spPr>
          <a:xfrm>
            <a:off x="992160" y="1371600"/>
            <a:ext cx="10045800" cy="4859640"/>
          </a:xfrm>
          <a:prstGeom prst="rect">
            <a:avLst/>
          </a:pr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Google Shape;416;p38"/>
          <p:cNvSpPr txBox="1"/>
          <p:nvPr/>
        </p:nvSpPr>
        <p:spPr>
          <a:xfrm>
            <a:off x="2883960" y="308160"/>
            <a:ext cx="6423480" cy="1353600"/>
          </a:xfrm>
          <a:prstGeom prst="rect">
            <a:avLst/>
          </a:prstGeom>
          <a:noFill/>
          <a:ln w="0">
            <a:noFill/>
          </a:ln>
        </p:spPr>
        <p:txBody>
          <a:bodyPr lIns="0" rIns="0" tIns="12600" bIns="0">
            <a:noAutofit/>
          </a:bodyPr>
          <a:p>
            <a:pPr marL="15120">
              <a:lnSpc>
                <a:spcPct val="100000"/>
              </a:lnSpc>
              <a:tabLst>
                <a:tab algn="l" pos="0"/>
              </a:tabLst>
            </a:pPr>
            <a:r>
              <a:rPr b="0" lang="en-US" sz="4400" spc="-1" strike="noStrike">
                <a:solidFill>
                  <a:srgbClr val="ffffff"/>
                </a:solidFill>
                <a:latin typeface="Calibri"/>
                <a:ea typeface="Calibri"/>
              </a:rPr>
              <a:t>Evolution of Microprocessor</a:t>
            </a:r>
            <a:endParaRPr b="0" lang="en-US" sz="4400" spc="-1" strike="noStrike">
              <a:solidFill>
                <a:srgbClr val="000000"/>
              </a:solidFill>
              <a:latin typeface="Arial"/>
            </a:endParaRPr>
          </a:p>
        </p:txBody>
      </p:sp>
      <p:sp>
        <p:nvSpPr>
          <p:cNvPr id="660" name="Google Shape;417;p38"/>
          <p:cNvSpPr/>
          <p:nvPr/>
        </p:nvSpPr>
        <p:spPr>
          <a:xfrm>
            <a:off x="640080" y="1306080"/>
            <a:ext cx="10698120" cy="4794120"/>
          </a:xfrm>
          <a:prstGeom prst="rect">
            <a:avLst/>
          </a:pr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Google Shape;422;p39"/>
          <p:cNvSpPr txBox="1"/>
          <p:nvPr/>
        </p:nvSpPr>
        <p:spPr>
          <a:xfrm>
            <a:off x="2883960" y="308160"/>
            <a:ext cx="6423480" cy="1293120"/>
          </a:xfrm>
          <a:prstGeom prst="rect">
            <a:avLst/>
          </a:prstGeom>
          <a:noFill/>
          <a:ln w="0">
            <a:noFill/>
          </a:ln>
        </p:spPr>
        <p:txBody>
          <a:bodyPr lIns="0" rIns="0" tIns="12600" bIns="0">
            <a:noAutofit/>
          </a:bodyPr>
          <a:p>
            <a:pPr marL="15120">
              <a:lnSpc>
                <a:spcPct val="100000"/>
              </a:lnSpc>
              <a:tabLst>
                <a:tab algn="l" pos="0"/>
              </a:tabLst>
            </a:pPr>
            <a:r>
              <a:rPr b="0" lang="en-US" sz="4200" spc="-1" strike="noStrike">
                <a:solidFill>
                  <a:srgbClr val="ffffff"/>
                </a:solidFill>
                <a:latin typeface="Calibri"/>
                <a:ea typeface="Calibri"/>
              </a:rPr>
              <a:t>Evolution of Microprocessor</a:t>
            </a:r>
            <a:endParaRPr b="0" lang="en-US" sz="4200" spc="-1" strike="noStrike">
              <a:solidFill>
                <a:srgbClr val="000000"/>
              </a:solidFill>
              <a:latin typeface="Arial"/>
            </a:endParaRPr>
          </a:p>
        </p:txBody>
      </p:sp>
      <p:graphicFrame>
        <p:nvGraphicFramePr>
          <p:cNvPr id="662" name="Google Shape;423;p39"/>
          <p:cNvGraphicFramePr/>
          <p:nvPr/>
        </p:nvGraphicFramePr>
        <p:xfrm>
          <a:off x="2025720" y="1517760"/>
          <a:ext cx="8940600" cy="4343040"/>
        </p:xfrm>
        <a:graphic>
          <a:graphicData uri="http://schemas.openxmlformats.org/drawingml/2006/table">
            <a:tbl>
              <a:tblPr/>
              <a:tblGrid>
                <a:gridCol w="2234880"/>
                <a:gridCol w="2234880"/>
                <a:gridCol w="2234880"/>
                <a:gridCol w="2235960"/>
              </a:tblGrid>
              <a:tr h="893880">
                <a:tc>
                  <a:txBody>
                    <a:bodyPr lIns="0" rIns="0" tIns="30240" bIns="0">
                      <a:noAutofit/>
                    </a:bodyPr>
                    <a:p>
                      <a:pPr marL="122040">
                        <a:lnSpc>
                          <a:spcPct val="100000"/>
                        </a:lnSpc>
                        <a:tabLst>
                          <a:tab algn="l" pos="0"/>
                        </a:tabLst>
                      </a:pPr>
                      <a:r>
                        <a:rPr b="1" lang="en-US" sz="1800" spc="-1" strike="noStrike">
                          <a:solidFill>
                            <a:srgbClr val="ffffff"/>
                          </a:solidFill>
                          <a:latin typeface="Calibri"/>
                          <a:ea typeface="Calibri"/>
                        </a:rPr>
                        <a:t>Generation</a:t>
                      </a:r>
                      <a:endParaRPr b="0" lang="en-US" sz="1800" spc="-1" strike="noStrike">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5b9bd4"/>
                    </a:solidFill>
                  </a:tcPr>
                </a:tc>
                <a:tc>
                  <a:txBody>
                    <a:bodyPr lIns="0" rIns="0" tIns="30240" bIns="0">
                      <a:noAutofit/>
                    </a:bodyPr>
                    <a:p>
                      <a:pPr marL="122040">
                        <a:lnSpc>
                          <a:spcPct val="100000"/>
                        </a:lnSpc>
                        <a:tabLst>
                          <a:tab algn="l" pos="0"/>
                        </a:tabLst>
                      </a:pPr>
                      <a:r>
                        <a:rPr b="1" lang="en-US" sz="1800" spc="-1" strike="noStrike">
                          <a:solidFill>
                            <a:srgbClr val="ffffff"/>
                          </a:solidFill>
                          <a:latin typeface="Calibri"/>
                          <a:ea typeface="Calibri"/>
                        </a:rPr>
                        <a:t>Microprocessor</a:t>
                      </a:r>
                      <a:endParaRPr b="0" lang="en-US" sz="1800" spc="-1" strike="noStrike">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5b9bd4"/>
                    </a:solidFill>
                  </a:tcPr>
                </a:tc>
                <a:tc>
                  <a:txBody>
                    <a:bodyPr lIns="0" rIns="0" tIns="30240" bIns="0">
                      <a:noAutofit/>
                    </a:bodyPr>
                    <a:p>
                      <a:pPr marL="122400">
                        <a:lnSpc>
                          <a:spcPct val="100000"/>
                        </a:lnSpc>
                        <a:tabLst>
                          <a:tab algn="l" pos="0"/>
                        </a:tabLst>
                      </a:pPr>
                      <a:r>
                        <a:rPr b="1" lang="en-US" sz="1800" spc="-1" strike="noStrike">
                          <a:solidFill>
                            <a:srgbClr val="ffffff"/>
                          </a:solidFill>
                          <a:latin typeface="Calibri"/>
                          <a:ea typeface="Calibri"/>
                        </a:rPr>
                        <a:t>Year</a:t>
                      </a:r>
                      <a:endParaRPr b="0" lang="en-US" sz="1800" spc="-1" strike="noStrike">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5b9bd4"/>
                    </a:solidFill>
                  </a:tcPr>
                </a:tc>
                <a:tc>
                  <a:txBody>
                    <a:bodyPr lIns="0" rIns="0" tIns="30240" bIns="0">
                      <a:noAutofit/>
                    </a:bodyPr>
                    <a:p>
                      <a:pPr marL="122400">
                        <a:lnSpc>
                          <a:spcPct val="100000"/>
                        </a:lnSpc>
                        <a:tabLst>
                          <a:tab algn="l" pos="0"/>
                        </a:tabLst>
                      </a:pPr>
                      <a:r>
                        <a:rPr b="1" lang="en-US" sz="1800" spc="-1" strike="noStrike">
                          <a:solidFill>
                            <a:srgbClr val="ffffff"/>
                          </a:solidFill>
                          <a:latin typeface="Calibri"/>
                          <a:ea typeface="Calibri"/>
                        </a:rPr>
                        <a:t>Clock speed</a:t>
                      </a:r>
                      <a:endParaRPr b="0" lang="en-US" sz="1800" spc="-1" strike="noStrike">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5b9bd4"/>
                    </a:solidFill>
                  </a:tcPr>
                </a:tc>
              </a:tr>
              <a:tr h="893880">
                <a:tc rowSpan="3">
                  <a:txBody>
                    <a:bodyPr lIns="0" rIns="0" tIns="30960" bIns="0">
                      <a:noAutofit/>
                    </a:bodyPr>
                    <a:p>
                      <a:pPr marL="122040">
                        <a:lnSpc>
                          <a:spcPct val="100000"/>
                        </a:lnSpc>
                        <a:tabLst>
                          <a:tab algn="l" pos="0"/>
                        </a:tabLst>
                      </a:pPr>
                      <a:r>
                        <a:rPr b="0" lang="en-US" sz="1800" spc="-1" strike="noStrike">
                          <a:solidFill>
                            <a:srgbClr val="ffffff"/>
                          </a:solidFill>
                          <a:latin typeface="Calibri"/>
                          <a:ea typeface="Calibri"/>
                        </a:rPr>
                        <a:t>Fifth Generation</a:t>
                      </a:r>
                      <a:endParaRPr b="0" lang="en-US" sz="1800" spc="-1" strike="noStrike">
                        <a:latin typeface="Arial"/>
                      </a:endParaRPr>
                    </a:p>
                  </a:txBody>
                  <a:tcPr>
                    <a:lnL w="12240">
                      <a:solidFill>
                        <a:srgbClr val="ffffff"/>
                      </a:solidFill>
                    </a:lnL>
                    <a:lnR w="12240">
                      <a:solidFill>
                        <a:srgbClr val="ffffff"/>
                      </a:solidFill>
                    </a:lnR>
                    <a:lnT w="38160">
                      <a:solidFill>
                        <a:srgbClr val="ffffff"/>
                      </a:solidFill>
                    </a:lnT>
                    <a:lnB w="12240">
                      <a:solidFill>
                        <a:srgbClr val="ffffff"/>
                      </a:solidFill>
                    </a:lnB>
                    <a:solidFill>
                      <a:srgbClr val="d2deee"/>
                    </a:solidFill>
                  </a:tcPr>
                </a:tc>
                <a:tc>
                  <a:txBody>
                    <a:bodyPr lIns="0" rIns="0" tIns="30960" bIns="0">
                      <a:noAutofit/>
                    </a:bodyPr>
                    <a:p>
                      <a:pPr marL="122040">
                        <a:lnSpc>
                          <a:spcPct val="100000"/>
                        </a:lnSpc>
                        <a:tabLst>
                          <a:tab algn="l" pos="0"/>
                        </a:tabLst>
                      </a:pPr>
                      <a:r>
                        <a:rPr b="0" lang="en-US" sz="1800" spc="-1" strike="noStrike">
                          <a:solidFill>
                            <a:srgbClr val="ffffff"/>
                          </a:solidFill>
                          <a:latin typeface="Calibri"/>
                          <a:ea typeface="Calibri"/>
                        </a:rPr>
                        <a:t>Intel core i3</a:t>
                      </a:r>
                      <a:endParaRPr b="0" lang="en-US" sz="1800" spc="-1" strike="noStrike">
                        <a:latin typeface="Arial"/>
                      </a:endParaRPr>
                    </a:p>
                  </a:txBody>
                  <a:tcPr>
                    <a:lnL w="12240">
                      <a:solidFill>
                        <a:srgbClr val="ffffff"/>
                      </a:solidFill>
                    </a:lnL>
                    <a:lnR w="12240">
                      <a:solidFill>
                        <a:srgbClr val="ffffff"/>
                      </a:solidFill>
                    </a:lnR>
                    <a:lnT w="38160">
                      <a:solidFill>
                        <a:srgbClr val="ffffff"/>
                      </a:solidFill>
                    </a:lnT>
                    <a:lnB w="12240">
                      <a:solidFill>
                        <a:srgbClr val="ffffff"/>
                      </a:solidFill>
                    </a:lnB>
                    <a:solidFill>
                      <a:srgbClr val="d2deee"/>
                    </a:solidFill>
                  </a:tcPr>
                </a:tc>
                <a:tc>
                  <a:txBody>
                    <a:bodyPr lIns="0" rIns="0" tIns="30960" bIns="0">
                      <a:noAutofit/>
                    </a:bodyPr>
                    <a:p>
                      <a:pPr marL="122400">
                        <a:lnSpc>
                          <a:spcPct val="100000"/>
                        </a:lnSpc>
                        <a:tabLst>
                          <a:tab algn="l" pos="0"/>
                        </a:tabLst>
                      </a:pPr>
                      <a:r>
                        <a:rPr b="0" lang="en-US" sz="1800" spc="-1" strike="noStrike">
                          <a:solidFill>
                            <a:srgbClr val="ffffff"/>
                          </a:solidFill>
                          <a:latin typeface="Calibri"/>
                          <a:ea typeface="Calibri"/>
                        </a:rPr>
                        <a:t>2008</a:t>
                      </a:r>
                      <a:endParaRPr b="0" lang="en-US" sz="1800" spc="-1" strike="noStrike">
                        <a:latin typeface="Arial"/>
                      </a:endParaRPr>
                    </a:p>
                  </a:txBody>
                  <a:tcPr>
                    <a:lnL w="12240">
                      <a:solidFill>
                        <a:srgbClr val="ffffff"/>
                      </a:solidFill>
                    </a:lnL>
                    <a:lnR w="12240">
                      <a:solidFill>
                        <a:srgbClr val="ffffff"/>
                      </a:solidFill>
                    </a:lnR>
                    <a:lnT w="38160">
                      <a:solidFill>
                        <a:srgbClr val="ffffff"/>
                      </a:solidFill>
                    </a:lnT>
                    <a:lnB w="12240">
                      <a:solidFill>
                        <a:srgbClr val="ffffff"/>
                      </a:solidFill>
                    </a:lnB>
                    <a:solidFill>
                      <a:srgbClr val="d2deee"/>
                    </a:solidFill>
                  </a:tcPr>
                </a:tc>
                <a:tc>
                  <a:txBody>
                    <a:bodyPr lIns="0" rIns="0" tIns="30960" bIns="0">
                      <a:noAutofit/>
                    </a:bodyPr>
                    <a:p>
                      <a:pPr marL="122400">
                        <a:lnSpc>
                          <a:spcPct val="100000"/>
                        </a:lnSpc>
                        <a:tabLst>
                          <a:tab algn="l" pos="0"/>
                        </a:tabLst>
                      </a:pPr>
                      <a:r>
                        <a:rPr b="0" lang="en-US" sz="1800" spc="-1" strike="noStrike">
                          <a:solidFill>
                            <a:srgbClr val="ffffff"/>
                          </a:solidFill>
                          <a:latin typeface="Calibri"/>
                          <a:ea typeface="Calibri"/>
                        </a:rPr>
                        <a:t>1.2-3.7 GHz</a:t>
                      </a:r>
                      <a:endParaRPr b="0" lang="en-US" sz="1800" spc="-1" strike="noStrike">
                        <a:latin typeface="Arial"/>
                      </a:endParaRPr>
                    </a:p>
                  </a:txBody>
                  <a:tcPr>
                    <a:lnL w="12240">
                      <a:solidFill>
                        <a:srgbClr val="ffffff"/>
                      </a:solidFill>
                    </a:lnL>
                    <a:lnR w="12240">
                      <a:solidFill>
                        <a:srgbClr val="ffffff"/>
                      </a:solidFill>
                    </a:lnR>
                    <a:lnT w="38160">
                      <a:solidFill>
                        <a:srgbClr val="ffffff"/>
                      </a:solidFill>
                    </a:lnT>
                    <a:lnB w="12240">
                      <a:solidFill>
                        <a:srgbClr val="ffffff"/>
                      </a:solidFill>
                    </a:lnB>
                    <a:solidFill>
                      <a:srgbClr val="d2deee"/>
                    </a:solidFill>
                  </a:tcPr>
                </a:tc>
              </a:tr>
              <a:tr h="1277280">
                <a:tc vMerge="1">
                  <a:tcPr marL="90000" marR="90000">
                    <a:solidFill>
                      <a:srgbClr val="729fcf"/>
                    </a:solidFill>
                  </a:tcPr>
                </a:tc>
                <a:tc>
                  <a:txBody>
                    <a:bodyPr lIns="0" rIns="0" tIns="30960" bIns="0">
                      <a:noAutofit/>
                    </a:bodyPr>
                    <a:p>
                      <a:pPr marL="122040">
                        <a:lnSpc>
                          <a:spcPct val="100000"/>
                        </a:lnSpc>
                        <a:tabLst>
                          <a:tab algn="l" pos="0"/>
                        </a:tabLst>
                      </a:pPr>
                      <a:r>
                        <a:rPr b="0" lang="en-US" sz="1800" spc="-1" strike="noStrike">
                          <a:solidFill>
                            <a:srgbClr val="ffffff"/>
                          </a:solidFill>
                          <a:latin typeface="Calibri"/>
                          <a:ea typeface="Calibri"/>
                        </a:rPr>
                        <a:t>Intel core i5</a:t>
                      </a:r>
                      <a:endParaRPr b="0" lang="en-US" sz="1800" spc="-1" strike="noStrike">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aeef7"/>
                    </a:solidFill>
                  </a:tcPr>
                </a:tc>
                <a:tc>
                  <a:txBody>
                    <a:bodyPr lIns="0" rIns="0" tIns="30960" bIns="0">
                      <a:noAutofit/>
                    </a:bodyPr>
                    <a:p>
                      <a:pPr marL="122400">
                        <a:lnSpc>
                          <a:spcPct val="100000"/>
                        </a:lnSpc>
                        <a:tabLst>
                          <a:tab algn="l" pos="0"/>
                        </a:tabLst>
                      </a:pPr>
                      <a:r>
                        <a:rPr b="0" lang="en-US" sz="1800" spc="-1" strike="noStrike">
                          <a:solidFill>
                            <a:srgbClr val="ffffff"/>
                          </a:solidFill>
                          <a:latin typeface="Calibri"/>
                          <a:ea typeface="Calibri"/>
                        </a:rPr>
                        <a:t>2009</a:t>
                      </a:r>
                      <a:endParaRPr b="0" lang="en-US" sz="1800" spc="-1" strike="noStrike">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aeef7"/>
                    </a:solidFill>
                  </a:tcPr>
                </a:tc>
                <a:tc>
                  <a:txBody>
                    <a:bodyPr lIns="0" rIns="0" tIns="30960" bIns="0">
                      <a:noAutofit/>
                    </a:bodyPr>
                    <a:p>
                      <a:pPr marL="122400">
                        <a:lnSpc>
                          <a:spcPct val="100000"/>
                        </a:lnSpc>
                        <a:tabLst>
                          <a:tab algn="l" pos="0"/>
                        </a:tabLst>
                      </a:pPr>
                      <a:r>
                        <a:rPr b="0" lang="en-US" sz="1800" spc="-1" strike="noStrike">
                          <a:solidFill>
                            <a:srgbClr val="ffffff"/>
                          </a:solidFill>
                          <a:latin typeface="Calibri"/>
                          <a:ea typeface="Calibri"/>
                        </a:rPr>
                        <a:t>1.06-3.6 GHz</a:t>
                      </a:r>
                      <a:endParaRPr b="0" lang="en-US" sz="1800" spc="-1" strike="noStrike">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aeef7"/>
                    </a:solidFill>
                  </a:tcPr>
                </a:tc>
              </a:tr>
              <a:tr h="1278000">
                <a:tc vMerge="1">
                  <a:tcPr marL="90000" marR="90000">
                    <a:solidFill>
                      <a:srgbClr val="729fcf"/>
                    </a:solidFill>
                  </a:tcPr>
                </a:tc>
                <a:tc>
                  <a:txBody>
                    <a:bodyPr lIns="0" rIns="0" tIns="30960" bIns="0">
                      <a:noAutofit/>
                    </a:bodyPr>
                    <a:p>
                      <a:pPr marL="122040">
                        <a:lnSpc>
                          <a:spcPct val="100000"/>
                        </a:lnSpc>
                        <a:tabLst>
                          <a:tab algn="l" pos="0"/>
                        </a:tabLst>
                      </a:pPr>
                      <a:r>
                        <a:rPr b="0" lang="en-US" sz="1800" spc="-1" strike="noStrike">
                          <a:solidFill>
                            <a:srgbClr val="ffffff"/>
                          </a:solidFill>
                          <a:latin typeface="Calibri"/>
                          <a:ea typeface="Calibri"/>
                        </a:rPr>
                        <a:t>Intel core i7</a:t>
                      </a:r>
                      <a:endParaRPr b="0" lang="en-US" sz="1800" spc="-1" strike="noStrike">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2deee"/>
                    </a:solidFill>
                  </a:tcPr>
                </a:tc>
                <a:tc>
                  <a:txBody>
                    <a:bodyPr lIns="0" rIns="0" tIns="30960" bIns="0">
                      <a:noAutofit/>
                    </a:bodyPr>
                    <a:p>
                      <a:pPr marL="122400">
                        <a:lnSpc>
                          <a:spcPct val="100000"/>
                        </a:lnSpc>
                        <a:tabLst>
                          <a:tab algn="l" pos="0"/>
                        </a:tabLst>
                      </a:pPr>
                      <a:r>
                        <a:rPr b="0" lang="en-US" sz="1800" spc="-1" strike="noStrike">
                          <a:solidFill>
                            <a:srgbClr val="ffffff"/>
                          </a:solidFill>
                          <a:latin typeface="Calibri"/>
                          <a:ea typeface="Calibri"/>
                        </a:rPr>
                        <a:t>2010</a:t>
                      </a:r>
                      <a:endParaRPr b="0" lang="en-US" sz="1800" spc="-1" strike="noStrike">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2deee"/>
                    </a:solidFill>
                  </a:tcPr>
                </a:tc>
                <a:tc>
                  <a:txBody>
                    <a:bodyPr lIns="0" rIns="0" tIns="30960" bIns="0">
                      <a:noAutofit/>
                    </a:bodyPr>
                    <a:p>
                      <a:pPr marL="122400">
                        <a:lnSpc>
                          <a:spcPct val="100000"/>
                        </a:lnSpc>
                        <a:tabLst>
                          <a:tab algn="l" pos="0"/>
                        </a:tabLst>
                      </a:pPr>
                      <a:r>
                        <a:rPr b="0" lang="en-US" sz="1800" spc="-1" strike="noStrike">
                          <a:solidFill>
                            <a:srgbClr val="ffffff"/>
                          </a:solidFill>
                          <a:latin typeface="Calibri"/>
                          <a:ea typeface="Calibri"/>
                        </a:rPr>
                        <a:t>1.6-4.4 GHz</a:t>
                      </a:r>
                      <a:endParaRPr b="0" lang="en-US" sz="1800" spc="-1" strike="noStrike">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2deee"/>
                    </a:solidFill>
                  </a:tcPr>
                </a:tc>
              </a:tr>
            </a:tbl>
          </a:graphicData>
        </a:graphic>
      </p:graphicFrame>
      <p:sp>
        <p:nvSpPr>
          <p:cNvPr id="663" name="Google Shape;424;p39"/>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Google Shape;429;gda7c634b4f_0_0"/>
          <p:cNvSpPr txBox="1"/>
          <p:nvPr/>
        </p:nvSpPr>
        <p:spPr>
          <a:xfrm>
            <a:off x="2883960" y="308160"/>
            <a:ext cx="6423480" cy="696240"/>
          </a:xfrm>
          <a:prstGeom prst="rect">
            <a:avLst/>
          </a:prstGeom>
          <a:solidFill>
            <a:srgbClr val="c00000"/>
          </a:solidFill>
          <a:ln w="0">
            <a:noFill/>
          </a:ln>
        </p:spPr>
        <p:txBody>
          <a:bodyPr anchor="ctr">
            <a:normAutofit fontScale="60000"/>
          </a:bodyPr>
          <a:p>
            <a:pPr>
              <a:lnSpc>
                <a:spcPct val="100000"/>
              </a:lnSpc>
              <a:tabLst>
                <a:tab algn="l" pos="0"/>
              </a:tabLst>
            </a:pPr>
            <a:br/>
            <a:r>
              <a:rPr b="0" lang="en-US" sz="3000" spc="-1" strike="noStrike">
                <a:solidFill>
                  <a:srgbClr val="212121"/>
                </a:solidFill>
                <a:latin typeface="Times New Roman"/>
                <a:ea typeface="Times New Roman"/>
              </a:rPr>
              <a:t>Architecture</a:t>
            </a:r>
            <a:endParaRPr b="0" lang="en-US" sz="3000" spc="-1" strike="noStrike">
              <a:solidFill>
                <a:srgbClr val="000000"/>
              </a:solidFill>
              <a:latin typeface="Arial"/>
            </a:endParaRPr>
          </a:p>
        </p:txBody>
      </p:sp>
      <p:pic>
        <p:nvPicPr>
          <p:cNvPr id="665" name="Google Shape;430;gda7c634b4f_0_0" descr="C:\Users\NANCY\Desktop\Chandigarh_University_Seal.png"/>
          <p:cNvPicPr/>
          <p:nvPr/>
        </p:nvPicPr>
        <p:blipFill>
          <a:blip r:embed="rId1"/>
          <a:stretch/>
        </p:blipFill>
        <p:spPr>
          <a:xfrm>
            <a:off x="0" y="-42840"/>
            <a:ext cx="1523520" cy="1078200"/>
          </a:xfrm>
          <a:prstGeom prst="rect">
            <a:avLst/>
          </a:prstGeom>
          <a:ln w="0">
            <a:noFill/>
          </a:ln>
        </p:spPr>
      </p:pic>
      <p:sp>
        <p:nvSpPr>
          <p:cNvPr id="666" name="Google Shape;431;gda7c634b4f_0_0"/>
          <p:cNvSpPr/>
          <p:nvPr/>
        </p:nvSpPr>
        <p:spPr>
          <a:xfrm>
            <a:off x="0" y="6492960"/>
            <a:ext cx="12191760" cy="364680"/>
          </a:xfrm>
          <a:prstGeom prst="rect">
            <a:avLst/>
          </a:prstGeom>
          <a:solidFill>
            <a:srgbClr val="c00000"/>
          </a:solidFill>
          <a:ln w="0">
            <a:noFill/>
          </a:ln>
        </p:spPr>
        <p:style>
          <a:lnRef idx="0"/>
          <a:fillRef idx="0"/>
          <a:effectRef idx="0"/>
          <a:fontRef idx="minor"/>
        </p:style>
        <p:txBody>
          <a:bodyPr anchor="ctr">
            <a:noAutofit/>
          </a:bodyPr>
          <a:p>
            <a:pPr algn="ctr">
              <a:lnSpc>
                <a:spcPct val="100000"/>
              </a:lnSpc>
              <a:tabLst>
                <a:tab algn="l" pos="0"/>
              </a:tabLst>
            </a:pPr>
            <a:r>
              <a:rPr b="1" lang="en-US" sz="1600" spc="-1" strike="noStrike">
                <a:solidFill>
                  <a:srgbClr val="212121"/>
                </a:solidFill>
                <a:latin typeface="Calibri"/>
                <a:ea typeface="Calibri"/>
              </a:rPr>
              <a:t>Apex Institute of Technology- CSE</a:t>
            </a:r>
            <a:endParaRPr b="0" lang="en-US" sz="1600" spc="-1" strike="noStrike">
              <a:latin typeface="Arial"/>
            </a:endParaRPr>
          </a:p>
        </p:txBody>
      </p:sp>
      <p:sp>
        <p:nvSpPr>
          <p:cNvPr id="667" name="Google Shape;432;gda7c634b4f_0_0"/>
          <p:cNvSpPr/>
          <p:nvPr/>
        </p:nvSpPr>
        <p:spPr>
          <a:xfrm>
            <a:off x="13320" y="1495080"/>
            <a:ext cx="11886840" cy="4676760"/>
          </a:xfrm>
          <a:prstGeom prst="rect">
            <a:avLst/>
          </a:prstGeom>
          <a:noFill/>
          <a:ln w="0">
            <a:noFill/>
          </a:ln>
        </p:spPr>
        <p:style>
          <a:lnRef idx="0"/>
          <a:fillRef idx="0"/>
          <a:effectRef idx="0"/>
          <a:fontRef idx="minor"/>
        </p:style>
        <p:txBody>
          <a:bodyPr>
            <a:normAutofit/>
          </a:bodyPr>
          <a:p>
            <a:pPr lvl="1" marL="743040" indent="-285480">
              <a:lnSpc>
                <a:spcPct val="100000"/>
              </a:lnSpc>
              <a:buClr>
                <a:srgbClr val="ffffff"/>
              </a:buClr>
              <a:buFont typeface="Arial"/>
              <a:buChar char="-"/>
            </a:pPr>
            <a:r>
              <a:rPr b="0" lang="en-US" sz="2800" spc="-1" strike="noStrike">
                <a:solidFill>
                  <a:srgbClr val="ffffff"/>
                </a:solidFill>
                <a:latin typeface="Calibri"/>
                <a:ea typeface="Calibri"/>
              </a:rPr>
              <a:t>Two Types of Architecture</a:t>
            </a:r>
            <a:endParaRPr b="0" lang="en-US" sz="2800" spc="-1" strike="noStrike">
              <a:latin typeface="Arial"/>
            </a:endParaRPr>
          </a:p>
          <a:p>
            <a:pPr lvl="2" marL="1143000" indent="-228240">
              <a:lnSpc>
                <a:spcPct val="100000"/>
              </a:lnSpc>
              <a:spcBef>
                <a:spcPts val="479"/>
              </a:spcBef>
              <a:buClr>
                <a:srgbClr val="ffffff"/>
              </a:buClr>
              <a:buFont typeface="Arial"/>
              <a:buChar char="-"/>
            </a:pPr>
            <a:r>
              <a:rPr b="0" lang="en-US" sz="2400" spc="-1" strike="noStrike">
                <a:solidFill>
                  <a:srgbClr val="ffffff"/>
                </a:solidFill>
                <a:latin typeface="Calibri"/>
                <a:ea typeface="Calibri"/>
              </a:rPr>
              <a:t>Von Neumann Architecture</a:t>
            </a:r>
            <a:endParaRPr b="0" lang="en-US" sz="2400" spc="-1" strike="noStrike">
              <a:latin typeface="Arial"/>
            </a:endParaRPr>
          </a:p>
          <a:p>
            <a:pPr lvl="2" marL="1143000" indent="-228240">
              <a:lnSpc>
                <a:spcPct val="100000"/>
              </a:lnSpc>
              <a:spcBef>
                <a:spcPts val="479"/>
              </a:spcBef>
              <a:buClr>
                <a:srgbClr val="ffffff"/>
              </a:buClr>
              <a:buFont typeface="Arial"/>
              <a:buChar char="-"/>
            </a:pPr>
            <a:r>
              <a:rPr b="0" lang="en-US" sz="2400" spc="-1" strike="noStrike">
                <a:solidFill>
                  <a:srgbClr val="ffffff"/>
                </a:solidFill>
                <a:latin typeface="Calibri"/>
                <a:ea typeface="Calibri"/>
              </a:rPr>
              <a:t>Harvard Architecture</a:t>
            </a:r>
            <a:endParaRPr b="0" lang="en-US" sz="2400" spc="-1" strike="noStrike">
              <a:latin typeface="Arial"/>
            </a:endParaRPr>
          </a:p>
          <a:p>
            <a:pPr marL="1143000" indent="-75960">
              <a:lnSpc>
                <a:spcPct val="100000"/>
              </a:lnSpc>
              <a:spcBef>
                <a:spcPts val="479"/>
              </a:spcBef>
              <a:tabLst>
                <a:tab algn="l" pos="0"/>
              </a:tabLst>
            </a:pPr>
            <a:endParaRPr b="0" lang="en-US" sz="2400" spc="-1" strike="noStrike">
              <a:latin typeface="Arial"/>
            </a:endParaRPr>
          </a:p>
          <a:p>
            <a:pPr lvl="1" marL="743040" indent="-285480">
              <a:lnSpc>
                <a:spcPct val="100000"/>
              </a:lnSpc>
              <a:spcBef>
                <a:spcPts val="561"/>
              </a:spcBef>
              <a:buClr>
                <a:srgbClr val="ffffff"/>
              </a:buClr>
              <a:buFont typeface="Arial"/>
              <a:buChar char="-"/>
              <a:tabLst>
                <a:tab algn="l" pos="0"/>
              </a:tabLst>
            </a:pPr>
            <a:r>
              <a:rPr b="0" lang="en-US" sz="2800" spc="-1" strike="noStrike">
                <a:solidFill>
                  <a:srgbClr val="ffffff"/>
                </a:solidFill>
                <a:latin typeface="Calibri"/>
                <a:ea typeface="Calibri"/>
              </a:rPr>
              <a:t>Von Neumann</a:t>
            </a:r>
            <a:endParaRPr b="0" lang="en-US" sz="2800" spc="-1" strike="noStrike">
              <a:latin typeface="Arial"/>
            </a:endParaRPr>
          </a:p>
          <a:p>
            <a:pPr lvl="2" marL="1143000" indent="-228240">
              <a:lnSpc>
                <a:spcPct val="100000"/>
              </a:lnSpc>
              <a:spcBef>
                <a:spcPts val="479"/>
              </a:spcBef>
              <a:buClr>
                <a:srgbClr val="ffffff"/>
              </a:buClr>
              <a:buFont typeface="Arial"/>
              <a:buChar char="-"/>
              <a:tabLst>
                <a:tab algn="l" pos="0"/>
              </a:tabLst>
            </a:pPr>
            <a:r>
              <a:rPr b="0" lang="en-US" sz="2400" spc="-1" strike="noStrike">
                <a:solidFill>
                  <a:srgbClr val="ffffff"/>
                </a:solidFill>
                <a:latin typeface="Calibri"/>
                <a:ea typeface="Calibri"/>
              </a:rPr>
              <a:t>First proposed by John von Neumann</a:t>
            </a:r>
            <a:endParaRPr b="0" lang="en-US" sz="2400" spc="-1" strike="noStrike">
              <a:latin typeface="Arial"/>
            </a:endParaRPr>
          </a:p>
          <a:p>
            <a:pPr lvl="2" marL="1143000" indent="-228240">
              <a:lnSpc>
                <a:spcPct val="100000"/>
              </a:lnSpc>
              <a:spcBef>
                <a:spcPts val="479"/>
              </a:spcBef>
              <a:buClr>
                <a:srgbClr val="ffffff"/>
              </a:buClr>
              <a:buFont typeface="Arial"/>
              <a:buChar char="-"/>
              <a:tabLst>
                <a:tab algn="l" pos="0"/>
              </a:tabLst>
            </a:pPr>
            <a:r>
              <a:rPr b="0" lang="en-US" sz="2400" spc="-1" strike="noStrike">
                <a:solidFill>
                  <a:srgbClr val="ffffff"/>
                </a:solidFill>
                <a:latin typeface="Calibri"/>
                <a:ea typeface="Calibri"/>
              </a:rPr>
              <a:t>Only one data path for both instructions and data</a:t>
            </a:r>
            <a:endParaRPr b="0" lang="en-US" sz="2400" spc="-1" strike="noStrike">
              <a:latin typeface="Arial"/>
            </a:endParaRPr>
          </a:p>
          <a:p>
            <a:pPr lvl="2" marL="1143000" indent="-228240">
              <a:lnSpc>
                <a:spcPct val="100000"/>
              </a:lnSpc>
              <a:spcBef>
                <a:spcPts val="479"/>
              </a:spcBef>
              <a:buClr>
                <a:srgbClr val="ffffff"/>
              </a:buClr>
              <a:buFont typeface="Arial"/>
              <a:buChar char="-"/>
              <a:tabLst>
                <a:tab algn="l" pos="0"/>
              </a:tabLst>
            </a:pPr>
            <a:r>
              <a:rPr b="0" lang="en-US" sz="2400" spc="-1" strike="noStrike">
                <a:solidFill>
                  <a:srgbClr val="ffffff"/>
                </a:solidFill>
                <a:latin typeface="Calibri"/>
                <a:ea typeface="Calibri"/>
              </a:rPr>
              <a:t>Hence CPU does one operation at a time</a:t>
            </a:r>
            <a:endParaRPr b="0" lang="en-US" sz="2400" spc="-1" strike="noStrike">
              <a:latin typeface="Arial"/>
            </a:endParaRPr>
          </a:p>
          <a:p>
            <a:pPr lvl="2" marL="1143000" indent="-228240">
              <a:lnSpc>
                <a:spcPct val="100000"/>
              </a:lnSpc>
              <a:spcBef>
                <a:spcPts val="479"/>
              </a:spcBef>
              <a:buClr>
                <a:srgbClr val="ffffff"/>
              </a:buClr>
              <a:buFont typeface="Arial"/>
              <a:buChar char="-"/>
              <a:tabLst>
                <a:tab algn="l" pos="0"/>
              </a:tabLst>
            </a:pPr>
            <a:r>
              <a:rPr b="0" lang="en-US" sz="2400" spc="-1" strike="noStrike">
                <a:solidFill>
                  <a:srgbClr val="ffffff"/>
                </a:solidFill>
                <a:latin typeface="Calibri"/>
                <a:ea typeface="Calibri"/>
              </a:rPr>
              <a:t>Simpler hardware design, Flexible program and Data storage</a:t>
            </a:r>
            <a:endParaRPr b="0" lang="en-US" sz="2400" spc="-1" strike="noStrike">
              <a:latin typeface="Arial"/>
            </a:endParaRPr>
          </a:p>
        </p:txBody>
      </p:sp>
      <p:sp>
        <p:nvSpPr>
          <p:cNvPr id="668" name="Google Shape;433;gda7c634b4f_0_0"/>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Google Shape;120;p5"/>
          <p:cNvSpPr txBox="1"/>
          <p:nvPr/>
        </p:nvSpPr>
        <p:spPr>
          <a:xfrm>
            <a:off x="2883960" y="308160"/>
            <a:ext cx="6423480" cy="1145160"/>
          </a:xfrm>
          <a:prstGeom prst="rect">
            <a:avLst/>
          </a:prstGeom>
          <a:noFill/>
          <a:ln w="0">
            <a:noFill/>
          </a:ln>
        </p:spPr>
        <p:txBody>
          <a:bodyPr lIns="0" rIns="0" tIns="0" bIns="0">
            <a:noAutofit/>
          </a:bodyPr>
          <a:p>
            <a:pPr>
              <a:lnSpc>
                <a:spcPct val="100000"/>
              </a:lnSpc>
              <a:tabLst>
                <a:tab algn="l" pos="0"/>
              </a:tabLst>
            </a:pPr>
            <a:r>
              <a:rPr b="0" lang="en-US" sz="3800" spc="-1" strike="noStrike">
                <a:solidFill>
                  <a:srgbClr val="ffffff"/>
                </a:solidFill>
                <a:latin typeface="Calibri"/>
                <a:ea typeface="Calibri"/>
              </a:rPr>
              <a:t>Contd..</a:t>
            </a:r>
            <a:endParaRPr b="0" lang="en-US" sz="3800" spc="-1" strike="noStrike">
              <a:solidFill>
                <a:srgbClr val="000000"/>
              </a:solidFill>
              <a:latin typeface="Arial"/>
            </a:endParaRPr>
          </a:p>
        </p:txBody>
      </p:sp>
      <p:sp>
        <p:nvSpPr>
          <p:cNvPr id="498" name="Google Shape;121;p5"/>
          <p:cNvSpPr txBox="1"/>
          <p:nvPr/>
        </p:nvSpPr>
        <p:spPr>
          <a:xfrm>
            <a:off x="2333520" y="2024640"/>
            <a:ext cx="8647200" cy="6612120"/>
          </a:xfrm>
          <a:prstGeom prst="rect">
            <a:avLst/>
          </a:prstGeom>
          <a:noFill/>
          <a:ln w="0">
            <a:noFill/>
          </a:ln>
        </p:spPr>
        <p:txBody>
          <a:bodyPr lIns="0" rIns="0" tIns="0" bIns="0">
            <a:noAutofit/>
          </a:bodyPr>
          <a:p>
            <a:pPr marL="457200" indent="-456840" algn="just">
              <a:lnSpc>
                <a:spcPct val="115000"/>
              </a:lnSpc>
              <a:buClr>
                <a:srgbClr val="ffffff"/>
              </a:buClr>
              <a:buFont typeface="Arial"/>
              <a:buChar char="•"/>
            </a:pPr>
            <a:r>
              <a:rPr b="0" lang="en-US" sz="2800" spc="-1" strike="noStrike">
                <a:solidFill>
                  <a:srgbClr val="ffffff"/>
                </a:solidFill>
                <a:latin typeface="Times New Roman"/>
                <a:ea typeface="Times New Roman"/>
              </a:rPr>
              <a:t>μp is a programmable integrated device that has computing and decision making capability, similar to CPU of a computer.</a:t>
            </a:r>
            <a:endParaRPr b="0" lang="en-US" sz="2800" spc="-1" strike="noStrike">
              <a:solidFill>
                <a:srgbClr val="000000"/>
              </a:solidFill>
              <a:latin typeface="Arial"/>
            </a:endParaRPr>
          </a:p>
          <a:p>
            <a:pPr marL="457200" indent="-456840" algn="just">
              <a:lnSpc>
                <a:spcPct val="115000"/>
              </a:lnSpc>
              <a:spcBef>
                <a:spcPts val="1599"/>
              </a:spcBef>
              <a:buClr>
                <a:srgbClr val="ffffff"/>
              </a:buClr>
              <a:buFont typeface="Arial"/>
              <a:buChar char="•"/>
            </a:pPr>
            <a:r>
              <a:rPr b="0" lang="en-US" sz="2800" spc="-1" strike="noStrike">
                <a:solidFill>
                  <a:srgbClr val="ffffff"/>
                </a:solidFill>
                <a:latin typeface="Times New Roman"/>
                <a:ea typeface="Times New Roman"/>
              </a:rPr>
              <a:t>Can be:</a:t>
            </a:r>
            <a:endParaRPr b="0" lang="en-US" sz="2800" spc="-1" strike="noStrike">
              <a:solidFill>
                <a:srgbClr val="000000"/>
              </a:solidFill>
              <a:latin typeface="Arial"/>
            </a:endParaRPr>
          </a:p>
          <a:p>
            <a:pPr marL="457200" algn="just">
              <a:lnSpc>
                <a:spcPct val="115000"/>
              </a:lnSpc>
              <a:spcBef>
                <a:spcPts val="1599"/>
              </a:spcBef>
              <a:tabLst>
                <a:tab algn="l" pos="0"/>
              </a:tabLst>
            </a:pPr>
            <a:r>
              <a:rPr b="0" lang="en-US" sz="2800" spc="-1" strike="noStrike">
                <a:solidFill>
                  <a:srgbClr val="adadad"/>
                </a:solidFill>
                <a:latin typeface="Times New Roman"/>
                <a:ea typeface="Times New Roman"/>
              </a:rPr>
              <a:t> </a:t>
            </a:r>
            <a:r>
              <a:rPr b="0" lang="en-US" sz="2800" spc="-1" strike="noStrike">
                <a:solidFill>
                  <a:srgbClr val="adadad"/>
                </a:solidFill>
                <a:latin typeface="Times New Roman"/>
                <a:ea typeface="Times New Roman"/>
              </a:rPr>
              <a:t>1) embedded in a larger system</a:t>
            </a:r>
            <a:endParaRPr b="0" lang="en-US" sz="2800" spc="-1" strike="noStrike">
              <a:solidFill>
                <a:srgbClr val="000000"/>
              </a:solidFill>
              <a:latin typeface="Arial"/>
            </a:endParaRPr>
          </a:p>
          <a:p>
            <a:pPr marL="457200" algn="just">
              <a:lnSpc>
                <a:spcPct val="115000"/>
              </a:lnSpc>
              <a:spcBef>
                <a:spcPts val="1599"/>
              </a:spcBef>
              <a:tabLst>
                <a:tab algn="l" pos="0"/>
              </a:tabLst>
            </a:pPr>
            <a:r>
              <a:rPr b="0" lang="en-US" sz="2800" spc="-1" strike="noStrike">
                <a:solidFill>
                  <a:srgbClr val="adadad"/>
                </a:solidFill>
                <a:latin typeface="Times New Roman"/>
                <a:ea typeface="Times New Roman"/>
              </a:rPr>
              <a:t> </a:t>
            </a:r>
            <a:r>
              <a:rPr b="0" lang="en-US" sz="2800" spc="-1" strike="noStrike">
                <a:solidFill>
                  <a:srgbClr val="adadad"/>
                </a:solidFill>
                <a:latin typeface="Times New Roman"/>
                <a:ea typeface="Times New Roman"/>
              </a:rPr>
              <a:t>2) a stand alone unit controlling processor</a:t>
            </a:r>
            <a:endParaRPr b="0" lang="en-US" sz="2800" spc="-1" strike="noStrike">
              <a:solidFill>
                <a:srgbClr val="000000"/>
              </a:solidFill>
              <a:latin typeface="Arial"/>
            </a:endParaRPr>
          </a:p>
          <a:p>
            <a:pPr marL="457200" indent="-456840" algn="just">
              <a:lnSpc>
                <a:spcPct val="115000"/>
              </a:lnSpc>
              <a:spcBef>
                <a:spcPts val="1599"/>
              </a:spcBef>
              <a:buClr>
                <a:srgbClr val="ffffff"/>
              </a:buClr>
              <a:buFont typeface="Arial"/>
              <a:buChar char="•"/>
              <a:tabLst>
                <a:tab algn="l" pos="0"/>
              </a:tabLst>
            </a:pPr>
            <a:r>
              <a:rPr b="0" lang="en-US" sz="2800" spc="-1" strike="noStrike">
                <a:solidFill>
                  <a:srgbClr val="ffffff"/>
                </a:solidFill>
                <a:latin typeface="Times New Roman"/>
                <a:ea typeface="Times New Roman"/>
              </a:rPr>
              <a:t>μp communicates and operates in the binary number 0 &amp; 1, called bits.</a:t>
            </a:r>
            <a:endParaRPr b="0" lang="en-US" sz="2800" spc="-1" strike="noStrike">
              <a:solidFill>
                <a:srgbClr val="000000"/>
              </a:solidFill>
              <a:latin typeface="Arial"/>
            </a:endParaRPr>
          </a:p>
          <a:p>
            <a:pPr marL="457200" indent="-456840" algn="just">
              <a:lnSpc>
                <a:spcPct val="115000"/>
              </a:lnSpc>
              <a:spcBef>
                <a:spcPts val="1599"/>
              </a:spcBef>
              <a:buClr>
                <a:srgbClr val="ffffff"/>
              </a:buClr>
              <a:buFont typeface="Arial"/>
              <a:buChar char="•"/>
              <a:tabLst>
                <a:tab algn="l" pos="0"/>
              </a:tabLst>
            </a:pPr>
            <a:r>
              <a:rPr b="0" lang="en-US" sz="2800" spc="-1" strike="noStrike">
                <a:solidFill>
                  <a:srgbClr val="ffffff"/>
                </a:solidFill>
                <a:latin typeface="Times New Roman"/>
                <a:ea typeface="Times New Roman"/>
              </a:rPr>
              <a:t>Each μp has a fixed set of instructions in the form of binary patterns called machine language.</a:t>
            </a:r>
            <a:endParaRPr b="0" lang="en-US" sz="2800" spc="-1" strike="noStrike">
              <a:solidFill>
                <a:srgbClr val="000000"/>
              </a:solidFill>
              <a:latin typeface="Arial"/>
            </a:endParaRPr>
          </a:p>
          <a:p>
            <a:pPr marL="49320" indent="-48960">
              <a:lnSpc>
                <a:spcPct val="115000"/>
              </a:lnSpc>
              <a:spcBef>
                <a:spcPts val="1599"/>
              </a:spcBef>
              <a:spcAft>
                <a:spcPts val="1599"/>
              </a:spcAft>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Google Shape;438;gda7c634b4f_0_7"/>
          <p:cNvSpPr txBox="1"/>
          <p:nvPr/>
        </p:nvSpPr>
        <p:spPr>
          <a:xfrm>
            <a:off x="2883960" y="308160"/>
            <a:ext cx="6423480" cy="696240"/>
          </a:xfrm>
          <a:prstGeom prst="rect">
            <a:avLst/>
          </a:prstGeom>
          <a:solidFill>
            <a:srgbClr val="c00000"/>
          </a:solidFill>
          <a:ln w="0">
            <a:noFill/>
          </a:ln>
        </p:spPr>
        <p:txBody>
          <a:bodyPr anchor="ctr">
            <a:normAutofit fontScale="60000"/>
          </a:bodyPr>
          <a:p>
            <a:pPr>
              <a:lnSpc>
                <a:spcPct val="100000"/>
              </a:lnSpc>
              <a:tabLst>
                <a:tab algn="l" pos="0"/>
              </a:tabLst>
            </a:pPr>
            <a:br/>
            <a:r>
              <a:rPr b="0" lang="en-US" sz="3000" spc="-1" strike="noStrike">
                <a:solidFill>
                  <a:srgbClr val="212121"/>
                </a:solidFill>
                <a:latin typeface="Times New Roman"/>
                <a:ea typeface="Times New Roman"/>
              </a:rPr>
              <a:t>Von Neumann Architecture</a:t>
            </a:r>
            <a:endParaRPr b="0" lang="en-US" sz="3000" spc="-1" strike="noStrike">
              <a:solidFill>
                <a:srgbClr val="000000"/>
              </a:solidFill>
              <a:latin typeface="Arial"/>
            </a:endParaRPr>
          </a:p>
        </p:txBody>
      </p:sp>
      <p:pic>
        <p:nvPicPr>
          <p:cNvPr id="670" name="Google Shape;439;gda7c634b4f_0_7" descr="C:\Users\NANCY\Desktop\Chandigarh_University_Seal.png"/>
          <p:cNvPicPr/>
          <p:nvPr/>
        </p:nvPicPr>
        <p:blipFill>
          <a:blip r:embed="rId1"/>
          <a:stretch/>
        </p:blipFill>
        <p:spPr>
          <a:xfrm>
            <a:off x="0" y="-42840"/>
            <a:ext cx="1523520" cy="1078200"/>
          </a:xfrm>
          <a:prstGeom prst="rect">
            <a:avLst/>
          </a:prstGeom>
          <a:ln w="0">
            <a:noFill/>
          </a:ln>
        </p:spPr>
      </p:pic>
      <p:sp>
        <p:nvSpPr>
          <p:cNvPr id="671" name="Google Shape;440;gda7c634b4f_0_7"/>
          <p:cNvSpPr/>
          <p:nvPr/>
        </p:nvSpPr>
        <p:spPr>
          <a:xfrm>
            <a:off x="0" y="6492960"/>
            <a:ext cx="12191760" cy="364680"/>
          </a:xfrm>
          <a:prstGeom prst="rect">
            <a:avLst/>
          </a:prstGeom>
          <a:solidFill>
            <a:srgbClr val="c00000"/>
          </a:solidFill>
          <a:ln w="0">
            <a:noFill/>
          </a:ln>
        </p:spPr>
        <p:style>
          <a:lnRef idx="0"/>
          <a:fillRef idx="0"/>
          <a:effectRef idx="0"/>
          <a:fontRef idx="minor"/>
        </p:style>
        <p:txBody>
          <a:bodyPr anchor="ctr">
            <a:noAutofit/>
          </a:bodyPr>
          <a:p>
            <a:pPr algn="ctr">
              <a:lnSpc>
                <a:spcPct val="100000"/>
              </a:lnSpc>
              <a:tabLst>
                <a:tab algn="l" pos="0"/>
              </a:tabLst>
            </a:pPr>
            <a:r>
              <a:rPr b="1" lang="en-US" sz="1600" spc="-1" strike="noStrike">
                <a:solidFill>
                  <a:srgbClr val="212121"/>
                </a:solidFill>
                <a:latin typeface="Calibri"/>
                <a:ea typeface="Calibri"/>
              </a:rPr>
              <a:t>Apex Institute of Technology- CSE</a:t>
            </a:r>
            <a:endParaRPr b="0" lang="en-US" sz="1600" spc="-1" strike="noStrike">
              <a:latin typeface="Arial"/>
            </a:endParaRPr>
          </a:p>
        </p:txBody>
      </p:sp>
      <p:pic>
        <p:nvPicPr>
          <p:cNvPr id="672" name="Google Shape;441;gda7c634b4f_0_7" descr="https://ebrary.net/imag/computer/coh_andr/image005.gif"/>
          <p:cNvPicPr/>
          <p:nvPr/>
        </p:nvPicPr>
        <p:blipFill>
          <a:blip r:embed="rId2"/>
          <a:stretch/>
        </p:blipFill>
        <p:spPr>
          <a:xfrm>
            <a:off x="1523880" y="1676520"/>
            <a:ext cx="8229240" cy="3953160"/>
          </a:xfrm>
          <a:prstGeom prst="rect">
            <a:avLst/>
          </a:prstGeom>
          <a:ln w="0">
            <a:noFill/>
          </a:ln>
        </p:spPr>
      </p:pic>
      <p:sp>
        <p:nvSpPr>
          <p:cNvPr id="673" name="Google Shape;442;gda7c634b4f_0_7"/>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Google Shape;447;gda7c634b4f_0_14"/>
          <p:cNvSpPr txBox="1"/>
          <p:nvPr/>
        </p:nvSpPr>
        <p:spPr>
          <a:xfrm>
            <a:off x="2883960" y="308160"/>
            <a:ext cx="6423480" cy="696240"/>
          </a:xfrm>
          <a:prstGeom prst="rect">
            <a:avLst/>
          </a:prstGeom>
          <a:solidFill>
            <a:srgbClr val="c00000"/>
          </a:solidFill>
          <a:ln w="0">
            <a:noFill/>
          </a:ln>
        </p:spPr>
        <p:txBody>
          <a:bodyPr anchor="ctr">
            <a:normAutofit fontScale="60000"/>
          </a:bodyPr>
          <a:p>
            <a:pPr>
              <a:lnSpc>
                <a:spcPct val="100000"/>
              </a:lnSpc>
              <a:tabLst>
                <a:tab algn="l" pos="0"/>
              </a:tabLst>
            </a:pPr>
            <a:br/>
            <a:r>
              <a:rPr b="0" lang="en-US" sz="3000" spc="-1" strike="noStrike">
                <a:solidFill>
                  <a:srgbClr val="212121"/>
                </a:solidFill>
                <a:latin typeface="Times New Roman"/>
                <a:ea typeface="Times New Roman"/>
              </a:rPr>
              <a:t>Harvard Architecture</a:t>
            </a:r>
            <a:endParaRPr b="0" lang="en-US" sz="3000" spc="-1" strike="noStrike">
              <a:solidFill>
                <a:srgbClr val="000000"/>
              </a:solidFill>
              <a:latin typeface="Arial"/>
            </a:endParaRPr>
          </a:p>
        </p:txBody>
      </p:sp>
      <p:pic>
        <p:nvPicPr>
          <p:cNvPr id="675" name="Google Shape;448;gda7c634b4f_0_14" descr="C:\Users\NANCY\Desktop\Chandigarh_University_Seal.png"/>
          <p:cNvPicPr/>
          <p:nvPr/>
        </p:nvPicPr>
        <p:blipFill>
          <a:blip r:embed="rId1"/>
          <a:stretch/>
        </p:blipFill>
        <p:spPr>
          <a:xfrm>
            <a:off x="0" y="-42840"/>
            <a:ext cx="1523520" cy="1078200"/>
          </a:xfrm>
          <a:prstGeom prst="rect">
            <a:avLst/>
          </a:prstGeom>
          <a:ln w="0">
            <a:noFill/>
          </a:ln>
        </p:spPr>
      </p:pic>
      <p:sp>
        <p:nvSpPr>
          <p:cNvPr id="676" name="Google Shape;449;gda7c634b4f_0_14"/>
          <p:cNvSpPr/>
          <p:nvPr/>
        </p:nvSpPr>
        <p:spPr>
          <a:xfrm>
            <a:off x="0" y="6492960"/>
            <a:ext cx="12191760" cy="364680"/>
          </a:xfrm>
          <a:prstGeom prst="rect">
            <a:avLst/>
          </a:prstGeom>
          <a:solidFill>
            <a:srgbClr val="c00000"/>
          </a:solidFill>
          <a:ln w="0">
            <a:noFill/>
          </a:ln>
        </p:spPr>
        <p:style>
          <a:lnRef idx="0"/>
          <a:fillRef idx="0"/>
          <a:effectRef idx="0"/>
          <a:fontRef idx="minor"/>
        </p:style>
        <p:txBody>
          <a:bodyPr anchor="ctr">
            <a:noAutofit/>
          </a:bodyPr>
          <a:p>
            <a:pPr algn="ctr">
              <a:lnSpc>
                <a:spcPct val="100000"/>
              </a:lnSpc>
              <a:tabLst>
                <a:tab algn="l" pos="0"/>
              </a:tabLst>
            </a:pPr>
            <a:r>
              <a:rPr b="1" lang="en-US" sz="1600" spc="-1" strike="noStrike">
                <a:solidFill>
                  <a:srgbClr val="212121"/>
                </a:solidFill>
                <a:latin typeface="Calibri"/>
                <a:ea typeface="Calibri"/>
              </a:rPr>
              <a:t>Apex Institute of Technology- CSE</a:t>
            </a:r>
            <a:endParaRPr b="0" lang="en-US" sz="1600" spc="-1" strike="noStrike">
              <a:latin typeface="Arial"/>
            </a:endParaRPr>
          </a:p>
        </p:txBody>
      </p:sp>
      <p:pic>
        <p:nvPicPr>
          <p:cNvPr id="677" name="Google Shape;450;gda7c634b4f_0_14" descr="https://ebrary.net/imag/computer/coh_andr/image006.gif"/>
          <p:cNvPicPr/>
          <p:nvPr/>
        </p:nvPicPr>
        <p:blipFill>
          <a:blip r:embed="rId2"/>
          <a:stretch/>
        </p:blipFill>
        <p:spPr>
          <a:xfrm>
            <a:off x="3657600" y="2761560"/>
            <a:ext cx="8127720" cy="3714480"/>
          </a:xfrm>
          <a:prstGeom prst="rect">
            <a:avLst/>
          </a:prstGeom>
          <a:ln w="0">
            <a:noFill/>
          </a:ln>
        </p:spPr>
      </p:pic>
      <p:sp>
        <p:nvSpPr>
          <p:cNvPr id="678" name="Google Shape;451;gda7c634b4f_0_14"/>
          <p:cNvSpPr/>
          <p:nvPr/>
        </p:nvSpPr>
        <p:spPr>
          <a:xfrm>
            <a:off x="402120" y="1295280"/>
            <a:ext cx="11785320" cy="1753920"/>
          </a:xfrm>
          <a:prstGeom prst="rect">
            <a:avLst/>
          </a:prstGeom>
          <a:noFill/>
          <a:ln w="0">
            <a:noFill/>
          </a:ln>
        </p:spPr>
        <p:style>
          <a:lnRef idx="0"/>
          <a:fillRef idx="0"/>
          <a:effectRef idx="0"/>
          <a:fontRef idx="minor"/>
        </p:style>
        <p:txBody>
          <a:bodyPr>
            <a:noAutofit/>
          </a:bodyPr>
          <a:p>
            <a:pPr marL="285840" indent="-285480">
              <a:lnSpc>
                <a:spcPct val="100000"/>
              </a:lnSpc>
              <a:buClr>
                <a:srgbClr val="ffffff"/>
              </a:buClr>
              <a:buFont typeface="Calibri"/>
              <a:buChar char="-"/>
            </a:pPr>
            <a:r>
              <a:rPr b="0" lang="en-US" sz="1800" spc="-1" strike="noStrike">
                <a:solidFill>
                  <a:srgbClr val="ffffff"/>
                </a:solidFill>
                <a:latin typeface="Calibri"/>
                <a:ea typeface="Calibri"/>
              </a:rPr>
              <a:t>Compared with the Von Neumann architecture, a Harvard architecture processor has two outstanding features. </a:t>
            </a:r>
            <a:endParaRPr b="0" lang="en-US" sz="1800" spc="-1" strike="noStrike">
              <a:latin typeface="Arial"/>
            </a:endParaRPr>
          </a:p>
          <a:p>
            <a:pPr lvl="1" marL="743040" indent="-285480">
              <a:lnSpc>
                <a:spcPct val="100000"/>
              </a:lnSpc>
              <a:buClr>
                <a:srgbClr val="ffffff"/>
              </a:buClr>
              <a:buFont typeface="Calibri"/>
              <a:buChar char="-"/>
            </a:pPr>
            <a:r>
              <a:rPr b="0" lang="en-US" sz="1800" spc="-1" strike="noStrike">
                <a:solidFill>
                  <a:srgbClr val="ffffff"/>
                </a:solidFill>
                <a:latin typeface="Calibri"/>
                <a:ea typeface="Calibri"/>
              </a:rPr>
              <a:t>First, instructions and data are stored in two separate memory modules; instructions and data do not coexist in the same module. </a:t>
            </a:r>
            <a:endParaRPr b="0" lang="en-US" sz="1800" spc="-1" strike="noStrike">
              <a:latin typeface="Arial"/>
            </a:endParaRPr>
          </a:p>
          <a:p>
            <a:pPr lvl="1" marL="743040" indent="-285480">
              <a:lnSpc>
                <a:spcPct val="100000"/>
              </a:lnSpc>
              <a:buClr>
                <a:srgbClr val="ffffff"/>
              </a:buClr>
              <a:buFont typeface="Calibri"/>
              <a:buChar char="-"/>
            </a:pPr>
            <a:r>
              <a:rPr b="0" lang="en-US" sz="1800" spc="-1" strike="noStrike">
                <a:solidFill>
                  <a:srgbClr val="ffffff"/>
                </a:solidFill>
                <a:latin typeface="Calibri"/>
                <a:ea typeface="Calibri"/>
              </a:rPr>
              <a:t>Second, two independent buses are used as dedicated communication paths between the CPU and memory; there is no connection between the two buses</a:t>
            </a:r>
            <a:endParaRPr b="0" lang="en-US" sz="1800" spc="-1" strike="noStrike">
              <a:latin typeface="Arial"/>
            </a:endParaRPr>
          </a:p>
        </p:txBody>
      </p:sp>
      <p:sp>
        <p:nvSpPr>
          <p:cNvPr id="679" name="Google Shape;452;gda7c634b4f_0_14"/>
          <p:cNvSpPr/>
          <p:nvPr/>
        </p:nvSpPr>
        <p:spPr>
          <a:xfrm>
            <a:off x="503640" y="4038480"/>
            <a:ext cx="3052080" cy="1737000"/>
          </a:xfrm>
          <a:prstGeom prst="rect">
            <a:avLst/>
          </a:prstGeom>
          <a:noFill/>
          <a:ln w="0">
            <a:noFill/>
          </a:ln>
        </p:spPr>
        <p:style>
          <a:lnRef idx="0"/>
          <a:fillRef idx="0"/>
          <a:effectRef idx="0"/>
          <a:fontRef idx="minor"/>
        </p:style>
        <p:txBody>
          <a:bodyPr>
            <a:spAutoFit/>
          </a:bodyPr>
          <a:p>
            <a:pPr>
              <a:lnSpc>
                <a:spcPct val="100000"/>
              </a:lnSpc>
              <a:tabLst>
                <a:tab algn="l" pos="0"/>
              </a:tabLst>
            </a:pPr>
            <a:r>
              <a:rPr b="0" lang="en-US" sz="1800" spc="-1" strike="noStrike">
                <a:solidFill>
                  <a:srgbClr val="ffffff"/>
                </a:solidFill>
                <a:latin typeface="Calibri"/>
                <a:ea typeface="Calibri"/>
              </a:rPr>
              <a:t>Because of greater memory </a:t>
            </a:r>
            <a:endParaRPr b="0" lang="en-US" sz="1800" spc="-1" strike="noStrike">
              <a:latin typeface="Arial"/>
            </a:endParaRPr>
          </a:p>
          <a:p>
            <a:pPr>
              <a:lnSpc>
                <a:spcPct val="100000"/>
              </a:lnSpc>
              <a:tabLst>
                <a:tab algn="l" pos="0"/>
              </a:tabLst>
            </a:pPr>
            <a:r>
              <a:rPr b="0" lang="en-US" sz="1800" spc="-1" strike="noStrike">
                <a:solidFill>
                  <a:srgbClr val="ffffff"/>
                </a:solidFill>
                <a:latin typeface="Calibri"/>
                <a:ea typeface="Calibri"/>
              </a:rPr>
              <a:t>bandwidth, it becomes greater </a:t>
            </a:r>
            <a:endParaRPr b="0" lang="en-US" sz="1800" spc="-1" strike="noStrike">
              <a:latin typeface="Arial"/>
            </a:endParaRPr>
          </a:p>
          <a:p>
            <a:pPr>
              <a:lnSpc>
                <a:spcPct val="100000"/>
              </a:lnSpc>
              <a:tabLst>
                <a:tab algn="l" pos="0"/>
              </a:tabLst>
            </a:pPr>
            <a:r>
              <a:rPr b="0" lang="en-US" sz="1800" spc="-1" strike="noStrike">
                <a:solidFill>
                  <a:srgbClr val="ffffff"/>
                </a:solidFill>
                <a:latin typeface="Calibri"/>
                <a:ea typeface="Calibri"/>
              </a:rPr>
              <a:t>choice for data signal processing</a:t>
            </a:r>
            <a:endParaRPr b="0" lang="en-US" sz="1800" spc="-1" strike="noStrike">
              <a:latin typeface="Arial"/>
            </a:endParaRPr>
          </a:p>
        </p:txBody>
      </p:sp>
      <p:sp>
        <p:nvSpPr>
          <p:cNvPr id="680" name="Google Shape;453;gda7c634b4f_0_14"/>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Google Shape;458;gda7c634b4f_0_23"/>
          <p:cNvSpPr txBox="1"/>
          <p:nvPr/>
        </p:nvSpPr>
        <p:spPr>
          <a:xfrm>
            <a:off x="2883960" y="308160"/>
            <a:ext cx="6423480" cy="696240"/>
          </a:xfrm>
          <a:prstGeom prst="rect">
            <a:avLst/>
          </a:prstGeom>
          <a:solidFill>
            <a:srgbClr val="c00000"/>
          </a:solidFill>
          <a:ln w="0">
            <a:noFill/>
          </a:ln>
        </p:spPr>
        <p:txBody>
          <a:bodyPr anchor="ctr">
            <a:normAutofit fontScale="60000"/>
          </a:bodyPr>
          <a:p>
            <a:pPr>
              <a:lnSpc>
                <a:spcPct val="100000"/>
              </a:lnSpc>
              <a:tabLst>
                <a:tab algn="l" pos="0"/>
              </a:tabLst>
            </a:pPr>
            <a:br/>
            <a:r>
              <a:rPr b="0" lang="en-US" sz="3000" spc="-1" strike="noStrike">
                <a:solidFill>
                  <a:srgbClr val="212121"/>
                </a:solidFill>
                <a:latin typeface="Times New Roman"/>
                <a:ea typeface="Times New Roman"/>
              </a:rPr>
              <a:t>Microprocessor</a:t>
            </a:r>
            <a:endParaRPr b="0" lang="en-US" sz="3000" spc="-1" strike="noStrike">
              <a:solidFill>
                <a:srgbClr val="000000"/>
              </a:solidFill>
              <a:latin typeface="Arial"/>
            </a:endParaRPr>
          </a:p>
        </p:txBody>
      </p:sp>
      <p:pic>
        <p:nvPicPr>
          <p:cNvPr id="682" name="Google Shape;459;gda7c634b4f_0_23" descr="C:\Users\NANCY\Desktop\Chandigarh_University_Seal.png"/>
          <p:cNvPicPr/>
          <p:nvPr/>
        </p:nvPicPr>
        <p:blipFill>
          <a:blip r:embed="rId1"/>
          <a:stretch/>
        </p:blipFill>
        <p:spPr>
          <a:xfrm>
            <a:off x="0" y="-42840"/>
            <a:ext cx="1523520" cy="1078200"/>
          </a:xfrm>
          <a:prstGeom prst="rect">
            <a:avLst/>
          </a:prstGeom>
          <a:ln w="0">
            <a:noFill/>
          </a:ln>
        </p:spPr>
      </p:pic>
      <p:sp>
        <p:nvSpPr>
          <p:cNvPr id="683" name="Google Shape;460;gda7c634b4f_0_23"/>
          <p:cNvSpPr/>
          <p:nvPr/>
        </p:nvSpPr>
        <p:spPr>
          <a:xfrm>
            <a:off x="0" y="6492960"/>
            <a:ext cx="12191760" cy="364680"/>
          </a:xfrm>
          <a:prstGeom prst="rect">
            <a:avLst/>
          </a:prstGeom>
          <a:solidFill>
            <a:srgbClr val="c00000"/>
          </a:solidFill>
          <a:ln w="0">
            <a:noFill/>
          </a:ln>
        </p:spPr>
        <p:style>
          <a:lnRef idx="0"/>
          <a:fillRef idx="0"/>
          <a:effectRef idx="0"/>
          <a:fontRef idx="minor"/>
        </p:style>
        <p:txBody>
          <a:bodyPr anchor="ctr">
            <a:noAutofit/>
          </a:bodyPr>
          <a:p>
            <a:pPr algn="ctr">
              <a:lnSpc>
                <a:spcPct val="100000"/>
              </a:lnSpc>
              <a:tabLst>
                <a:tab algn="l" pos="0"/>
              </a:tabLst>
            </a:pPr>
            <a:r>
              <a:rPr b="1" lang="en-US" sz="1600" spc="-1" strike="noStrike">
                <a:solidFill>
                  <a:srgbClr val="212121"/>
                </a:solidFill>
                <a:latin typeface="Calibri"/>
                <a:ea typeface="Calibri"/>
              </a:rPr>
              <a:t>Apex Institute of Technology- CSE</a:t>
            </a:r>
            <a:endParaRPr b="0" lang="en-US" sz="1600" spc="-1" strike="noStrike">
              <a:latin typeface="Arial"/>
            </a:endParaRPr>
          </a:p>
        </p:txBody>
      </p:sp>
      <p:sp>
        <p:nvSpPr>
          <p:cNvPr id="684" name="Google Shape;461;gda7c634b4f_0_23"/>
          <p:cNvSpPr/>
          <p:nvPr/>
        </p:nvSpPr>
        <p:spPr>
          <a:xfrm>
            <a:off x="13320" y="1495080"/>
            <a:ext cx="11886840" cy="4676760"/>
          </a:xfrm>
          <a:prstGeom prst="rect">
            <a:avLst/>
          </a:prstGeom>
          <a:noFill/>
          <a:ln w="0">
            <a:noFill/>
          </a:ln>
        </p:spPr>
        <p:style>
          <a:lnRef idx="0"/>
          <a:fillRef idx="0"/>
          <a:effectRef idx="0"/>
          <a:fontRef idx="minor"/>
        </p:style>
        <p:txBody>
          <a:bodyPr>
            <a:normAutofit/>
          </a:bodyPr>
          <a:p>
            <a:pPr lvl="1" marL="743040" indent="-285480">
              <a:lnSpc>
                <a:spcPct val="100000"/>
              </a:lnSpc>
              <a:buClr>
                <a:srgbClr val="ffffff"/>
              </a:buClr>
              <a:buFont typeface="Arial"/>
              <a:buChar char="-"/>
            </a:pPr>
            <a:r>
              <a:rPr b="0" lang="en-US" sz="2800" spc="-1" strike="noStrike">
                <a:solidFill>
                  <a:srgbClr val="ffffff"/>
                </a:solidFill>
                <a:latin typeface="Calibri"/>
                <a:ea typeface="Calibri"/>
              </a:rPr>
              <a:t>Multipurpose, Programmable device</a:t>
            </a:r>
            <a:endParaRPr b="0" lang="en-US" sz="2800" spc="-1" strike="noStrike">
              <a:latin typeface="Arial"/>
            </a:endParaRPr>
          </a:p>
          <a:p>
            <a:pPr lvl="1" marL="743040" indent="-285480">
              <a:lnSpc>
                <a:spcPct val="100000"/>
              </a:lnSpc>
              <a:spcBef>
                <a:spcPts val="561"/>
              </a:spcBef>
              <a:buClr>
                <a:srgbClr val="ffffff"/>
              </a:buClr>
              <a:buFont typeface="Arial"/>
              <a:buChar char="-"/>
            </a:pPr>
            <a:r>
              <a:rPr b="0" lang="en-US" sz="2800" spc="-1" strike="noStrike">
                <a:solidFill>
                  <a:srgbClr val="ffffff"/>
                </a:solidFill>
                <a:latin typeface="Calibri"/>
                <a:ea typeface="Calibri"/>
              </a:rPr>
              <a:t>Accepts data as input</a:t>
            </a:r>
            <a:endParaRPr b="0" lang="en-US" sz="2800" spc="-1" strike="noStrike">
              <a:latin typeface="Arial"/>
            </a:endParaRPr>
          </a:p>
          <a:p>
            <a:pPr lvl="1" marL="743040" indent="-285480">
              <a:lnSpc>
                <a:spcPct val="100000"/>
              </a:lnSpc>
              <a:spcBef>
                <a:spcPts val="561"/>
              </a:spcBef>
              <a:buClr>
                <a:srgbClr val="ffffff"/>
              </a:buClr>
              <a:buFont typeface="Arial"/>
              <a:buChar char="-"/>
            </a:pPr>
            <a:r>
              <a:rPr b="0" lang="en-US" sz="2800" spc="-1" strike="noStrike">
                <a:solidFill>
                  <a:srgbClr val="ffffff"/>
                </a:solidFill>
                <a:latin typeface="Calibri"/>
                <a:ea typeface="Calibri"/>
              </a:rPr>
              <a:t>Processes data as per instructions stored in memory</a:t>
            </a:r>
            <a:endParaRPr b="0" lang="en-US" sz="2800" spc="-1" strike="noStrike">
              <a:latin typeface="Arial"/>
            </a:endParaRPr>
          </a:p>
          <a:p>
            <a:pPr lvl="1" marL="743040" indent="-285480">
              <a:lnSpc>
                <a:spcPct val="100000"/>
              </a:lnSpc>
              <a:spcBef>
                <a:spcPts val="561"/>
              </a:spcBef>
              <a:buClr>
                <a:srgbClr val="ffffff"/>
              </a:buClr>
              <a:buFont typeface="Arial"/>
              <a:buChar char="-"/>
            </a:pPr>
            <a:r>
              <a:rPr b="0" lang="en-US" sz="2800" spc="-1" strike="noStrike">
                <a:solidFill>
                  <a:srgbClr val="ffffff"/>
                </a:solidFill>
                <a:latin typeface="Calibri"/>
                <a:ea typeface="Calibri"/>
              </a:rPr>
              <a:t>Produces output</a:t>
            </a:r>
            <a:endParaRPr b="0" lang="en-US" sz="2800" spc="-1" strike="noStrike">
              <a:latin typeface="Arial"/>
            </a:endParaRPr>
          </a:p>
        </p:txBody>
      </p:sp>
      <p:pic>
        <p:nvPicPr>
          <p:cNvPr id="685" name="Google Shape;462;gda7c634b4f_0_23" descr="Image result for microprocessor concepts"/>
          <p:cNvPicPr/>
          <p:nvPr/>
        </p:nvPicPr>
        <p:blipFill>
          <a:blip r:embed="rId2"/>
          <a:stretch/>
        </p:blipFill>
        <p:spPr>
          <a:xfrm>
            <a:off x="2946240" y="4038480"/>
            <a:ext cx="6501960" cy="1676160"/>
          </a:xfrm>
          <a:prstGeom prst="rect">
            <a:avLst/>
          </a:prstGeom>
          <a:ln w="0">
            <a:noFill/>
          </a:ln>
        </p:spPr>
      </p:pic>
      <p:sp>
        <p:nvSpPr>
          <p:cNvPr id="686" name="Google Shape;463;gda7c634b4f_0_23"/>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Google Shape;468;gda7c634b4f_0_31"/>
          <p:cNvSpPr txBox="1"/>
          <p:nvPr/>
        </p:nvSpPr>
        <p:spPr>
          <a:xfrm>
            <a:off x="2883960" y="308160"/>
            <a:ext cx="6423480" cy="696240"/>
          </a:xfrm>
          <a:prstGeom prst="rect">
            <a:avLst/>
          </a:prstGeom>
          <a:solidFill>
            <a:srgbClr val="c00000"/>
          </a:solidFill>
          <a:ln w="0">
            <a:noFill/>
          </a:ln>
        </p:spPr>
        <p:txBody>
          <a:bodyPr anchor="ctr">
            <a:normAutofit fontScale="60000"/>
          </a:bodyPr>
          <a:p>
            <a:pPr>
              <a:lnSpc>
                <a:spcPct val="100000"/>
              </a:lnSpc>
              <a:tabLst>
                <a:tab algn="l" pos="0"/>
              </a:tabLst>
            </a:pPr>
            <a:br/>
            <a:r>
              <a:rPr b="0" lang="en-US" sz="3000" spc="-1" strike="noStrike">
                <a:solidFill>
                  <a:srgbClr val="212121"/>
                </a:solidFill>
                <a:latin typeface="Times New Roman"/>
                <a:ea typeface="Times New Roman"/>
              </a:rPr>
              <a:t>Microprocessor</a:t>
            </a:r>
            <a:endParaRPr b="0" lang="en-US" sz="3000" spc="-1" strike="noStrike">
              <a:solidFill>
                <a:srgbClr val="000000"/>
              </a:solidFill>
              <a:latin typeface="Arial"/>
            </a:endParaRPr>
          </a:p>
        </p:txBody>
      </p:sp>
      <p:pic>
        <p:nvPicPr>
          <p:cNvPr id="688" name="Google Shape;469;gda7c634b4f_0_31" descr="C:\Users\NANCY\Desktop\Chandigarh_University_Seal.png"/>
          <p:cNvPicPr/>
          <p:nvPr/>
        </p:nvPicPr>
        <p:blipFill>
          <a:blip r:embed="rId1"/>
          <a:stretch/>
        </p:blipFill>
        <p:spPr>
          <a:xfrm>
            <a:off x="0" y="-42840"/>
            <a:ext cx="1523520" cy="1078200"/>
          </a:xfrm>
          <a:prstGeom prst="rect">
            <a:avLst/>
          </a:prstGeom>
          <a:ln w="0">
            <a:noFill/>
          </a:ln>
        </p:spPr>
      </p:pic>
      <p:sp>
        <p:nvSpPr>
          <p:cNvPr id="689" name="Google Shape;470;gda7c634b4f_0_31"/>
          <p:cNvSpPr/>
          <p:nvPr/>
        </p:nvSpPr>
        <p:spPr>
          <a:xfrm>
            <a:off x="0" y="6492960"/>
            <a:ext cx="12191760" cy="364680"/>
          </a:xfrm>
          <a:prstGeom prst="rect">
            <a:avLst/>
          </a:prstGeom>
          <a:solidFill>
            <a:srgbClr val="c00000"/>
          </a:solidFill>
          <a:ln w="0">
            <a:noFill/>
          </a:ln>
        </p:spPr>
        <p:style>
          <a:lnRef idx="0"/>
          <a:fillRef idx="0"/>
          <a:effectRef idx="0"/>
          <a:fontRef idx="minor"/>
        </p:style>
        <p:txBody>
          <a:bodyPr anchor="ctr">
            <a:noAutofit/>
          </a:bodyPr>
          <a:p>
            <a:pPr algn="ctr">
              <a:lnSpc>
                <a:spcPct val="100000"/>
              </a:lnSpc>
              <a:tabLst>
                <a:tab algn="l" pos="0"/>
              </a:tabLst>
            </a:pPr>
            <a:r>
              <a:rPr b="1" lang="en-US" sz="1600" spc="-1" strike="noStrike">
                <a:solidFill>
                  <a:srgbClr val="212121"/>
                </a:solidFill>
                <a:latin typeface="Calibri"/>
                <a:ea typeface="Calibri"/>
              </a:rPr>
              <a:t>Apex Institute of Technology- CSE</a:t>
            </a:r>
            <a:endParaRPr b="0" lang="en-US" sz="1600" spc="-1" strike="noStrike">
              <a:latin typeface="Arial"/>
            </a:endParaRPr>
          </a:p>
        </p:txBody>
      </p:sp>
      <p:sp>
        <p:nvSpPr>
          <p:cNvPr id="690" name="Google Shape;471;gda7c634b4f_0_31"/>
          <p:cNvSpPr/>
          <p:nvPr/>
        </p:nvSpPr>
        <p:spPr>
          <a:xfrm>
            <a:off x="0" y="1219320"/>
            <a:ext cx="12089880" cy="4876560"/>
          </a:xfrm>
          <a:prstGeom prst="rect">
            <a:avLst/>
          </a:prstGeom>
          <a:noFill/>
          <a:ln w="0">
            <a:noFill/>
          </a:ln>
        </p:spPr>
        <p:style>
          <a:lnRef idx="0"/>
          <a:fillRef idx="0"/>
          <a:effectRef idx="0"/>
          <a:fontRef idx="minor"/>
        </p:style>
        <p:txBody>
          <a:bodyPr>
            <a:normAutofit fontScale="70000"/>
          </a:bodyPr>
          <a:p>
            <a:pPr lvl="1" marL="743040" indent="-298800">
              <a:lnSpc>
                <a:spcPct val="100000"/>
              </a:lnSpc>
              <a:buClr>
                <a:srgbClr val="ffffff"/>
              </a:buClr>
              <a:buFont typeface="Arial"/>
              <a:buChar char="-"/>
            </a:pPr>
            <a:r>
              <a:rPr b="0" lang="en-US" sz="2800" spc="-1" strike="noStrike">
                <a:solidFill>
                  <a:srgbClr val="ffffff"/>
                </a:solidFill>
                <a:latin typeface="Calibri"/>
                <a:ea typeface="Calibri"/>
              </a:rPr>
              <a:t>Three basic characteristics: </a:t>
            </a:r>
            <a:endParaRPr b="0" lang="en-US" sz="2800" spc="-1" strike="noStrike">
              <a:latin typeface="Arial"/>
            </a:endParaRPr>
          </a:p>
          <a:p>
            <a:pPr lvl="2" marL="1143000" indent="-239760">
              <a:lnSpc>
                <a:spcPct val="100000"/>
              </a:lnSpc>
              <a:spcBef>
                <a:spcPts val="445"/>
              </a:spcBef>
              <a:buClr>
                <a:srgbClr val="ffffff"/>
              </a:buClr>
              <a:buFont typeface="Arial"/>
              <a:buChar char="-"/>
            </a:pPr>
            <a:r>
              <a:rPr b="0" lang="en-US" sz="2400" spc="-1" strike="noStrike">
                <a:solidFill>
                  <a:srgbClr val="ffffff"/>
                </a:solidFill>
                <a:latin typeface="Calibri"/>
                <a:ea typeface="Calibri"/>
              </a:rPr>
              <a:t>Instruction Set: </a:t>
            </a:r>
            <a:endParaRPr b="0" lang="en-US" sz="2400" spc="-1" strike="noStrike">
              <a:latin typeface="Arial"/>
            </a:endParaRPr>
          </a:p>
          <a:p>
            <a:pPr lvl="3" marL="1600200" indent="-237600">
              <a:lnSpc>
                <a:spcPct val="100000"/>
              </a:lnSpc>
              <a:spcBef>
                <a:spcPts val="371"/>
              </a:spcBef>
              <a:buClr>
                <a:srgbClr val="ffffff"/>
              </a:buClr>
              <a:buFont typeface="Arial"/>
              <a:buChar char="-"/>
            </a:pPr>
            <a:r>
              <a:rPr b="0" lang="en-US" sz="2000" spc="-1" strike="noStrike">
                <a:solidFill>
                  <a:srgbClr val="ffffff"/>
                </a:solidFill>
                <a:latin typeface="Calibri"/>
                <a:ea typeface="Calibri"/>
              </a:rPr>
              <a:t>A command given to a digital machine to perform an operation on a piece of data is called an </a:t>
            </a:r>
            <a:r>
              <a:rPr b="1" lang="en-US" sz="2000" spc="-1" strike="noStrike">
                <a:solidFill>
                  <a:srgbClr val="ffffff"/>
                </a:solidFill>
                <a:latin typeface="Calibri"/>
                <a:ea typeface="Calibri"/>
              </a:rPr>
              <a:t>instruction</a:t>
            </a:r>
            <a:endParaRPr b="0" lang="en-US" sz="2000" spc="-1" strike="noStrike">
              <a:latin typeface="Arial"/>
            </a:endParaRPr>
          </a:p>
          <a:p>
            <a:pPr lvl="3" marL="1600200" indent="-237600">
              <a:lnSpc>
                <a:spcPct val="100000"/>
              </a:lnSpc>
              <a:spcBef>
                <a:spcPts val="371"/>
              </a:spcBef>
              <a:buClr>
                <a:srgbClr val="ffffff"/>
              </a:buClr>
              <a:buFont typeface="Arial"/>
              <a:buChar char="-"/>
            </a:pPr>
            <a:r>
              <a:rPr b="0" lang="en-US" sz="2000" spc="-1" strike="noStrike">
                <a:solidFill>
                  <a:srgbClr val="ffffff"/>
                </a:solidFill>
                <a:latin typeface="Calibri"/>
                <a:ea typeface="Calibri"/>
              </a:rPr>
              <a:t>The possible operations a microprocessor can execute, is determined through its </a:t>
            </a:r>
            <a:r>
              <a:rPr b="1" lang="en-US" sz="2000" spc="-1" strike="noStrike">
                <a:solidFill>
                  <a:srgbClr val="ffffff"/>
                </a:solidFill>
                <a:latin typeface="Calibri"/>
                <a:ea typeface="Calibri"/>
              </a:rPr>
              <a:t>instruction set</a:t>
            </a:r>
            <a:endParaRPr b="0" lang="en-US" sz="2000" spc="-1" strike="noStrike">
              <a:latin typeface="Arial"/>
            </a:endParaRPr>
          </a:p>
          <a:p>
            <a:pPr lvl="2" marL="1143000" indent="-239760">
              <a:lnSpc>
                <a:spcPct val="100000"/>
              </a:lnSpc>
              <a:spcBef>
                <a:spcPts val="445"/>
              </a:spcBef>
              <a:buClr>
                <a:srgbClr val="ffffff"/>
              </a:buClr>
              <a:buFont typeface="Arial"/>
              <a:buChar char="-"/>
            </a:pPr>
            <a:r>
              <a:rPr b="0" lang="en-US" sz="2400" spc="-1" strike="noStrike">
                <a:solidFill>
                  <a:srgbClr val="ffffff"/>
                </a:solidFill>
                <a:latin typeface="Calibri"/>
                <a:ea typeface="Calibri"/>
              </a:rPr>
              <a:t>Word Size:</a:t>
            </a:r>
            <a:endParaRPr b="0" lang="en-US" sz="2400" spc="-1" strike="noStrike">
              <a:latin typeface="Arial"/>
            </a:endParaRPr>
          </a:p>
          <a:p>
            <a:pPr lvl="3" marL="1600200" indent="-237600">
              <a:lnSpc>
                <a:spcPct val="100000"/>
              </a:lnSpc>
              <a:spcBef>
                <a:spcPts val="371"/>
              </a:spcBef>
              <a:buClr>
                <a:srgbClr val="ffffff"/>
              </a:buClr>
              <a:buFont typeface="Arial"/>
              <a:buChar char="-"/>
            </a:pPr>
            <a:r>
              <a:rPr b="0" lang="en-US" sz="2000" spc="-1" strike="noStrike">
                <a:solidFill>
                  <a:srgbClr val="ffffff"/>
                </a:solidFill>
                <a:latin typeface="Calibri"/>
                <a:ea typeface="Calibri"/>
              </a:rPr>
              <a:t>The numbers of bits processed in single instruction is called its word size. 32-bit processor means it has a word size of 32 bits.</a:t>
            </a:r>
            <a:endParaRPr b="0" lang="en-US" sz="2000" spc="-1" strike="noStrike">
              <a:latin typeface="Arial"/>
            </a:endParaRPr>
          </a:p>
          <a:p>
            <a:pPr lvl="3" marL="1600200" indent="-237600">
              <a:lnSpc>
                <a:spcPct val="100000"/>
              </a:lnSpc>
              <a:spcBef>
                <a:spcPts val="371"/>
              </a:spcBef>
              <a:buClr>
                <a:srgbClr val="ffffff"/>
              </a:buClr>
              <a:buFont typeface="Arial"/>
              <a:buChar char="-"/>
            </a:pPr>
            <a:r>
              <a:rPr b="0" lang="en-US" sz="2000" spc="-1" strike="noStrike">
                <a:solidFill>
                  <a:srgbClr val="ffffff"/>
                </a:solidFill>
                <a:latin typeface="Calibri"/>
                <a:ea typeface="Calibri"/>
              </a:rPr>
              <a:t>Word size determines the amount of RAM that can be accessed at one go and total number of pins on the microprocessor</a:t>
            </a:r>
            <a:endParaRPr b="0" lang="en-US" sz="2000" spc="-1" strike="noStrike">
              <a:latin typeface="Arial"/>
            </a:endParaRPr>
          </a:p>
          <a:p>
            <a:pPr lvl="2" marL="1143000" indent="-239760">
              <a:lnSpc>
                <a:spcPct val="100000"/>
              </a:lnSpc>
              <a:spcBef>
                <a:spcPts val="445"/>
              </a:spcBef>
              <a:buClr>
                <a:srgbClr val="ffffff"/>
              </a:buClr>
              <a:buFont typeface="Arial"/>
              <a:buChar char="-"/>
            </a:pPr>
            <a:r>
              <a:rPr b="0" lang="en-US" sz="2400" spc="-1" strike="noStrike">
                <a:solidFill>
                  <a:srgbClr val="ffffff"/>
                </a:solidFill>
                <a:latin typeface="Calibri"/>
                <a:ea typeface="Calibri"/>
              </a:rPr>
              <a:t>Clock Speed: </a:t>
            </a:r>
            <a:endParaRPr b="0" lang="en-US" sz="2400" spc="-1" strike="noStrike">
              <a:latin typeface="Arial"/>
            </a:endParaRPr>
          </a:p>
          <a:p>
            <a:pPr lvl="3" marL="1600200" indent="-237600">
              <a:lnSpc>
                <a:spcPct val="100000"/>
              </a:lnSpc>
              <a:spcBef>
                <a:spcPts val="371"/>
              </a:spcBef>
              <a:buClr>
                <a:srgbClr val="ffffff"/>
              </a:buClr>
              <a:buFont typeface="Arial"/>
              <a:buChar char="-"/>
            </a:pPr>
            <a:r>
              <a:rPr b="0" lang="en-US" sz="2000" spc="-1" strike="noStrike">
                <a:solidFill>
                  <a:srgbClr val="ffffff"/>
                </a:solidFill>
                <a:latin typeface="Calibri"/>
                <a:ea typeface="Calibri"/>
              </a:rPr>
              <a:t>The speed at which the microprocessor executes instructions is called </a:t>
            </a:r>
            <a:r>
              <a:rPr b="1" lang="en-US" sz="2000" spc="-1" strike="noStrike">
                <a:solidFill>
                  <a:srgbClr val="ffffff"/>
                </a:solidFill>
                <a:latin typeface="Calibri"/>
                <a:ea typeface="Calibri"/>
              </a:rPr>
              <a:t>clock speed</a:t>
            </a:r>
            <a:endParaRPr b="0" lang="en-US" sz="2000" spc="-1" strike="noStrike">
              <a:latin typeface="Arial"/>
            </a:endParaRPr>
          </a:p>
          <a:p>
            <a:pPr lvl="3" marL="1600200" indent="-237600">
              <a:lnSpc>
                <a:spcPct val="100000"/>
              </a:lnSpc>
              <a:spcBef>
                <a:spcPts val="371"/>
              </a:spcBef>
              <a:buClr>
                <a:srgbClr val="ffffff"/>
              </a:buClr>
              <a:buFont typeface="Arial"/>
              <a:buChar char="-"/>
            </a:pPr>
            <a:r>
              <a:rPr b="0" lang="en-US" sz="2000" spc="-1" strike="noStrike">
                <a:solidFill>
                  <a:srgbClr val="ffffff"/>
                </a:solidFill>
                <a:latin typeface="Calibri"/>
                <a:ea typeface="Calibri"/>
              </a:rPr>
              <a:t>Clock speeds are measured in MHz or GHz where 1 MHz means 1 million cycles per second whereas 1 GHz equals to 1 billion cycles per second</a:t>
            </a:r>
            <a:endParaRPr b="0" lang="en-US" sz="2000" spc="-1" strike="noStrike">
              <a:latin typeface="Arial"/>
            </a:endParaRPr>
          </a:p>
        </p:txBody>
      </p:sp>
      <p:sp>
        <p:nvSpPr>
          <p:cNvPr id="691" name="Google Shape;472;gda7c634b4f_0_31"/>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Google Shape;477;gda7c634b4f_0_38"/>
          <p:cNvSpPr txBox="1"/>
          <p:nvPr/>
        </p:nvSpPr>
        <p:spPr>
          <a:xfrm>
            <a:off x="2883960" y="308160"/>
            <a:ext cx="6423480" cy="696240"/>
          </a:xfrm>
          <a:prstGeom prst="rect">
            <a:avLst/>
          </a:prstGeom>
          <a:solidFill>
            <a:srgbClr val="c00000"/>
          </a:solidFill>
          <a:ln w="0">
            <a:noFill/>
          </a:ln>
        </p:spPr>
        <p:txBody>
          <a:bodyPr anchor="ctr">
            <a:normAutofit fontScale="60000"/>
          </a:bodyPr>
          <a:p>
            <a:pPr>
              <a:lnSpc>
                <a:spcPct val="100000"/>
              </a:lnSpc>
              <a:tabLst>
                <a:tab algn="l" pos="0"/>
              </a:tabLst>
            </a:pPr>
            <a:br/>
            <a:r>
              <a:rPr b="0" lang="en-US" sz="3000" spc="-1" strike="noStrike">
                <a:solidFill>
                  <a:srgbClr val="212121"/>
                </a:solidFill>
                <a:latin typeface="Times New Roman"/>
                <a:ea typeface="Times New Roman"/>
              </a:rPr>
              <a:t>Microprocessor</a:t>
            </a:r>
            <a:endParaRPr b="0" lang="en-US" sz="3000" spc="-1" strike="noStrike">
              <a:solidFill>
                <a:srgbClr val="000000"/>
              </a:solidFill>
              <a:latin typeface="Arial"/>
            </a:endParaRPr>
          </a:p>
        </p:txBody>
      </p:sp>
      <p:pic>
        <p:nvPicPr>
          <p:cNvPr id="693" name="Google Shape;478;gda7c634b4f_0_38" descr="C:\Users\NANCY\Desktop\Chandigarh_University_Seal.png"/>
          <p:cNvPicPr/>
          <p:nvPr/>
        </p:nvPicPr>
        <p:blipFill>
          <a:blip r:embed="rId1"/>
          <a:stretch/>
        </p:blipFill>
        <p:spPr>
          <a:xfrm>
            <a:off x="0" y="-42840"/>
            <a:ext cx="1523520" cy="1078200"/>
          </a:xfrm>
          <a:prstGeom prst="rect">
            <a:avLst/>
          </a:prstGeom>
          <a:ln w="0">
            <a:noFill/>
          </a:ln>
        </p:spPr>
      </p:pic>
      <p:sp>
        <p:nvSpPr>
          <p:cNvPr id="694" name="Google Shape;479;gda7c634b4f_0_38"/>
          <p:cNvSpPr/>
          <p:nvPr/>
        </p:nvSpPr>
        <p:spPr>
          <a:xfrm>
            <a:off x="0" y="6492960"/>
            <a:ext cx="12191760" cy="364680"/>
          </a:xfrm>
          <a:prstGeom prst="rect">
            <a:avLst/>
          </a:prstGeom>
          <a:solidFill>
            <a:srgbClr val="c00000"/>
          </a:solidFill>
          <a:ln w="0">
            <a:noFill/>
          </a:ln>
        </p:spPr>
        <p:style>
          <a:lnRef idx="0"/>
          <a:fillRef idx="0"/>
          <a:effectRef idx="0"/>
          <a:fontRef idx="minor"/>
        </p:style>
        <p:txBody>
          <a:bodyPr anchor="ctr">
            <a:noAutofit/>
          </a:bodyPr>
          <a:p>
            <a:pPr algn="ctr">
              <a:lnSpc>
                <a:spcPct val="100000"/>
              </a:lnSpc>
              <a:tabLst>
                <a:tab algn="l" pos="0"/>
              </a:tabLst>
            </a:pPr>
            <a:r>
              <a:rPr b="1" lang="en-US" sz="1600" spc="-1" strike="noStrike">
                <a:solidFill>
                  <a:srgbClr val="212121"/>
                </a:solidFill>
                <a:latin typeface="Calibri"/>
                <a:ea typeface="Calibri"/>
              </a:rPr>
              <a:t>Apex Institute of Technology- CSE</a:t>
            </a:r>
            <a:endParaRPr b="0" lang="en-US" sz="1600" spc="-1" strike="noStrike">
              <a:latin typeface="Arial"/>
            </a:endParaRPr>
          </a:p>
        </p:txBody>
      </p:sp>
      <p:sp>
        <p:nvSpPr>
          <p:cNvPr id="695" name="Google Shape;480;gda7c634b4f_0_38"/>
          <p:cNvSpPr/>
          <p:nvPr/>
        </p:nvSpPr>
        <p:spPr>
          <a:xfrm>
            <a:off x="207360" y="-144360"/>
            <a:ext cx="406080" cy="304560"/>
          </a:xfrm>
          <a:prstGeom prst="rect">
            <a:avLst/>
          </a:prstGeom>
          <a:noFill/>
          <a:ln w="0">
            <a:noFill/>
          </a:ln>
        </p:spPr>
        <p:style>
          <a:lnRef idx="0"/>
          <a:fillRef idx="0"/>
          <a:effectRef idx="0"/>
          <a:fontRef idx="minor"/>
        </p:style>
      </p:sp>
      <p:sp>
        <p:nvSpPr>
          <p:cNvPr id="696" name="Google Shape;481;gda7c634b4f_0_38"/>
          <p:cNvSpPr/>
          <p:nvPr/>
        </p:nvSpPr>
        <p:spPr>
          <a:xfrm>
            <a:off x="410760" y="7920"/>
            <a:ext cx="406080" cy="304560"/>
          </a:xfrm>
          <a:prstGeom prst="rect">
            <a:avLst/>
          </a:prstGeom>
          <a:noFill/>
          <a:ln w="0">
            <a:noFill/>
          </a:ln>
        </p:spPr>
        <p:style>
          <a:lnRef idx="0"/>
          <a:fillRef idx="0"/>
          <a:effectRef idx="0"/>
          <a:fontRef idx="minor"/>
        </p:style>
      </p:sp>
      <p:sp>
        <p:nvSpPr>
          <p:cNvPr id="697" name="Google Shape;482;gda7c634b4f_0_38"/>
          <p:cNvSpPr/>
          <p:nvPr/>
        </p:nvSpPr>
        <p:spPr>
          <a:xfrm>
            <a:off x="613800" y="160200"/>
            <a:ext cx="406080" cy="304560"/>
          </a:xfrm>
          <a:prstGeom prst="rect">
            <a:avLst/>
          </a:prstGeom>
          <a:noFill/>
          <a:ln w="0">
            <a:noFill/>
          </a:ln>
        </p:spPr>
        <p:style>
          <a:lnRef idx="0"/>
          <a:fillRef idx="0"/>
          <a:effectRef idx="0"/>
          <a:fontRef idx="minor"/>
        </p:style>
      </p:sp>
      <p:pic>
        <p:nvPicPr>
          <p:cNvPr id="698" name="Google Shape;483;gda7c634b4f_0_38" descr=""/>
          <p:cNvPicPr/>
          <p:nvPr/>
        </p:nvPicPr>
        <p:blipFill>
          <a:blip r:embed="rId2"/>
          <a:stretch/>
        </p:blipFill>
        <p:spPr>
          <a:xfrm>
            <a:off x="2946240" y="3523320"/>
            <a:ext cx="7416360" cy="2804760"/>
          </a:xfrm>
          <a:prstGeom prst="rect">
            <a:avLst/>
          </a:prstGeom>
          <a:ln w="0">
            <a:noFill/>
          </a:ln>
        </p:spPr>
      </p:pic>
      <p:sp>
        <p:nvSpPr>
          <p:cNvPr id="699" name="Google Shape;484;gda7c634b4f_0_38"/>
          <p:cNvSpPr/>
          <p:nvPr/>
        </p:nvSpPr>
        <p:spPr>
          <a:xfrm>
            <a:off x="410760" y="1327680"/>
            <a:ext cx="11396880" cy="204264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2000" spc="-1" strike="noStrike">
                <a:solidFill>
                  <a:srgbClr val="ffffff"/>
                </a:solidFill>
                <a:latin typeface="Calibri"/>
                <a:ea typeface="Calibri"/>
              </a:rPr>
              <a:t>Three Buses</a:t>
            </a:r>
            <a:r>
              <a:rPr b="0" lang="en-US" sz="2000" spc="-1" strike="noStrike">
                <a:solidFill>
                  <a:srgbClr val="ffffff"/>
                </a:solidFill>
                <a:latin typeface="Calibri"/>
                <a:ea typeface="Calibri"/>
              </a:rPr>
              <a:t>:</a:t>
            </a:r>
            <a:endParaRPr b="0" lang="en-US" sz="2000" spc="-1" strike="noStrike">
              <a:latin typeface="Arial"/>
            </a:endParaRPr>
          </a:p>
          <a:p>
            <a:pPr>
              <a:lnSpc>
                <a:spcPct val="100000"/>
              </a:lnSpc>
              <a:tabLst>
                <a:tab algn="l" pos="0"/>
              </a:tabLst>
            </a:pPr>
            <a:r>
              <a:rPr b="0" lang="en-US" sz="1800" spc="-1" strike="noStrike">
                <a:solidFill>
                  <a:srgbClr val="ffffff"/>
                </a:solidFill>
                <a:latin typeface="Calibri"/>
                <a:ea typeface="Calibri"/>
              </a:rPr>
              <a:t>	</a:t>
            </a:r>
            <a:r>
              <a:rPr b="0" lang="en-US" sz="1800" spc="-1" strike="noStrike">
                <a:solidFill>
                  <a:srgbClr val="ffffff"/>
                </a:solidFill>
                <a:latin typeface="Calibri"/>
                <a:ea typeface="Calibri"/>
              </a:rPr>
              <a:t>- </a:t>
            </a:r>
            <a:r>
              <a:rPr b="1" lang="en-US" sz="1800" spc="-1" strike="noStrike">
                <a:solidFill>
                  <a:srgbClr val="ffffff"/>
                </a:solidFill>
                <a:latin typeface="Calibri"/>
                <a:ea typeface="Calibri"/>
              </a:rPr>
              <a:t>Address Bus</a:t>
            </a:r>
            <a:r>
              <a:rPr b="0" lang="en-US" sz="1800" spc="-1" strike="noStrike">
                <a:solidFill>
                  <a:srgbClr val="ffffff"/>
                </a:solidFill>
                <a:latin typeface="Calibri"/>
                <a:ea typeface="Calibri"/>
              </a:rPr>
              <a:t>: Unidirectional, responsible for carrying address of a memory </a:t>
            </a:r>
            <a:r>
              <a:rPr b="0" lang="en-US" sz="1800" spc="-1" strike="noStrike">
                <a:solidFill>
                  <a:srgbClr val="ffffff"/>
                </a:solidFill>
                <a:latin typeface="Calibri"/>
                <a:ea typeface="Calibri"/>
              </a:rPr>
              <a:t>	</a:t>
            </a:r>
            <a:r>
              <a:rPr b="0" lang="en-US" sz="1800" spc="-1" strike="noStrike">
                <a:solidFill>
                  <a:srgbClr val="ffffff"/>
                </a:solidFill>
                <a:latin typeface="Calibri"/>
                <a:ea typeface="Calibri"/>
              </a:rPr>
              <a:t>  </a:t>
            </a:r>
            <a:r>
              <a:rPr b="0" lang="en-US" sz="1800" spc="-1" strike="noStrike">
                <a:solidFill>
                  <a:srgbClr val="ffffff"/>
                </a:solidFill>
                <a:latin typeface="Calibri"/>
                <a:ea typeface="Calibri"/>
              </a:rPr>
              <a:t>	</a:t>
            </a:r>
            <a:r>
              <a:rPr b="0" lang="en-US" sz="1800" spc="-1" strike="noStrike">
                <a:solidFill>
                  <a:srgbClr val="ffffff"/>
                </a:solidFill>
                <a:latin typeface="Calibri"/>
                <a:ea typeface="Calibri"/>
              </a:rPr>
              <a:t>   location or I/O port from CPU to memory or I/O port.</a:t>
            </a:r>
            <a:endParaRPr b="0" lang="en-US" sz="1800" spc="-1" strike="noStrike">
              <a:latin typeface="Arial"/>
            </a:endParaRPr>
          </a:p>
          <a:p>
            <a:pPr>
              <a:lnSpc>
                <a:spcPct val="100000"/>
              </a:lnSpc>
              <a:tabLst>
                <a:tab algn="l" pos="0"/>
              </a:tabLst>
            </a:pPr>
            <a:r>
              <a:rPr b="0" lang="en-US" sz="1800" spc="-1" strike="noStrike">
                <a:solidFill>
                  <a:srgbClr val="ffffff"/>
                </a:solidFill>
                <a:latin typeface="Calibri"/>
                <a:ea typeface="Calibri"/>
              </a:rPr>
              <a:t>	</a:t>
            </a:r>
            <a:r>
              <a:rPr b="0" lang="en-US" sz="1800" spc="-1" strike="noStrike">
                <a:solidFill>
                  <a:srgbClr val="ffffff"/>
                </a:solidFill>
                <a:latin typeface="Calibri"/>
                <a:ea typeface="Calibri"/>
              </a:rPr>
              <a:t>- </a:t>
            </a:r>
            <a:r>
              <a:rPr b="1" lang="en-US" sz="1800" spc="-1" strike="noStrike">
                <a:solidFill>
                  <a:srgbClr val="ffffff"/>
                </a:solidFill>
                <a:latin typeface="Calibri"/>
                <a:ea typeface="Calibri"/>
              </a:rPr>
              <a:t>Data Bus</a:t>
            </a:r>
            <a:r>
              <a:rPr b="0" lang="en-US" sz="1800" spc="-1" strike="noStrike">
                <a:solidFill>
                  <a:srgbClr val="ffffff"/>
                </a:solidFill>
                <a:latin typeface="Calibri"/>
                <a:ea typeface="Calibri"/>
              </a:rPr>
              <a:t>: Lines that carry data to and from memory are called data bus.</a:t>
            </a:r>
            <a:endParaRPr b="0" lang="en-US" sz="1800" spc="-1" strike="noStrike">
              <a:latin typeface="Arial"/>
            </a:endParaRPr>
          </a:p>
          <a:p>
            <a:pPr>
              <a:lnSpc>
                <a:spcPct val="100000"/>
              </a:lnSpc>
              <a:tabLst>
                <a:tab algn="l" pos="0"/>
              </a:tabLst>
            </a:pPr>
            <a:r>
              <a:rPr b="0" lang="en-US" sz="1800" spc="-1" strike="noStrike">
                <a:solidFill>
                  <a:srgbClr val="ffffff"/>
                </a:solidFill>
                <a:latin typeface="Calibri"/>
                <a:ea typeface="Calibri"/>
              </a:rPr>
              <a:t>	</a:t>
            </a:r>
            <a:r>
              <a:rPr b="0" lang="en-US" sz="1800" spc="-1" strike="noStrike">
                <a:solidFill>
                  <a:srgbClr val="ffffff"/>
                </a:solidFill>
                <a:latin typeface="Calibri"/>
                <a:ea typeface="Calibri"/>
              </a:rPr>
              <a:t>   </a:t>
            </a:r>
            <a:r>
              <a:rPr b="0" lang="en-US" sz="1800" spc="-1" strike="noStrike">
                <a:solidFill>
                  <a:srgbClr val="ffffff"/>
                </a:solidFill>
                <a:latin typeface="Calibri"/>
                <a:ea typeface="Calibri"/>
              </a:rPr>
              <a:t>It is a bidirectional bus with width equal to word length of the microprocessor.</a:t>
            </a:r>
            <a:endParaRPr b="0" lang="en-US" sz="1800" spc="-1" strike="noStrike">
              <a:latin typeface="Arial"/>
            </a:endParaRPr>
          </a:p>
          <a:p>
            <a:pPr>
              <a:lnSpc>
                <a:spcPct val="100000"/>
              </a:lnSpc>
              <a:tabLst>
                <a:tab algn="l" pos="0"/>
              </a:tabLst>
            </a:pPr>
            <a:r>
              <a:rPr b="0" lang="en-US" sz="1800" spc="-1" strike="noStrike">
                <a:solidFill>
                  <a:srgbClr val="ffffff"/>
                </a:solidFill>
                <a:latin typeface="Calibri"/>
                <a:ea typeface="Calibri"/>
              </a:rPr>
              <a:t>	</a:t>
            </a:r>
            <a:r>
              <a:rPr b="0" lang="en-US" sz="1800" spc="-1" strike="noStrike">
                <a:solidFill>
                  <a:srgbClr val="ffffff"/>
                </a:solidFill>
                <a:latin typeface="Calibri"/>
                <a:ea typeface="Calibri"/>
              </a:rPr>
              <a:t>- </a:t>
            </a:r>
            <a:r>
              <a:rPr b="1" lang="en-US" sz="1800" spc="-1" strike="noStrike">
                <a:solidFill>
                  <a:srgbClr val="ffffff"/>
                </a:solidFill>
                <a:latin typeface="Calibri"/>
                <a:ea typeface="Calibri"/>
              </a:rPr>
              <a:t>Control Bus</a:t>
            </a:r>
            <a:r>
              <a:rPr b="0" lang="en-US" sz="1800" spc="-1" strike="noStrike">
                <a:solidFill>
                  <a:srgbClr val="ffffff"/>
                </a:solidFill>
                <a:latin typeface="Calibri"/>
                <a:ea typeface="Calibri"/>
              </a:rPr>
              <a:t>: Lines that carry control signals like </a:t>
            </a:r>
            <a:r>
              <a:rPr b="1" lang="en-US" sz="1800" spc="-1" strike="noStrike">
                <a:solidFill>
                  <a:srgbClr val="ffffff"/>
                </a:solidFill>
                <a:latin typeface="Calibri"/>
                <a:ea typeface="Calibri"/>
              </a:rPr>
              <a:t>clock signals, interrupt </a:t>
            </a:r>
            <a:r>
              <a:rPr b="1" lang="en-US" sz="1800" spc="-1" strike="noStrike">
                <a:solidFill>
                  <a:srgbClr val="ffffff"/>
                </a:solidFill>
                <a:latin typeface="Calibri"/>
                <a:ea typeface="Calibri"/>
              </a:rPr>
              <a:t>	</a:t>
            </a:r>
            <a:r>
              <a:rPr b="1" lang="en-US" sz="1800" spc="-1" strike="noStrike">
                <a:solidFill>
                  <a:srgbClr val="ffffff"/>
                </a:solidFill>
                <a:latin typeface="Calibri"/>
                <a:ea typeface="Calibri"/>
              </a:rPr>
              <a:t>  </a:t>
            </a:r>
            <a:r>
              <a:rPr b="1" lang="en-US" sz="1800" spc="-1" strike="noStrike">
                <a:solidFill>
                  <a:srgbClr val="ffffff"/>
                </a:solidFill>
                <a:latin typeface="Calibri"/>
                <a:ea typeface="Calibri"/>
              </a:rPr>
              <a:t>	</a:t>
            </a:r>
            <a:r>
              <a:rPr b="1" lang="en-US" sz="1800" spc="-1" strike="noStrike">
                <a:solidFill>
                  <a:srgbClr val="ffffff"/>
                </a:solidFill>
                <a:latin typeface="Calibri"/>
                <a:ea typeface="Calibri"/>
              </a:rPr>
              <a:t>   signal</a:t>
            </a:r>
            <a:r>
              <a:rPr b="0" lang="en-US" sz="1800" spc="-1" strike="noStrike">
                <a:solidFill>
                  <a:srgbClr val="ffffff"/>
                </a:solidFill>
                <a:latin typeface="Calibri"/>
                <a:ea typeface="Calibri"/>
              </a:rPr>
              <a:t> or </a:t>
            </a:r>
            <a:r>
              <a:rPr b="1" lang="en-US" sz="1800" spc="-1" strike="noStrike">
                <a:solidFill>
                  <a:srgbClr val="ffffff"/>
                </a:solidFill>
                <a:latin typeface="Calibri"/>
                <a:ea typeface="Calibri"/>
              </a:rPr>
              <a:t>ready signal</a:t>
            </a:r>
            <a:r>
              <a:rPr b="0" lang="en-US" sz="1800" spc="-1" strike="noStrike">
                <a:solidFill>
                  <a:srgbClr val="ffffff"/>
                </a:solidFill>
                <a:latin typeface="Calibri"/>
                <a:ea typeface="Calibri"/>
              </a:rPr>
              <a:t> are called control bus. </a:t>
            </a:r>
            <a:endParaRPr b="0" lang="en-US" sz="1800" spc="-1" strike="noStrike">
              <a:latin typeface="Arial"/>
            </a:endParaRPr>
          </a:p>
        </p:txBody>
      </p:sp>
      <p:sp>
        <p:nvSpPr>
          <p:cNvPr id="700" name="Google Shape;485;gda7c634b4f_0_38"/>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Google Shape;490;gda7c634b4f_0_49"/>
          <p:cNvSpPr txBox="1"/>
          <p:nvPr/>
        </p:nvSpPr>
        <p:spPr>
          <a:xfrm>
            <a:off x="2883960" y="308160"/>
            <a:ext cx="6423480" cy="696240"/>
          </a:xfrm>
          <a:prstGeom prst="rect">
            <a:avLst/>
          </a:prstGeom>
          <a:solidFill>
            <a:srgbClr val="c00000"/>
          </a:solidFill>
          <a:ln w="0">
            <a:noFill/>
          </a:ln>
        </p:spPr>
        <p:txBody>
          <a:bodyPr anchor="ctr">
            <a:normAutofit fontScale="60000"/>
          </a:bodyPr>
          <a:p>
            <a:pPr>
              <a:lnSpc>
                <a:spcPct val="100000"/>
              </a:lnSpc>
              <a:tabLst>
                <a:tab algn="l" pos="0"/>
              </a:tabLst>
            </a:pPr>
            <a:br/>
            <a:r>
              <a:rPr b="0" lang="en-US" sz="3000" spc="-1" strike="noStrike">
                <a:solidFill>
                  <a:srgbClr val="212121"/>
                </a:solidFill>
                <a:latin typeface="Times New Roman"/>
                <a:ea typeface="Times New Roman"/>
              </a:rPr>
              <a:t>Microcontroller</a:t>
            </a:r>
            <a:endParaRPr b="0" lang="en-US" sz="3000" spc="-1" strike="noStrike">
              <a:solidFill>
                <a:srgbClr val="000000"/>
              </a:solidFill>
              <a:latin typeface="Arial"/>
            </a:endParaRPr>
          </a:p>
        </p:txBody>
      </p:sp>
      <p:pic>
        <p:nvPicPr>
          <p:cNvPr id="702" name="Google Shape;491;gda7c634b4f_0_49" descr="C:\Users\NANCY\Desktop\Chandigarh_University_Seal.png"/>
          <p:cNvPicPr/>
          <p:nvPr/>
        </p:nvPicPr>
        <p:blipFill>
          <a:blip r:embed="rId1"/>
          <a:stretch/>
        </p:blipFill>
        <p:spPr>
          <a:xfrm>
            <a:off x="0" y="-42840"/>
            <a:ext cx="1523520" cy="1078200"/>
          </a:xfrm>
          <a:prstGeom prst="rect">
            <a:avLst/>
          </a:prstGeom>
          <a:ln w="0">
            <a:noFill/>
          </a:ln>
        </p:spPr>
      </p:pic>
      <p:sp>
        <p:nvSpPr>
          <p:cNvPr id="703" name="Google Shape;492;gda7c634b4f_0_49"/>
          <p:cNvSpPr/>
          <p:nvPr/>
        </p:nvSpPr>
        <p:spPr>
          <a:xfrm>
            <a:off x="0" y="6492960"/>
            <a:ext cx="12191760" cy="364680"/>
          </a:xfrm>
          <a:prstGeom prst="rect">
            <a:avLst/>
          </a:prstGeom>
          <a:solidFill>
            <a:srgbClr val="c00000"/>
          </a:solidFill>
          <a:ln w="0">
            <a:noFill/>
          </a:ln>
        </p:spPr>
        <p:style>
          <a:lnRef idx="0"/>
          <a:fillRef idx="0"/>
          <a:effectRef idx="0"/>
          <a:fontRef idx="minor"/>
        </p:style>
        <p:txBody>
          <a:bodyPr anchor="ctr">
            <a:noAutofit/>
          </a:bodyPr>
          <a:p>
            <a:pPr algn="ctr">
              <a:lnSpc>
                <a:spcPct val="100000"/>
              </a:lnSpc>
              <a:tabLst>
                <a:tab algn="l" pos="0"/>
              </a:tabLst>
            </a:pPr>
            <a:r>
              <a:rPr b="1" lang="en-US" sz="1600" spc="-1" strike="noStrike">
                <a:solidFill>
                  <a:srgbClr val="212121"/>
                </a:solidFill>
                <a:latin typeface="Calibri"/>
                <a:ea typeface="Calibri"/>
              </a:rPr>
              <a:t>Apex Institute of Technology- CSE</a:t>
            </a:r>
            <a:endParaRPr b="0" lang="en-US" sz="1600" spc="-1" strike="noStrike">
              <a:latin typeface="Arial"/>
            </a:endParaRPr>
          </a:p>
        </p:txBody>
      </p:sp>
      <p:sp>
        <p:nvSpPr>
          <p:cNvPr id="704" name="Google Shape;493;gda7c634b4f_0_49"/>
          <p:cNvSpPr/>
          <p:nvPr/>
        </p:nvSpPr>
        <p:spPr>
          <a:xfrm>
            <a:off x="-203040" y="1078560"/>
            <a:ext cx="11886840" cy="4676760"/>
          </a:xfrm>
          <a:prstGeom prst="rect">
            <a:avLst/>
          </a:prstGeom>
          <a:noFill/>
          <a:ln w="0">
            <a:noFill/>
          </a:ln>
        </p:spPr>
        <p:style>
          <a:lnRef idx="0"/>
          <a:fillRef idx="0"/>
          <a:effectRef idx="0"/>
          <a:fontRef idx="minor"/>
        </p:style>
        <p:txBody>
          <a:bodyPr>
            <a:normAutofit/>
          </a:bodyPr>
          <a:p>
            <a:pPr lvl="1" marL="743040" indent="-285480" algn="just">
              <a:lnSpc>
                <a:spcPct val="100000"/>
              </a:lnSpc>
              <a:buClr>
                <a:srgbClr val="ffffff"/>
              </a:buClr>
              <a:buFont typeface="Arial"/>
              <a:buChar char="-"/>
            </a:pPr>
            <a:r>
              <a:rPr b="0" lang="en-US" sz="2400" spc="-1" strike="noStrike">
                <a:solidFill>
                  <a:srgbClr val="ffffff"/>
                </a:solidFill>
                <a:latin typeface="Calibri"/>
                <a:ea typeface="Calibri"/>
              </a:rPr>
              <a:t>A Microcontroller is a VLSI Integrated Circuit (IC) that contains electronic computing unit and logic unit, Memory I/O Ports (Input / Output Ports) and few other components integrated on a single chip.</a:t>
            </a:r>
            <a:endParaRPr b="0" lang="en-US" sz="2400" spc="-1" strike="noStrike">
              <a:latin typeface="Arial"/>
            </a:endParaRPr>
          </a:p>
          <a:p>
            <a:pPr lvl="1" marL="743040" indent="-285480" algn="just">
              <a:lnSpc>
                <a:spcPct val="100000"/>
              </a:lnSpc>
              <a:spcBef>
                <a:spcPts val="479"/>
              </a:spcBef>
              <a:buClr>
                <a:srgbClr val="ffffff"/>
              </a:buClr>
              <a:buFont typeface="Arial"/>
              <a:buChar char="-"/>
            </a:pPr>
            <a:r>
              <a:rPr b="0" lang="en-US" sz="2400" spc="-1" strike="noStrike">
                <a:solidFill>
                  <a:srgbClr val="ffffff"/>
                </a:solidFill>
                <a:latin typeface="Calibri"/>
                <a:ea typeface="Calibri"/>
              </a:rPr>
              <a:t>Also called as a Computer-on-a-Chip or a Single-Chip-Computer</a:t>
            </a:r>
            <a:endParaRPr b="0" lang="en-US" sz="2400" spc="-1" strike="noStrike">
              <a:latin typeface="Arial"/>
            </a:endParaRPr>
          </a:p>
        </p:txBody>
      </p:sp>
      <p:pic>
        <p:nvPicPr>
          <p:cNvPr id="705" name="Google Shape;494;gda7c634b4f_0_49" descr="Basics of Microcontrollers Image 2"/>
          <p:cNvPicPr/>
          <p:nvPr/>
        </p:nvPicPr>
        <p:blipFill>
          <a:blip r:embed="rId2"/>
          <a:stretch/>
        </p:blipFill>
        <p:spPr>
          <a:xfrm>
            <a:off x="2070000" y="3429000"/>
            <a:ext cx="8051400" cy="2895120"/>
          </a:xfrm>
          <a:prstGeom prst="rect">
            <a:avLst/>
          </a:prstGeom>
          <a:ln w="0">
            <a:noFill/>
          </a:ln>
        </p:spPr>
      </p:pic>
      <p:sp>
        <p:nvSpPr>
          <p:cNvPr id="706" name="Google Shape;495;gda7c634b4f_0_49"/>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Google Shape;500;gda7c634b4f_0_57"/>
          <p:cNvSpPr txBox="1"/>
          <p:nvPr/>
        </p:nvSpPr>
        <p:spPr>
          <a:xfrm>
            <a:off x="2883960" y="308160"/>
            <a:ext cx="6423480" cy="696240"/>
          </a:xfrm>
          <a:prstGeom prst="rect">
            <a:avLst/>
          </a:prstGeom>
          <a:solidFill>
            <a:srgbClr val="c00000"/>
          </a:solidFill>
          <a:ln w="0">
            <a:noFill/>
          </a:ln>
        </p:spPr>
        <p:txBody>
          <a:bodyPr anchor="ctr">
            <a:normAutofit fontScale="60000"/>
          </a:bodyPr>
          <a:p>
            <a:pPr>
              <a:lnSpc>
                <a:spcPct val="100000"/>
              </a:lnSpc>
              <a:tabLst>
                <a:tab algn="l" pos="0"/>
              </a:tabLst>
            </a:pPr>
            <a:r>
              <a:rPr b="0" lang="en-US" sz="3000" spc="-1" strike="noStrike">
                <a:solidFill>
                  <a:srgbClr val="212121"/>
                </a:solidFill>
                <a:latin typeface="Times New Roman"/>
                <a:ea typeface="Times New Roman"/>
              </a:rPr>
              <a:t>Embedded System</a:t>
            </a:r>
            <a:br/>
            <a:r>
              <a:rPr b="0" lang="en-US" sz="3000" spc="-1" strike="noStrike">
                <a:solidFill>
                  <a:srgbClr val="212121"/>
                </a:solidFill>
                <a:latin typeface="Times New Roman"/>
                <a:ea typeface="Times New Roman"/>
              </a:rPr>
              <a:t>Microcontroller</a:t>
            </a:r>
            <a:endParaRPr b="0" lang="en-US" sz="3000" spc="-1" strike="noStrike">
              <a:solidFill>
                <a:srgbClr val="000000"/>
              </a:solidFill>
              <a:latin typeface="Arial"/>
            </a:endParaRPr>
          </a:p>
        </p:txBody>
      </p:sp>
      <p:pic>
        <p:nvPicPr>
          <p:cNvPr id="708" name="Google Shape;501;gda7c634b4f_0_57" descr="C:\Users\NANCY\Desktop\Chandigarh_University_Seal.png"/>
          <p:cNvPicPr/>
          <p:nvPr/>
        </p:nvPicPr>
        <p:blipFill>
          <a:blip r:embed="rId1"/>
          <a:stretch/>
        </p:blipFill>
        <p:spPr>
          <a:xfrm>
            <a:off x="0" y="-42840"/>
            <a:ext cx="1523520" cy="1078200"/>
          </a:xfrm>
          <a:prstGeom prst="rect">
            <a:avLst/>
          </a:prstGeom>
          <a:ln w="0">
            <a:noFill/>
          </a:ln>
        </p:spPr>
      </p:pic>
      <p:sp>
        <p:nvSpPr>
          <p:cNvPr id="709" name="Google Shape;502;gda7c634b4f_0_57"/>
          <p:cNvSpPr/>
          <p:nvPr/>
        </p:nvSpPr>
        <p:spPr>
          <a:xfrm>
            <a:off x="0" y="6492960"/>
            <a:ext cx="12191760" cy="364680"/>
          </a:xfrm>
          <a:prstGeom prst="rect">
            <a:avLst/>
          </a:prstGeom>
          <a:solidFill>
            <a:srgbClr val="c00000"/>
          </a:solidFill>
          <a:ln w="0">
            <a:noFill/>
          </a:ln>
        </p:spPr>
        <p:style>
          <a:lnRef idx="0"/>
          <a:fillRef idx="0"/>
          <a:effectRef idx="0"/>
          <a:fontRef idx="minor"/>
        </p:style>
        <p:txBody>
          <a:bodyPr anchor="ctr">
            <a:noAutofit/>
          </a:bodyPr>
          <a:p>
            <a:pPr algn="ctr">
              <a:lnSpc>
                <a:spcPct val="100000"/>
              </a:lnSpc>
              <a:tabLst>
                <a:tab algn="l" pos="0"/>
              </a:tabLst>
            </a:pPr>
            <a:r>
              <a:rPr b="1" lang="en-US" sz="1600" spc="-1" strike="noStrike">
                <a:solidFill>
                  <a:srgbClr val="212121"/>
                </a:solidFill>
                <a:latin typeface="Calibri"/>
                <a:ea typeface="Calibri"/>
              </a:rPr>
              <a:t>Apex Institute of Technology- CSE</a:t>
            </a:r>
            <a:endParaRPr b="0" lang="en-US" sz="1600" spc="-1" strike="noStrike">
              <a:latin typeface="Arial"/>
            </a:endParaRPr>
          </a:p>
        </p:txBody>
      </p:sp>
      <p:pic>
        <p:nvPicPr>
          <p:cNvPr id="710" name="Google Shape;503;gda7c634b4f_0_57" descr="Basics of Microcontrollers Image 1"/>
          <p:cNvPicPr/>
          <p:nvPr/>
        </p:nvPicPr>
        <p:blipFill>
          <a:blip r:embed="rId2"/>
          <a:stretch/>
        </p:blipFill>
        <p:spPr>
          <a:xfrm>
            <a:off x="1612440" y="1959120"/>
            <a:ext cx="6838560" cy="3590640"/>
          </a:xfrm>
          <a:prstGeom prst="rect">
            <a:avLst/>
          </a:prstGeom>
          <a:ln w="0">
            <a:noFill/>
          </a:ln>
        </p:spPr>
      </p:pic>
      <p:sp>
        <p:nvSpPr>
          <p:cNvPr id="711" name="Google Shape;504;gda7c634b4f_0_57"/>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Google Shape;509;gda7c634b4f_0_64"/>
          <p:cNvSpPr txBox="1"/>
          <p:nvPr/>
        </p:nvSpPr>
        <p:spPr>
          <a:xfrm>
            <a:off x="2883960" y="308160"/>
            <a:ext cx="6423480" cy="696240"/>
          </a:xfrm>
          <a:prstGeom prst="rect">
            <a:avLst/>
          </a:prstGeom>
          <a:solidFill>
            <a:srgbClr val="c00000"/>
          </a:solidFill>
          <a:ln w="0">
            <a:noFill/>
          </a:ln>
        </p:spPr>
        <p:txBody>
          <a:bodyPr anchor="ctr">
            <a:normAutofit fontScale="60000"/>
          </a:bodyPr>
          <a:p>
            <a:pPr>
              <a:lnSpc>
                <a:spcPct val="100000"/>
              </a:lnSpc>
              <a:tabLst>
                <a:tab algn="l" pos="0"/>
              </a:tabLst>
            </a:pPr>
            <a:r>
              <a:rPr b="0" lang="en-US" sz="3000" spc="-1" strike="noStrike">
                <a:solidFill>
                  <a:srgbClr val="212121"/>
                </a:solidFill>
                <a:latin typeface="Times New Roman"/>
                <a:ea typeface="Times New Roman"/>
              </a:rPr>
              <a:t>Embedded System</a:t>
            </a:r>
            <a:br/>
            <a:r>
              <a:rPr b="0" lang="en-US" sz="3000" spc="-1" strike="noStrike">
                <a:solidFill>
                  <a:srgbClr val="212121"/>
                </a:solidFill>
                <a:latin typeface="Times New Roman"/>
                <a:ea typeface="Times New Roman"/>
              </a:rPr>
              <a:t>Microcontroller</a:t>
            </a:r>
            <a:endParaRPr b="0" lang="en-US" sz="3000" spc="-1" strike="noStrike">
              <a:solidFill>
                <a:srgbClr val="000000"/>
              </a:solidFill>
              <a:latin typeface="Arial"/>
            </a:endParaRPr>
          </a:p>
        </p:txBody>
      </p:sp>
      <p:pic>
        <p:nvPicPr>
          <p:cNvPr id="713" name="Google Shape;510;gda7c634b4f_0_64" descr="C:\Users\NANCY\Desktop\Chandigarh_University_Seal.png"/>
          <p:cNvPicPr/>
          <p:nvPr/>
        </p:nvPicPr>
        <p:blipFill>
          <a:blip r:embed="rId1"/>
          <a:stretch/>
        </p:blipFill>
        <p:spPr>
          <a:xfrm>
            <a:off x="0" y="-42840"/>
            <a:ext cx="1523520" cy="1078200"/>
          </a:xfrm>
          <a:prstGeom prst="rect">
            <a:avLst/>
          </a:prstGeom>
          <a:ln w="0">
            <a:noFill/>
          </a:ln>
        </p:spPr>
      </p:pic>
      <p:sp>
        <p:nvSpPr>
          <p:cNvPr id="714" name="Google Shape;511;gda7c634b4f_0_64"/>
          <p:cNvSpPr/>
          <p:nvPr/>
        </p:nvSpPr>
        <p:spPr>
          <a:xfrm>
            <a:off x="0" y="6492960"/>
            <a:ext cx="12191760" cy="364680"/>
          </a:xfrm>
          <a:prstGeom prst="rect">
            <a:avLst/>
          </a:prstGeom>
          <a:solidFill>
            <a:srgbClr val="c00000"/>
          </a:solidFill>
          <a:ln w="0">
            <a:noFill/>
          </a:ln>
        </p:spPr>
        <p:style>
          <a:lnRef idx="0"/>
          <a:fillRef idx="0"/>
          <a:effectRef idx="0"/>
          <a:fontRef idx="minor"/>
        </p:style>
        <p:txBody>
          <a:bodyPr anchor="ctr">
            <a:noAutofit/>
          </a:bodyPr>
          <a:p>
            <a:pPr algn="ctr">
              <a:lnSpc>
                <a:spcPct val="100000"/>
              </a:lnSpc>
              <a:tabLst>
                <a:tab algn="l" pos="0"/>
              </a:tabLst>
            </a:pPr>
            <a:r>
              <a:rPr b="1" lang="en-US" sz="1600" spc="-1" strike="noStrike">
                <a:solidFill>
                  <a:srgbClr val="212121"/>
                </a:solidFill>
                <a:latin typeface="Calibri"/>
                <a:ea typeface="Calibri"/>
              </a:rPr>
              <a:t>Apex Institute of Technology- CSE</a:t>
            </a:r>
            <a:endParaRPr b="0" lang="en-US" sz="1600" spc="-1" strike="noStrike">
              <a:latin typeface="Arial"/>
            </a:endParaRPr>
          </a:p>
        </p:txBody>
      </p:sp>
      <p:sp>
        <p:nvSpPr>
          <p:cNvPr id="715" name="Google Shape;512;gda7c634b4f_0_64"/>
          <p:cNvSpPr/>
          <p:nvPr/>
        </p:nvSpPr>
        <p:spPr>
          <a:xfrm>
            <a:off x="0" y="1219320"/>
            <a:ext cx="12089880" cy="4876560"/>
          </a:xfrm>
          <a:prstGeom prst="rect">
            <a:avLst/>
          </a:prstGeom>
          <a:noFill/>
          <a:ln w="0">
            <a:noFill/>
          </a:ln>
        </p:spPr>
        <p:style>
          <a:lnRef idx="0"/>
          <a:fillRef idx="0"/>
          <a:effectRef idx="0"/>
          <a:fontRef idx="minor"/>
        </p:style>
        <p:txBody>
          <a:bodyPr>
            <a:normAutofit fontScale="40000"/>
          </a:bodyPr>
          <a:p>
            <a:pPr marL="343080" indent="-357840">
              <a:lnSpc>
                <a:spcPct val="100000"/>
              </a:lnSpc>
              <a:buClr>
                <a:srgbClr val="ffffff"/>
              </a:buClr>
              <a:buFont typeface="Arial"/>
              <a:buChar char="•"/>
            </a:pPr>
            <a:r>
              <a:rPr b="1" lang="en-US" sz="3200" spc="-1" strike="noStrike">
                <a:solidFill>
                  <a:srgbClr val="ffffff"/>
                </a:solidFill>
                <a:latin typeface="Calibri"/>
                <a:ea typeface="Calibri"/>
              </a:rPr>
              <a:t>CPU</a:t>
            </a:r>
            <a:endParaRPr b="0" lang="en-US" sz="3200" spc="-1" strike="noStrike">
              <a:latin typeface="Arial"/>
            </a:endParaRPr>
          </a:p>
          <a:p>
            <a:pPr lvl="1" marL="743040" indent="-298800">
              <a:lnSpc>
                <a:spcPct val="100000"/>
              </a:lnSpc>
              <a:spcBef>
                <a:spcPts val="434"/>
              </a:spcBef>
              <a:buClr>
                <a:srgbClr val="ffffff"/>
              </a:buClr>
              <a:buFont typeface="Arial"/>
              <a:buChar char="–"/>
            </a:pPr>
            <a:r>
              <a:rPr b="0" lang="en-US" sz="2800" spc="-1" strike="noStrike">
                <a:solidFill>
                  <a:srgbClr val="ffffff"/>
                </a:solidFill>
                <a:latin typeface="Calibri"/>
                <a:ea typeface="Calibri"/>
              </a:rPr>
              <a:t>Central Processing Unit or CPU is the brain of the Microcontroller. It consists of an Arithmetic Logic Unit (ALU) and a Control Unit (CU). A CPU reads, decodes and executes instructions to perform Arithmetic, Logic and Data Transfer operations.</a:t>
            </a:r>
            <a:endParaRPr b="0" lang="en-US" sz="2800" spc="-1" strike="noStrike">
              <a:latin typeface="Arial"/>
            </a:endParaRPr>
          </a:p>
          <a:p>
            <a:pPr marL="343080" indent="-357840">
              <a:lnSpc>
                <a:spcPct val="100000"/>
              </a:lnSpc>
              <a:spcBef>
                <a:spcPts val="496"/>
              </a:spcBef>
              <a:buClr>
                <a:srgbClr val="ffffff"/>
              </a:buClr>
              <a:buFont typeface="Arial"/>
              <a:buChar char="•"/>
            </a:pPr>
            <a:r>
              <a:rPr b="1" lang="en-US" sz="3200" spc="-1" strike="noStrike">
                <a:solidFill>
                  <a:srgbClr val="ffffff"/>
                </a:solidFill>
                <a:latin typeface="Calibri"/>
                <a:ea typeface="Calibri"/>
              </a:rPr>
              <a:t>Memory</a:t>
            </a:r>
            <a:endParaRPr b="0" lang="en-US" sz="3200" spc="-1" strike="noStrike">
              <a:latin typeface="Arial"/>
            </a:endParaRPr>
          </a:p>
          <a:p>
            <a:pPr lvl="1" marL="743040" indent="-298800">
              <a:lnSpc>
                <a:spcPct val="100000"/>
              </a:lnSpc>
              <a:spcBef>
                <a:spcPts val="434"/>
              </a:spcBef>
              <a:buClr>
                <a:srgbClr val="ffffff"/>
              </a:buClr>
              <a:buFont typeface="Arial"/>
              <a:buChar char="–"/>
            </a:pPr>
            <a:r>
              <a:rPr b="0" lang="en-US" sz="2800" spc="-1" strike="noStrike">
                <a:solidFill>
                  <a:srgbClr val="ffffff"/>
                </a:solidFill>
                <a:latin typeface="Calibri"/>
                <a:ea typeface="Calibri"/>
              </a:rPr>
              <a:t>The various memories installed inside the microcontroller are RAM and ROM (EEPROM, EPROM, etc) or flash memories for storing program source codes.</a:t>
            </a:r>
            <a:endParaRPr b="0" lang="en-US" sz="2800" spc="-1" strike="noStrike">
              <a:latin typeface="Arial"/>
            </a:endParaRPr>
          </a:p>
          <a:p>
            <a:pPr marL="343080" indent="-357840">
              <a:lnSpc>
                <a:spcPct val="100000"/>
              </a:lnSpc>
              <a:spcBef>
                <a:spcPts val="496"/>
              </a:spcBef>
              <a:buClr>
                <a:srgbClr val="ffffff"/>
              </a:buClr>
              <a:buFont typeface="Arial"/>
              <a:buChar char="•"/>
            </a:pPr>
            <a:r>
              <a:rPr b="1" lang="en-US" sz="3200" spc="-1" strike="noStrike">
                <a:solidFill>
                  <a:srgbClr val="ffffff"/>
                </a:solidFill>
                <a:latin typeface="Calibri"/>
                <a:ea typeface="Calibri"/>
              </a:rPr>
              <a:t>I/O Ports </a:t>
            </a:r>
            <a:endParaRPr b="0" lang="en-US" sz="3200" spc="-1" strike="noStrike">
              <a:latin typeface="Arial"/>
            </a:endParaRPr>
          </a:p>
          <a:p>
            <a:pPr lvl="1" marL="743040" indent="-298800">
              <a:lnSpc>
                <a:spcPct val="100000"/>
              </a:lnSpc>
              <a:spcBef>
                <a:spcPts val="434"/>
              </a:spcBef>
              <a:buClr>
                <a:srgbClr val="ffffff"/>
              </a:buClr>
              <a:buFont typeface="Arial"/>
              <a:buChar char="–"/>
            </a:pPr>
            <a:r>
              <a:rPr b="0" lang="en-US" sz="2800" spc="-1" strike="noStrike">
                <a:solidFill>
                  <a:srgbClr val="ffffff"/>
                </a:solidFill>
                <a:latin typeface="Calibri"/>
                <a:ea typeface="Calibri"/>
              </a:rPr>
              <a:t>The interface for the Microcontroller to the external world is provided by the I/O Ports or Input/Output Ports. Inputs device like Switches, Keypads, etc. provide information from the user to the CPU in the form of Binary Data. The CPU, upon receiving the data from the input devices, executes appropriate instructions and gives response through Output Devices like LEDs, Displays, Printers, etc.</a:t>
            </a:r>
            <a:endParaRPr b="0" lang="en-US" sz="2800" spc="-1" strike="noStrike">
              <a:latin typeface="Arial"/>
            </a:endParaRPr>
          </a:p>
          <a:p>
            <a:pPr marL="743040" indent="-147600">
              <a:lnSpc>
                <a:spcPct val="100000"/>
              </a:lnSpc>
              <a:spcBef>
                <a:spcPts val="434"/>
              </a:spcBef>
              <a:tabLst>
                <a:tab algn="l" pos="0"/>
              </a:tabLst>
            </a:pPr>
            <a:endParaRPr b="0" lang="en-US" sz="2800" spc="-1" strike="noStrike">
              <a:latin typeface="Arial"/>
            </a:endParaRPr>
          </a:p>
        </p:txBody>
      </p:sp>
      <p:sp>
        <p:nvSpPr>
          <p:cNvPr id="716" name="Google Shape;513;gda7c634b4f_0_64"/>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Google Shape;518;gda7c634b4f_0_71"/>
          <p:cNvSpPr txBox="1"/>
          <p:nvPr/>
        </p:nvSpPr>
        <p:spPr>
          <a:xfrm>
            <a:off x="2883960" y="308160"/>
            <a:ext cx="6423480" cy="696240"/>
          </a:xfrm>
          <a:prstGeom prst="rect">
            <a:avLst/>
          </a:prstGeom>
          <a:solidFill>
            <a:srgbClr val="c00000"/>
          </a:solidFill>
          <a:ln w="0">
            <a:noFill/>
          </a:ln>
        </p:spPr>
        <p:txBody>
          <a:bodyPr anchor="ctr">
            <a:normAutofit fontScale="60000"/>
          </a:bodyPr>
          <a:p>
            <a:pPr>
              <a:lnSpc>
                <a:spcPct val="100000"/>
              </a:lnSpc>
              <a:tabLst>
                <a:tab algn="l" pos="0"/>
              </a:tabLst>
            </a:pPr>
            <a:r>
              <a:rPr b="0" lang="en-US" sz="3000" spc="-1" strike="noStrike">
                <a:solidFill>
                  <a:srgbClr val="212121"/>
                </a:solidFill>
                <a:latin typeface="Times New Roman"/>
                <a:ea typeface="Times New Roman"/>
              </a:rPr>
              <a:t>Embedded System</a:t>
            </a:r>
            <a:br/>
            <a:r>
              <a:rPr b="0" lang="en-US" sz="3000" spc="-1" strike="noStrike">
                <a:solidFill>
                  <a:srgbClr val="212121"/>
                </a:solidFill>
                <a:latin typeface="Times New Roman"/>
                <a:ea typeface="Times New Roman"/>
              </a:rPr>
              <a:t>Microcontroller</a:t>
            </a:r>
            <a:endParaRPr b="0" lang="en-US" sz="3000" spc="-1" strike="noStrike">
              <a:solidFill>
                <a:srgbClr val="000000"/>
              </a:solidFill>
              <a:latin typeface="Arial"/>
            </a:endParaRPr>
          </a:p>
        </p:txBody>
      </p:sp>
      <p:pic>
        <p:nvPicPr>
          <p:cNvPr id="718" name="Google Shape;519;gda7c634b4f_0_71" descr="C:\Users\NANCY\Desktop\Chandigarh_University_Seal.png"/>
          <p:cNvPicPr/>
          <p:nvPr/>
        </p:nvPicPr>
        <p:blipFill>
          <a:blip r:embed="rId1"/>
          <a:stretch/>
        </p:blipFill>
        <p:spPr>
          <a:xfrm>
            <a:off x="0" y="-42840"/>
            <a:ext cx="1523520" cy="1078200"/>
          </a:xfrm>
          <a:prstGeom prst="rect">
            <a:avLst/>
          </a:prstGeom>
          <a:ln w="0">
            <a:noFill/>
          </a:ln>
        </p:spPr>
      </p:pic>
      <p:sp>
        <p:nvSpPr>
          <p:cNvPr id="719" name="Google Shape;520;gda7c634b4f_0_71"/>
          <p:cNvSpPr/>
          <p:nvPr/>
        </p:nvSpPr>
        <p:spPr>
          <a:xfrm>
            <a:off x="0" y="6492960"/>
            <a:ext cx="12191760" cy="364680"/>
          </a:xfrm>
          <a:prstGeom prst="rect">
            <a:avLst/>
          </a:prstGeom>
          <a:solidFill>
            <a:srgbClr val="c00000"/>
          </a:solidFill>
          <a:ln w="0">
            <a:noFill/>
          </a:ln>
        </p:spPr>
        <p:style>
          <a:lnRef idx="0"/>
          <a:fillRef idx="0"/>
          <a:effectRef idx="0"/>
          <a:fontRef idx="minor"/>
        </p:style>
        <p:txBody>
          <a:bodyPr anchor="ctr">
            <a:noAutofit/>
          </a:bodyPr>
          <a:p>
            <a:pPr algn="ctr">
              <a:lnSpc>
                <a:spcPct val="100000"/>
              </a:lnSpc>
              <a:tabLst>
                <a:tab algn="l" pos="0"/>
              </a:tabLst>
            </a:pPr>
            <a:r>
              <a:rPr b="1" lang="en-US" sz="1600" spc="-1" strike="noStrike">
                <a:solidFill>
                  <a:srgbClr val="212121"/>
                </a:solidFill>
                <a:latin typeface="Calibri"/>
                <a:ea typeface="Calibri"/>
              </a:rPr>
              <a:t>Apex Institute of Technology- CSE</a:t>
            </a:r>
            <a:endParaRPr b="0" lang="en-US" sz="1600" spc="-1" strike="noStrike">
              <a:latin typeface="Arial"/>
            </a:endParaRPr>
          </a:p>
        </p:txBody>
      </p:sp>
      <p:sp>
        <p:nvSpPr>
          <p:cNvPr id="720" name="Google Shape;521;gda7c634b4f_0_71"/>
          <p:cNvSpPr/>
          <p:nvPr/>
        </p:nvSpPr>
        <p:spPr>
          <a:xfrm>
            <a:off x="0" y="1219320"/>
            <a:ext cx="12089880" cy="4876560"/>
          </a:xfrm>
          <a:prstGeom prst="rect">
            <a:avLst/>
          </a:prstGeom>
          <a:noFill/>
          <a:ln w="0">
            <a:noFill/>
          </a:ln>
        </p:spPr>
        <p:style>
          <a:lnRef idx="0"/>
          <a:fillRef idx="0"/>
          <a:effectRef idx="0"/>
          <a:fontRef idx="minor"/>
        </p:style>
        <p:txBody>
          <a:bodyPr>
            <a:normAutofit fontScale="39000"/>
          </a:bodyPr>
          <a:p>
            <a:pPr marL="343080" indent="-342720">
              <a:lnSpc>
                <a:spcPct val="100000"/>
              </a:lnSpc>
              <a:buClr>
                <a:srgbClr val="ffffff"/>
              </a:buClr>
              <a:buFont typeface="Arial"/>
              <a:buChar char="•"/>
            </a:pPr>
            <a:r>
              <a:rPr b="1" lang="en-US" sz="3200" spc="-1" strike="noStrike">
                <a:solidFill>
                  <a:srgbClr val="ffffff"/>
                </a:solidFill>
                <a:latin typeface="Calibri"/>
                <a:ea typeface="Calibri"/>
              </a:rPr>
              <a:t>Timers and Counters</a:t>
            </a:r>
            <a:endParaRPr b="0" lang="en-US" sz="3200" spc="-1" strike="noStrike">
              <a:latin typeface="Arial"/>
            </a:endParaRPr>
          </a:p>
          <a:p>
            <a:pPr lvl="1" marL="743040" indent="-285480" algn="just">
              <a:lnSpc>
                <a:spcPct val="100000"/>
              </a:lnSpc>
              <a:spcBef>
                <a:spcPts val="434"/>
              </a:spcBef>
              <a:buClr>
                <a:srgbClr val="ffffff"/>
              </a:buClr>
              <a:buFont typeface="Arial"/>
              <a:buChar char="–"/>
            </a:pPr>
            <a:r>
              <a:rPr b="0" lang="en-US" sz="2800" spc="-1" strike="noStrike">
                <a:solidFill>
                  <a:srgbClr val="ffffff"/>
                </a:solidFill>
                <a:latin typeface="Calibri"/>
                <a:ea typeface="Calibri"/>
              </a:rPr>
              <a:t>Mainly they are used for the purpose of lock functions, modulations, pulse generations, frequency measuring and making oscillations so that the task can be performed with the stipulated time interval.</a:t>
            </a:r>
            <a:endParaRPr b="0" lang="en-US" sz="2800" spc="-1" strike="noStrike">
              <a:latin typeface="Arial"/>
            </a:endParaRPr>
          </a:p>
          <a:p>
            <a:pPr marL="457200" algn="just">
              <a:lnSpc>
                <a:spcPct val="100000"/>
              </a:lnSpc>
              <a:spcBef>
                <a:spcPts val="434"/>
              </a:spcBef>
              <a:tabLst>
                <a:tab algn="l" pos="0"/>
              </a:tabLst>
            </a:pPr>
            <a:endParaRPr b="0" lang="en-US" sz="2800" spc="-1" strike="noStrike">
              <a:latin typeface="Arial"/>
            </a:endParaRPr>
          </a:p>
          <a:p>
            <a:pPr marL="343080" indent="-342720">
              <a:lnSpc>
                <a:spcPct val="100000"/>
              </a:lnSpc>
              <a:spcBef>
                <a:spcPts val="496"/>
              </a:spcBef>
              <a:buClr>
                <a:srgbClr val="ffffff"/>
              </a:buClr>
              <a:buFont typeface="Arial"/>
              <a:buChar char="•"/>
              <a:tabLst>
                <a:tab algn="l" pos="0"/>
              </a:tabLst>
            </a:pPr>
            <a:r>
              <a:rPr b="1" lang="en-US" sz="3200" spc="-1" strike="noStrike">
                <a:solidFill>
                  <a:srgbClr val="ffffff"/>
                </a:solidFill>
                <a:latin typeface="Calibri"/>
                <a:ea typeface="Calibri"/>
              </a:rPr>
              <a:t>Bus</a:t>
            </a:r>
            <a:endParaRPr b="0" lang="en-US" sz="3200" spc="-1" strike="noStrike">
              <a:latin typeface="Arial"/>
            </a:endParaRPr>
          </a:p>
          <a:p>
            <a:pPr lvl="1" marL="743040" indent="-285480">
              <a:lnSpc>
                <a:spcPct val="100000"/>
              </a:lnSpc>
              <a:spcBef>
                <a:spcPts val="434"/>
              </a:spcBef>
              <a:buClr>
                <a:srgbClr val="ffffff"/>
              </a:buClr>
              <a:buFont typeface="Arial"/>
              <a:buChar char="–"/>
              <a:tabLst>
                <a:tab algn="l" pos="0"/>
              </a:tabLst>
            </a:pPr>
            <a:r>
              <a:rPr b="0" lang="en-US" sz="2800" spc="-1" strike="noStrike">
                <a:solidFill>
                  <a:srgbClr val="ffffff"/>
                </a:solidFill>
                <a:latin typeface="Calibri"/>
                <a:ea typeface="Calibri"/>
              </a:rPr>
              <a:t>A System bus is a group of connecting wire that connect the CPU with other peripherals like Memory, I/O Ports and other supporting components</a:t>
            </a:r>
            <a:endParaRPr b="0" lang="en-US" sz="2800" spc="-1" strike="noStrike">
              <a:latin typeface="Arial"/>
            </a:endParaRPr>
          </a:p>
          <a:p>
            <a:pPr marL="457200">
              <a:lnSpc>
                <a:spcPct val="100000"/>
              </a:lnSpc>
              <a:spcBef>
                <a:spcPts val="434"/>
              </a:spcBef>
              <a:tabLst>
                <a:tab algn="l" pos="0"/>
              </a:tabLst>
            </a:pPr>
            <a:endParaRPr b="0" lang="en-US" sz="2800" spc="-1" strike="noStrike">
              <a:latin typeface="Arial"/>
            </a:endParaRPr>
          </a:p>
          <a:p>
            <a:pPr marL="343080" indent="-342720">
              <a:lnSpc>
                <a:spcPct val="100000"/>
              </a:lnSpc>
              <a:spcBef>
                <a:spcPts val="496"/>
              </a:spcBef>
              <a:buClr>
                <a:srgbClr val="ffffff"/>
              </a:buClr>
              <a:buFont typeface="Arial"/>
              <a:buChar char="•"/>
              <a:tabLst>
                <a:tab algn="l" pos="0"/>
              </a:tabLst>
            </a:pPr>
            <a:r>
              <a:rPr b="1" lang="en-US" sz="3200" spc="-1" strike="noStrike">
                <a:solidFill>
                  <a:srgbClr val="ffffff"/>
                </a:solidFill>
                <a:latin typeface="Calibri"/>
                <a:ea typeface="Calibri"/>
              </a:rPr>
              <a:t>Serial Port</a:t>
            </a:r>
            <a:endParaRPr b="0" lang="en-US" sz="3200" spc="-1" strike="noStrike">
              <a:latin typeface="Arial"/>
            </a:endParaRPr>
          </a:p>
          <a:p>
            <a:pPr lvl="1" marL="743040" indent="-285480" algn="just">
              <a:lnSpc>
                <a:spcPct val="100000"/>
              </a:lnSpc>
              <a:spcBef>
                <a:spcPts val="434"/>
              </a:spcBef>
              <a:buClr>
                <a:srgbClr val="ffffff"/>
              </a:buClr>
              <a:buFont typeface="Arial"/>
              <a:buChar char="–"/>
              <a:tabLst>
                <a:tab algn="l" pos="0"/>
              </a:tabLst>
            </a:pPr>
            <a:r>
              <a:rPr b="0" lang="en-US" sz="2800" spc="-1" strike="noStrike">
                <a:solidFill>
                  <a:srgbClr val="ffffff"/>
                </a:solidFill>
                <a:latin typeface="Calibri"/>
                <a:ea typeface="Calibri"/>
              </a:rPr>
              <a:t>One of the important requirement of a Microcontroller is to communicate with other device and peripherals (external). Serial Port proves such interface through serial communication. Most common serial communication implemented in Microcontrollers is UART.</a:t>
            </a:r>
            <a:endParaRPr b="0" lang="en-US" sz="2800" spc="-1" strike="noStrike">
              <a:latin typeface="Arial"/>
            </a:endParaRPr>
          </a:p>
          <a:p>
            <a:pPr marL="743040" indent="-147600">
              <a:lnSpc>
                <a:spcPct val="100000"/>
              </a:lnSpc>
              <a:spcBef>
                <a:spcPts val="434"/>
              </a:spcBef>
              <a:tabLst>
                <a:tab algn="l" pos="0"/>
              </a:tabLst>
            </a:pPr>
            <a:endParaRPr b="0" lang="en-US" sz="2800" spc="-1" strike="noStrike">
              <a:latin typeface="Arial"/>
            </a:endParaRPr>
          </a:p>
        </p:txBody>
      </p:sp>
      <p:sp>
        <p:nvSpPr>
          <p:cNvPr id="721" name="Google Shape;522;gda7c634b4f_0_71"/>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Google Shape;527;gda7c634b4f_0_78"/>
          <p:cNvSpPr txBox="1"/>
          <p:nvPr/>
        </p:nvSpPr>
        <p:spPr>
          <a:xfrm>
            <a:off x="2883960" y="308160"/>
            <a:ext cx="6423480" cy="696240"/>
          </a:xfrm>
          <a:prstGeom prst="rect">
            <a:avLst/>
          </a:prstGeom>
          <a:solidFill>
            <a:srgbClr val="c00000"/>
          </a:solidFill>
          <a:ln w="0">
            <a:noFill/>
          </a:ln>
        </p:spPr>
        <p:txBody>
          <a:bodyPr anchor="ctr">
            <a:normAutofit fontScale="60000"/>
          </a:bodyPr>
          <a:p>
            <a:pPr>
              <a:lnSpc>
                <a:spcPct val="100000"/>
              </a:lnSpc>
              <a:tabLst>
                <a:tab algn="l" pos="0"/>
              </a:tabLst>
            </a:pPr>
            <a:r>
              <a:rPr b="0" lang="en-US" sz="3000" spc="-1" strike="noStrike">
                <a:solidFill>
                  <a:srgbClr val="212121"/>
                </a:solidFill>
                <a:latin typeface="Times New Roman"/>
                <a:ea typeface="Times New Roman"/>
              </a:rPr>
              <a:t>Embedded System</a:t>
            </a:r>
            <a:br/>
            <a:r>
              <a:rPr b="0" lang="en-US" sz="3000" spc="-1" strike="noStrike">
                <a:solidFill>
                  <a:srgbClr val="212121"/>
                </a:solidFill>
                <a:latin typeface="Times New Roman"/>
                <a:ea typeface="Times New Roman"/>
              </a:rPr>
              <a:t>Microcontroller</a:t>
            </a:r>
            <a:endParaRPr b="0" lang="en-US" sz="3000" spc="-1" strike="noStrike">
              <a:solidFill>
                <a:srgbClr val="000000"/>
              </a:solidFill>
              <a:latin typeface="Arial"/>
            </a:endParaRPr>
          </a:p>
        </p:txBody>
      </p:sp>
      <p:pic>
        <p:nvPicPr>
          <p:cNvPr id="723" name="Google Shape;528;gda7c634b4f_0_78" descr="C:\Users\NANCY\Desktop\Chandigarh_University_Seal.png"/>
          <p:cNvPicPr/>
          <p:nvPr/>
        </p:nvPicPr>
        <p:blipFill>
          <a:blip r:embed="rId1"/>
          <a:stretch/>
        </p:blipFill>
        <p:spPr>
          <a:xfrm>
            <a:off x="0" y="-42840"/>
            <a:ext cx="1523520" cy="1078200"/>
          </a:xfrm>
          <a:prstGeom prst="rect">
            <a:avLst/>
          </a:prstGeom>
          <a:ln w="0">
            <a:noFill/>
          </a:ln>
        </p:spPr>
      </p:pic>
      <p:sp>
        <p:nvSpPr>
          <p:cNvPr id="724" name="Google Shape;529;gda7c634b4f_0_78"/>
          <p:cNvSpPr/>
          <p:nvPr/>
        </p:nvSpPr>
        <p:spPr>
          <a:xfrm>
            <a:off x="0" y="6492960"/>
            <a:ext cx="12191760" cy="364680"/>
          </a:xfrm>
          <a:prstGeom prst="rect">
            <a:avLst/>
          </a:prstGeom>
          <a:solidFill>
            <a:srgbClr val="c00000"/>
          </a:solidFill>
          <a:ln w="0">
            <a:noFill/>
          </a:ln>
        </p:spPr>
        <p:style>
          <a:lnRef idx="0"/>
          <a:fillRef idx="0"/>
          <a:effectRef idx="0"/>
          <a:fontRef idx="minor"/>
        </p:style>
        <p:txBody>
          <a:bodyPr anchor="ctr">
            <a:noAutofit/>
          </a:bodyPr>
          <a:p>
            <a:pPr algn="ctr">
              <a:lnSpc>
                <a:spcPct val="100000"/>
              </a:lnSpc>
              <a:tabLst>
                <a:tab algn="l" pos="0"/>
              </a:tabLst>
            </a:pPr>
            <a:r>
              <a:rPr b="1" lang="en-US" sz="1600" spc="-1" strike="noStrike">
                <a:solidFill>
                  <a:srgbClr val="212121"/>
                </a:solidFill>
                <a:latin typeface="Calibri"/>
                <a:ea typeface="Calibri"/>
              </a:rPr>
              <a:t>Apex Institute of Technology- CSE</a:t>
            </a:r>
            <a:endParaRPr b="0" lang="en-US" sz="1600" spc="-1" strike="noStrike">
              <a:latin typeface="Arial"/>
            </a:endParaRPr>
          </a:p>
        </p:txBody>
      </p:sp>
      <p:sp>
        <p:nvSpPr>
          <p:cNvPr id="725" name="Google Shape;530;gda7c634b4f_0_78"/>
          <p:cNvSpPr/>
          <p:nvPr/>
        </p:nvSpPr>
        <p:spPr>
          <a:xfrm>
            <a:off x="0" y="1219320"/>
            <a:ext cx="12089880" cy="4876560"/>
          </a:xfrm>
          <a:prstGeom prst="rect">
            <a:avLst/>
          </a:prstGeom>
          <a:noFill/>
          <a:ln w="0">
            <a:noFill/>
          </a:ln>
        </p:spPr>
        <p:style>
          <a:lnRef idx="0"/>
          <a:fillRef idx="0"/>
          <a:effectRef idx="0"/>
          <a:fontRef idx="minor"/>
        </p:style>
        <p:txBody>
          <a:bodyPr>
            <a:normAutofit fontScale="39000"/>
          </a:bodyPr>
          <a:p>
            <a:pPr marL="343080" indent="-372960">
              <a:lnSpc>
                <a:spcPct val="100000"/>
              </a:lnSpc>
              <a:buClr>
                <a:srgbClr val="ffffff"/>
              </a:buClr>
              <a:buFont typeface="Arial"/>
              <a:buChar char="•"/>
            </a:pPr>
            <a:r>
              <a:rPr b="1" lang="en-US" sz="3200" spc="-1" strike="noStrike">
                <a:solidFill>
                  <a:srgbClr val="ffffff"/>
                </a:solidFill>
                <a:latin typeface="Calibri"/>
                <a:ea typeface="Calibri"/>
              </a:rPr>
              <a:t>Interrupts</a:t>
            </a:r>
            <a:endParaRPr b="0" lang="en-US" sz="3200" spc="-1" strike="noStrike">
              <a:latin typeface="Arial"/>
            </a:endParaRPr>
          </a:p>
          <a:p>
            <a:pPr lvl="1" marL="743040" indent="-312120" algn="just">
              <a:lnSpc>
                <a:spcPct val="100000"/>
              </a:lnSpc>
              <a:spcBef>
                <a:spcPts val="391"/>
              </a:spcBef>
              <a:buClr>
                <a:srgbClr val="ffffff"/>
              </a:buClr>
              <a:buFont typeface="Arial"/>
              <a:buChar char="–"/>
            </a:pPr>
            <a:r>
              <a:rPr b="0" lang="en-US" sz="2800" spc="-1" strike="noStrike">
                <a:solidFill>
                  <a:srgbClr val="ffffff"/>
                </a:solidFill>
                <a:latin typeface="Calibri"/>
                <a:ea typeface="Calibri"/>
              </a:rPr>
              <a:t>A very important feature of a Microcontroller is Interrupts and its Interrupt Handling Mechanism. Interrupts can be external, internal, hardware related or software related.</a:t>
            </a:r>
            <a:endParaRPr b="0" lang="en-US" sz="2800" spc="-1" strike="noStrike">
              <a:latin typeface="Arial"/>
            </a:endParaRPr>
          </a:p>
          <a:p>
            <a:pPr marL="457200" algn="just">
              <a:lnSpc>
                <a:spcPct val="100000"/>
              </a:lnSpc>
              <a:spcBef>
                <a:spcPts val="391"/>
              </a:spcBef>
              <a:tabLst>
                <a:tab algn="l" pos="0"/>
              </a:tabLst>
            </a:pPr>
            <a:endParaRPr b="0" lang="en-US" sz="2800" spc="-1" strike="noStrike">
              <a:latin typeface="Arial"/>
            </a:endParaRPr>
          </a:p>
          <a:p>
            <a:pPr marL="343080" indent="-372960">
              <a:lnSpc>
                <a:spcPct val="100000"/>
              </a:lnSpc>
              <a:spcBef>
                <a:spcPts val="448"/>
              </a:spcBef>
              <a:buClr>
                <a:srgbClr val="ffffff"/>
              </a:buClr>
              <a:buFont typeface="Arial"/>
              <a:buChar char="•"/>
              <a:tabLst>
                <a:tab algn="l" pos="0"/>
              </a:tabLst>
            </a:pPr>
            <a:r>
              <a:rPr b="1" lang="en-US" sz="3200" spc="-1" strike="noStrike">
                <a:solidFill>
                  <a:srgbClr val="ffffff"/>
                </a:solidFill>
                <a:latin typeface="Calibri"/>
                <a:ea typeface="Calibri"/>
              </a:rPr>
              <a:t>ADC (Analog to Digital Converter)</a:t>
            </a:r>
            <a:endParaRPr b="0" lang="en-US" sz="3200" spc="-1" strike="noStrike">
              <a:latin typeface="Arial"/>
            </a:endParaRPr>
          </a:p>
          <a:p>
            <a:pPr lvl="1" marL="743040" indent="-312120">
              <a:lnSpc>
                <a:spcPct val="100000"/>
              </a:lnSpc>
              <a:spcBef>
                <a:spcPts val="391"/>
              </a:spcBef>
              <a:buClr>
                <a:srgbClr val="ffffff"/>
              </a:buClr>
              <a:buFont typeface="Arial"/>
              <a:buChar char="–"/>
              <a:tabLst>
                <a:tab algn="l" pos="0"/>
              </a:tabLst>
            </a:pPr>
            <a:r>
              <a:rPr b="0" lang="en-US" sz="2800" spc="-1" strike="noStrike">
                <a:solidFill>
                  <a:srgbClr val="ffffff"/>
                </a:solidFill>
                <a:latin typeface="Calibri"/>
                <a:ea typeface="Calibri"/>
              </a:rPr>
              <a:t>The ADC Circuit forms the interface between the external Analog Input devices and the CPU of the Microcontroller. Almost all sensors are analog devices and the analog data from these sensors must be converted in to digital data for the CPU to understand.</a:t>
            </a:r>
            <a:endParaRPr b="0" lang="en-US" sz="2800" spc="-1" strike="noStrike">
              <a:latin typeface="Arial"/>
            </a:endParaRPr>
          </a:p>
          <a:p>
            <a:pPr marL="457200">
              <a:lnSpc>
                <a:spcPct val="100000"/>
              </a:lnSpc>
              <a:spcBef>
                <a:spcPts val="391"/>
              </a:spcBef>
              <a:tabLst>
                <a:tab algn="l" pos="0"/>
              </a:tabLst>
            </a:pPr>
            <a:endParaRPr b="0" lang="en-US" sz="2800" spc="-1" strike="noStrike">
              <a:latin typeface="Arial"/>
            </a:endParaRPr>
          </a:p>
          <a:p>
            <a:pPr marL="343080" indent="-372960">
              <a:lnSpc>
                <a:spcPct val="100000"/>
              </a:lnSpc>
              <a:spcBef>
                <a:spcPts val="448"/>
              </a:spcBef>
              <a:buClr>
                <a:srgbClr val="ffffff"/>
              </a:buClr>
              <a:buFont typeface="Arial"/>
              <a:buChar char="•"/>
              <a:tabLst>
                <a:tab algn="l" pos="0"/>
              </a:tabLst>
            </a:pPr>
            <a:r>
              <a:rPr b="1" lang="en-US" sz="3200" spc="-1" strike="noStrike">
                <a:solidFill>
                  <a:srgbClr val="ffffff"/>
                </a:solidFill>
                <a:latin typeface="Calibri"/>
                <a:ea typeface="Calibri"/>
              </a:rPr>
              <a:t>DAC (Digital to Analog Converter)</a:t>
            </a:r>
            <a:endParaRPr b="0" lang="en-US" sz="3200" spc="-1" strike="noStrike">
              <a:latin typeface="Arial"/>
            </a:endParaRPr>
          </a:p>
          <a:p>
            <a:pPr lvl="1" marL="743040" indent="-312120">
              <a:lnSpc>
                <a:spcPct val="100000"/>
              </a:lnSpc>
              <a:spcBef>
                <a:spcPts val="391"/>
              </a:spcBef>
              <a:buClr>
                <a:srgbClr val="ffffff"/>
              </a:buClr>
              <a:buFont typeface="Arial"/>
              <a:buChar char="–"/>
              <a:tabLst>
                <a:tab algn="l" pos="0"/>
              </a:tabLst>
            </a:pPr>
            <a:r>
              <a:rPr b="0" lang="en-US" sz="2800" spc="-1" strike="noStrike">
                <a:solidFill>
                  <a:srgbClr val="ffffff"/>
                </a:solidFill>
                <a:latin typeface="Calibri"/>
                <a:ea typeface="Calibri"/>
              </a:rPr>
              <a:t>Digital to Analog Converter or DAC is a circuit, that works in contrast to an ADC i.e. it converts Digital Signals to Analog Signals. DAC forms the bridge between the CPU of the Microcontroller and the external analog devices.</a:t>
            </a:r>
            <a:endParaRPr b="0" lang="en-US" sz="2800" spc="-1" strike="noStrike">
              <a:latin typeface="Arial"/>
            </a:endParaRPr>
          </a:p>
          <a:p>
            <a:pPr marL="743040" indent="-160920">
              <a:lnSpc>
                <a:spcPct val="100000"/>
              </a:lnSpc>
              <a:spcBef>
                <a:spcPts val="391"/>
              </a:spcBef>
              <a:tabLst>
                <a:tab algn="l" pos="0"/>
              </a:tabLst>
            </a:pPr>
            <a:endParaRPr b="0" lang="en-US" sz="2800" spc="-1" strike="noStrike">
              <a:latin typeface="Arial"/>
            </a:endParaRPr>
          </a:p>
        </p:txBody>
      </p:sp>
      <p:sp>
        <p:nvSpPr>
          <p:cNvPr id="726" name="Google Shape;531;gda7c634b4f_0_78"/>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Google Shape;126;p6"/>
          <p:cNvSpPr txBox="1"/>
          <p:nvPr/>
        </p:nvSpPr>
        <p:spPr>
          <a:xfrm>
            <a:off x="2883960" y="308160"/>
            <a:ext cx="6423480" cy="1145160"/>
          </a:xfrm>
          <a:prstGeom prst="rect">
            <a:avLst/>
          </a:prstGeom>
          <a:noFill/>
          <a:ln w="0">
            <a:noFill/>
          </a:ln>
        </p:spPr>
        <p:txBody>
          <a:bodyPr lIns="0" rIns="0" tIns="0" bIns="0">
            <a:noAutofit/>
          </a:bodyPr>
          <a:p>
            <a:pPr>
              <a:lnSpc>
                <a:spcPct val="100000"/>
              </a:lnSpc>
              <a:tabLst>
                <a:tab algn="l" pos="0"/>
              </a:tabLst>
            </a:pPr>
            <a:r>
              <a:rPr b="0" lang="en-US" sz="4200" spc="-1" strike="noStrike">
                <a:solidFill>
                  <a:srgbClr val="ffffff"/>
                </a:solidFill>
                <a:latin typeface="Calibri"/>
                <a:ea typeface="Calibri"/>
              </a:rPr>
              <a:t>Basic Concepts</a:t>
            </a:r>
            <a:endParaRPr b="0" lang="en-US" sz="4200" spc="-1" strike="noStrike">
              <a:solidFill>
                <a:srgbClr val="000000"/>
              </a:solidFill>
              <a:latin typeface="Arial"/>
            </a:endParaRPr>
          </a:p>
        </p:txBody>
      </p:sp>
      <p:sp>
        <p:nvSpPr>
          <p:cNvPr id="500" name="Google Shape;127;p6"/>
          <p:cNvSpPr txBox="1"/>
          <p:nvPr/>
        </p:nvSpPr>
        <p:spPr>
          <a:xfrm>
            <a:off x="2333520" y="2024640"/>
            <a:ext cx="8647200" cy="4459680"/>
          </a:xfrm>
          <a:prstGeom prst="rect">
            <a:avLst/>
          </a:prstGeom>
          <a:noFill/>
          <a:ln w="0">
            <a:noFill/>
          </a:ln>
        </p:spPr>
        <p:txBody>
          <a:bodyPr lIns="0" rIns="0" tIns="0" bIns="0">
            <a:noAutofit/>
          </a:bodyPr>
          <a:p>
            <a:pPr marL="354960" indent="-342720">
              <a:lnSpc>
                <a:spcPct val="100000"/>
              </a:lnSpc>
              <a:tabLst>
                <a:tab algn="l" pos="0"/>
              </a:tabLst>
            </a:pPr>
            <a:r>
              <a:rPr b="0" lang="en-US" sz="3200" spc="-1" strike="noStrike">
                <a:solidFill>
                  <a:srgbClr val="ffffff"/>
                </a:solidFill>
                <a:latin typeface="Times New Roman"/>
                <a:ea typeface="Times New Roman"/>
              </a:rPr>
              <a:t>Differences between:</a:t>
            </a:r>
            <a:endParaRPr b="0" lang="en-US" sz="3200" spc="-1" strike="noStrike">
              <a:solidFill>
                <a:srgbClr val="000000"/>
              </a:solidFill>
              <a:latin typeface="Arial"/>
            </a:endParaRPr>
          </a:p>
          <a:p>
            <a:pPr lvl="1" marL="754920" indent="-285480">
              <a:lnSpc>
                <a:spcPct val="100000"/>
              </a:lnSpc>
              <a:spcBef>
                <a:spcPts val="689"/>
              </a:spcBef>
              <a:buClr>
                <a:srgbClr val="adadad"/>
              </a:buClr>
              <a:buFont typeface="Times New Roman"/>
              <a:buChar char="–"/>
              <a:tabLst>
                <a:tab algn="l" pos="0"/>
              </a:tabLst>
            </a:pPr>
            <a:r>
              <a:rPr b="0" lang="en-US" sz="2800" spc="-1" strike="noStrike">
                <a:solidFill>
                  <a:srgbClr val="adadad"/>
                </a:solidFill>
                <a:latin typeface="Times New Roman"/>
                <a:ea typeface="Times New Roman"/>
              </a:rPr>
              <a:t>Microcomputer – a computer with a  microprocessor as its CPU. Includes memory, I/O  etc.</a:t>
            </a:r>
            <a:endParaRPr b="0" lang="en-US" sz="2800" spc="-1" strike="noStrike">
              <a:solidFill>
                <a:srgbClr val="000000"/>
              </a:solidFill>
              <a:latin typeface="Arial"/>
            </a:endParaRPr>
          </a:p>
          <a:p>
            <a:pPr lvl="1" marL="754560" indent="-285480">
              <a:lnSpc>
                <a:spcPct val="100000"/>
              </a:lnSpc>
              <a:spcBef>
                <a:spcPts val="669"/>
              </a:spcBef>
              <a:buClr>
                <a:srgbClr val="adadad"/>
              </a:buClr>
              <a:buFont typeface="Times New Roman"/>
              <a:buChar char="–"/>
              <a:tabLst>
                <a:tab algn="l" pos="0"/>
              </a:tabLst>
            </a:pPr>
            <a:r>
              <a:rPr b="0" lang="en-US" sz="2800" spc="-1" strike="noStrike">
                <a:solidFill>
                  <a:srgbClr val="adadad"/>
                </a:solidFill>
                <a:latin typeface="Times New Roman"/>
                <a:ea typeface="Times New Roman"/>
              </a:rPr>
              <a:t>Microprocessor – silicon chip which includes  ALU, register circuits &amp; control circuits</a:t>
            </a:r>
            <a:endParaRPr b="0" lang="en-US" sz="2800" spc="-1" strike="noStrike">
              <a:solidFill>
                <a:srgbClr val="000000"/>
              </a:solidFill>
              <a:latin typeface="Arial"/>
            </a:endParaRPr>
          </a:p>
          <a:p>
            <a:pPr lvl="1" marL="754560" indent="-285480">
              <a:lnSpc>
                <a:spcPct val="100000"/>
              </a:lnSpc>
              <a:spcBef>
                <a:spcPts val="669"/>
              </a:spcBef>
              <a:buClr>
                <a:srgbClr val="adadad"/>
              </a:buClr>
              <a:buFont typeface="Times New Roman"/>
              <a:buChar char="–"/>
              <a:tabLst>
                <a:tab algn="l" pos="0"/>
              </a:tabLst>
            </a:pPr>
            <a:r>
              <a:rPr b="0" lang="en-US" sz="2800" spc="-1" strike="noStrike">
                <a:solidFill>
                  <a:srgbClr val="adadad"/>
                </a:solidFill>
                <a:latin typeface="Times New Roman"/>
                <a:ea typeface="Times New Roman"/>
              </a:rPr>
              <a:t>Microcontroller – silicon chip which includes microprocessor, memory &amp; I/O in a single  package.</a:t>
            </a:r>
            <a:endParaRPr b="0" lang="en-US" sz="2800" spc="-1" strike="noStrike">
              <a:solidFill>
                <a:srgbClr val="000000"/>
              </a:solidFill>
              <a:latin typeface="Arial"/>
            </a:endParaRPr>
          </a:p>
          <a:p>
            <a:pPr>
              <a:lnSpc>
                <a:spcPct val="115000"/>
              </a:lnSpc>
              <a:spcBef>
                <a:spcPts val="1599"/>
              </a:spcBef>
              <a:spcAft>
                <a:spcPts val="1599"/>
              </a:spcAft>
              <a:tabLst>
                <a:tab algn="l" pos="0"/>
              </a:tabLst>
            </a:pPr>
            <a:endParaRPr b="0" lang="en-US" sz="2800" spc="-1" strike="noStrike">
              <a:solidFill>
                <a:srgbClr val="000000"/>
              </a:solidFill>
              <a:latin typeface="Arial"/>
            </a:endParaRPr>
          </a:p>
        </p:txBody>
      </p:sp>
      <p:sp>
        <p:nvSpPr>
          <p:cNvPr id="501" name="Google Shape;128;p6"/>
          <p:cNvSpPr txBox="1"/>
          <p:nvPr/>
        </p:nvSpPr>
        <p:spPr>
          <a:xfrm>
            <a:off x="8778240" y="4443480"/>
            <a:ext cx="2803680" cy="4069080"/>
          </a:xfrm>
          <a:prstGeom prst="rect">
            <a:avLst/>
          </a:prstGeom>
          <a:noFill/>
          <a:ln w="0">
            <a:noFill/>
          </a:ln>
        </p:spPr>
        <p:txBody>
          <a:bodyPr anchor="ctr">
            <a:noAutofit/>
          </a:bodyPr>
          <a:p>
            <a:pPr algn="r">
              <a:lnSpc>
                <a:spcPct val="100000"/>
              </a:lnSpc>
              <a:tabLst>
                <a:tab algn="l" pos="0"/>
              </a:tabLst>
            </a:pPr>
            <a:fld id="{32B4F8C8-DEC7-4391-99B2-CB323621E951}" type="slidenum">
              <a:rPr b="0" lang="en-US" sz="1300" spc="-1" strike="noStrike">
                <a:solidFill>
                  <a:srgbClr val="888888"/>
                </a:solidFill>
                <a:latin typeface="Arial"/>
                <a:ea typeface="Arial"/>
              </a:rPr>
              <a:t>2</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Google Shape;536;gda7c634b4f_0_85"/>
          <p:cNvSpPr txBox="1"/>
          <p:nvPr/>
        </p:nvSpPr>
        <p:spPr>
          <a:xfrm>
            <a:off x="2883960" y="308160"/>
            <a:ext cx="6423480" cy="696240"/>
          </a:xfrm>
          <a:prstGeom prst="rect">
            <a:avLst/>
          </a:prstGeom>
          <a:solidFill>
            <a:srgbClr val="c00000"/>
          </a:solidFill>
          <a:ln w="0">
            <a:noFill/>
          </a:ln>
        </p:spPr>
        <p:txBody>
          <a:bodyPr anchor="ctr">
            <a:noAutofit/>
          </a:bodyPr>
          <a:p>
            <a:pPr>
              <a:lnSpc>
                <a:spcPct val="100000"/>
              </a:lnSpc>
              <a:tabLst>
                <a:tab algn="l" pos="0"/>
              </a:tabLst>
            </a:pPr>
            <a:r>
              <a:rPr b="1" lang="en-US" sz="3200" spc="-1" strike="noStrike">
                <a:solidFill>
                  <a:srgbClr val="ffffff"/>
                </a:solidFill>
                <a:latin typeface="Times New Roman"/>
                <a:ea typeface="Times New Roman"/>
              </a:rPr>
              <a:t>Computer Organization</a:t>
            </a:r>
            <a:br/>
            <a:r>
              <a:rPr b="1" lang="en-US" sz="3200" spc="-1" strike="noStrike">
                <a:solidFill>
                  <a:srgbClr val="ffffff"/>
                </a:solidFill>
                <a:latin typeface="Times New Roman"/>
                <a:ea typeface="Times New Roman"/>
              </a:rPr>
              <a:t>RISC Vs CISC</a:t>
            </a:r>
            <a:endParaRPr b="0" lang="en-US" sz="3200" spc="-1" strike="noStrike">
              <a:solidFill>
                <a:srgbClr val="000000"/>
              </a:solidFill>
              <a:latin typeface="Arial"/>
            </a:endParaRPr>
          </a:p>
        </p:txBody>
      </p:sp>
      <p:pic>
        <p:nvPicPr>
          <p:cNvPr id="728" name="Google Shape;537;gda7c634b4f_0_85" descr="C:\Users\NANCY\Desktop\Chandigarh_University_Seal.png"/>
          <p:cNvPicPr/>
          <p:nvPr/>
        </p:nvPicPr>
        <p:blipFill>
          <a:blip r:embed="rId1"/>
          <a:stretch/>
        </p:blipFill>
        <p:spPr>
          <a:xfrm>
            <a:off x="0" y="-42840"/>
            <a:ext cx="1523520" cy="1078200"/>
          </a:xfrm>
          <a:prstGeom prst="rect">
            <a:avLst/>
          </a:prstGeom>
          <a:ln w="0">
            <a:noFill/>
          </a:ln>
        </p:spPr>
      </p:pic>
      <p:sp>
        <p:nvSpPr>
          <p:cNvPr id="729" name="Google Shape;538;gda7c634b4f_0_85"/>
          <p:cNvSpPr/>
          <p:nvPr/>
        </p:nvSpPr>
        <p:spPr>
          <a:xfrm>
            <a:off x="0" y="6492960"/>
            <a:ext cx="12191760" cy="364680"/>
          </a:xfrm>
          <a:prstGeom prst="rect">
            <a:avLst/>
          </a:prstGeom>
          <a:solidFill>
            <a:srgbClr val="c00000"/>
          </a:solidFill>
          <a:ln w="0">
            <a:noFill/>
          </a:ln>
        </p:spPr>
        <p:style>
          <a:lnRef idx="0"/>
          <a:fillRef idx="0"/>
          <a:effectRef idx="0"/>
          <a:fontRef idx="minor"/>
        </p:style>
        <p:txBody>
          <a:bodyPr anchor="ctr">
            <a:noAutofit/>
          </a:bodyPr>
          <a:p>
            <a:pPr algn="ctr">
              <a:lnSpc>
                <a:spcPct val="100000"/>
              </a:lnSpc>
              <a:tabLst>
                <a:tab algn="l" pos="0"/>
              </a:tabLst>
            </a:pPr>
            <a:r>
              <a:rPr b="1" lang="en-US" sz="1600" spc="-1" strike="noStrike">
                <a:solidFill>
                  <a:srgbClr val="212121"/>
                </a:solidFill>
                <a:latin typeface="Calibri"/>
                <a:ea typeface="Calibri"/>
              </a:rPr>
              <a:t>Apex Institute of Technology- CSE</a:t>
            </a:r>
            <a:endParaRPr b="0" lang="en-US" sz="1600" spc="-1" strike="noStrike">
              <a:latin typeface="Arial"/>
            </a:endParaRPr>
          </a:p>
        </p:txBody>
      </p:sp>
      <p:sp>
        <p:nvSpPr>
          <p:cNvPr id="730" name="Google Shape;539;gda7c634b4f_0_85"/>
          <p:cNvSpPr/>
          <p:nvPr/>
        </p:nvSpPr>
        <p:spPr>
          <a:xfrm>
            <a:off x="0" y="1219320"/>
            <a:ext cx="12089880" cy="4876560"/>
          </a:xfrm>
          <a:prstGeom prst="rect">
            <a:avLst/>
          </a:prstGeom>
          <a:noFill/>
          <a:ln w="0">
            <a:noFill/>
          </a:ln>
        </p:spPr>
        <p:style>
          <a:lnRef idx="0"/>
          <a:fillRef idx="0"/>
          <a:effectRef idx="0"/>
          <a:fontRef idx="minor"/>
        </p:style>
        <p:txBody>
          <a:bodyPr>
            <a:normAutofit/>
          </a:bodyPr>
          <a:p>
            <a:pPr marL="343080" indent="-342720">
              <a:lnSpc>
                <a:spcPct val="100000"/>
              </a:lnSpc>
              <a:buClr>
                <a:srgbClr val="ffffff"/>
              </a:buClr>
              <a:buFont typeface="Arial"/>
              <a:buChar char="•"/>
            </a:pPr>
            <a:r>
              <a:rPr b="1" lang="en-US" sz="3200" spc="-1" strike="noStrike">
                <a:solidFill>
                  <a:srgbClr val="ffffff"/>
                </a:solidFill>
                <a:latin typeface="Calibri"/>
                <a:ea typeface="Calibri"/>
              </a:rPr>
              <a:t>CISC (Complex Instruction Set Computers)</a:t>
            </a:r>
            <a:endParaRPr b="0" lang="en-US" sz="3200" spc="-1" strike="noStrike">
              <a:latin typeface="Arial"/>
            </a:endParaRPr>
          </a:p>
          <a:p>
            <a:pPr lvl="1" marL="743040" indent="-285480">
              <a:lnSpc>
                <a:spcPct val="100000"/>
              </a:lnSpc>
              <a:spcBef>
                <a:spcPts val="561"/>
              </a:spcBef>
              <a:buClr>
                <a:srgbClr val="ffffff"/>
              </a:buClr>
              <a:buFont typeface="Arial"/>
              <a:buChar char="–"/>
            </a:pPr>
            <a:r>
              <a:rPr b="0" lang="en-US" sz="2800" spc="-1" strike="noStrike">
                <a:solidFill>
                  <a:srgbClr val="ffffff"/>
                </a:solidFill>
                <a:latin typeface="Calibri"/>
                <a:ea typeface="Calibri"/>
              </a:rPr>
              <a:t>Richer instruction set, some simple, some very complex </a:t>
            </a:r>
            <a:endParaRPr b="0" lang="en-US" sz="2800" spc="-1" strike="noStrike">
              <a:latin typeface="Arial"/>
            </a:endParaRPr>
          </a:p>
          <a:p>
            <a:pPr lvl="1" marL="743040" indent="-285480">
              <a:lnSpc>
                <a:spcPct val="100000"/>
              </a:lnSpc>
              <a:spcBef>
                <a:spcPts val="561"/>
              </a:spcBef>
              <a:buClr>
                <a:srgbClr val="ffffff"/>
              </a:buClr>
              <a:buFont typeface="Arial"/>
              <a:buChar char="–"/>
            </a:pPr>
            <a:r>
              <a:rPr b="0" lang="en-US" sz="2800" spc="-1" strike="noStrike">
                <a:solidFill>
                  <a:srgbClr val="ffffff"/>
                </a:solidFill>
                <a:latin typeface="Calibri"/>
                <a:ea typeface="Calibri"/>
              </a:rPr>
              <a:t>Instructions are of variable length</a:t>
            </a:r>
            <a:endParaRPr b="0" lang="en-US" sz="2800" spc="-1" strike="noStrike">
              <a:latin typeface="Arial"/>
            </a:endParaRPr>
          </a:p>
          <a:p>
            <a:pPr lvl="1" marL="743040" indent="-285480">
              <a:lnSpc>
                <a:spcPct val="100000"/>
              </a:lnSpc>
              <a:spcBef>
                <a:spcPts val="561"/>
              </a:spcBef>
              <a:buClr>
                <a:srgbClr val="ffffff"/>
              </a:buClr>
              <a:buFont typeface="Arial"/>
              <a:buChar char="–"/>
            </a:pPr>
            <a:r>
              <a:rPr b="0" lang="en-US" sz="2800" spc="-1" strike="noStrike">
                <a:solidFill>
                  <a:srgbClr val="ffffff"/>
                </a:solidFill>
                <a:latin typeface="Calibri"/>
                <a:ea typeface="Calibri"/>
              </a:rPr>
              <a:t>Instructions take more than one clock cycle usually</a:t>
            </a:r>
            <a:endParaRPr b="0" lang="en-US" sz="2800" spc="-1" strike="noStrike">
              <a:latin typeface="Arial"/>
            </a:endParaRPr>
          </a:p>
          <a:p>
            <a:pPr lvl="1" marL="743040" indent="-285480">
              <a:lnSpc>
                <a:spcPct val="100000"/>
              </a:lnSpc>
              <a:spcBef>
                <a:spcPts val="561"/>
              </a:spcBef>
              <a:buClr>
                <a:srgbClr val="ffffff"/>
              </a:buClr>
              <a:buFont typeface="Arial"/>
              <a:buChar char="–"/>
            </a:pPr>
            <a:r>
              <a:rPr b="0" lang="en-US" sz="2800" spc="-1" strike="noStrike">
                <a:solidFill>
                  <a:srgbClr val="ffffff"/>
                </a:solidFill>
                <a:latin typeface="Calibri"/>
                <a:ea typeface="Calibri"/>
              </a:rPr>
              <a:t>Work well with simpler compilers</a:t>
            </a:r>
            <a:endParaRPr b="0" lang="en-US" sz="2800" spc="-1" strike="noStrike">
              <a:latin typeface="Arial"/>
            </a:endParaRPr>
          </a:p>
          <a:p>
            <a:pPr lvl="1" marL="743040" indent="-285480">
              <a:lnSpc>
                <a:spcPct val="100000"/>
              </a:lnSpc>
              <a:spcBef>
                <a:spcPts val="561"/>
              </a:spcBef>
              <a:buClr>
                <a:srgbClr val="ffffff"/>
              </a:buClr>
              <a:buFont typeface="Arial"/>
              <a:buChar char="–"/>
            </a:pPr>
            <a:r>
              <a:rPr b="0" lang="en-US" sz="2800" spc="-1" strike="noStrike">
                <a:solidFill>
                  <a:srgbClr val="ffffff"/>
                </a:solidFill>
                <a:latin typeface="Calibri"/>
                <a:ea typeface="Calibri"/>
              </a:rPr>
              <a:t>Examples: Intel 386 &amp; 486, Pentium, Pentium II and III, Motorola 68000, etc.</a:t>
            </a:r>
            <a:endParaRPr b="0" lang="en-US" sz="2800" spc="-1" strike="noStrike">
              <a:latin typeface="Arial"/>
            </a:endParaRPr>
          </a:p>
          <a:p>
            <a:pPr marL="743040" indent="-107640">
              <a:lnSpc>
                <a:spcPct val="100000"/>
              </a:lnSpc>
              <a:spcBef>
                <a:spcPts val="561"/>
              </a:spcBef>
              <a:tabLst>
                <a:tab algn="l" pos="0"/>
              </a:tabLst>
            </a:pPr>
            <a:endParaRPr b="0" lang="en-US" sz="2800" spc="-1" strike="noStrike">
              <a:latin typeface="Arial"/>
            </a:endParaRPr>
          </a:p>
        </p:txBody>
      </p:sp>
      <p:sp>
        <p:nvSpPr>
          <p:cNvPr id="731" name="Google Shape;540;gda7c634b4f_0_85"/>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Google Shape;545;gda7c634b4f_0_92"/>
          <p:cNvSpPr txBox="1"/>
          <p:nvPr/>
        </p:nvSpPr>
        <p:spPr>
          <a:xfrm>
            <a:off x="2883960" y="308160"/>
            <a:ext cx="6423480" cy="696240"/>
          </a:xfrm>
          <a:prstGeom prst="rect">
            <a:avLst/>
          </a:prstGeom>
          <a:solidFill>
            <a:srgbClr val="c00000"/>
          </a:solidFill>
          <a:ln w="0">
            <a:noFill/>
          </a:ln>
        </p:spPr>
        <p:txBody>
          <a:bodyPr anchor="ctr">
            <a:normAutofit fontScale="60000"/>
          </a:bodyPr>
          <a:p>
            <a:pPr>
              <a:lnSpc>
                <a:spcPct val="100000"/>
              </a:lnSpc>
              <a:tabLst>
                <a:tab algn="l" pos="0"/>
              </a:tabLst>
            </a:pPr>
            <a:r>
              <a:rPr b="0" lang="en-US" sz="3000" spc="-1" strike="noStrike">
                <a:solidFill>
                  <a:srgbClr val="212121"/>
                </a:solidFill>
                <a:latin typeface="Times New Roman"/>
                <a:ea typeface="Times New Roman"/>
              </a:rPr>
              <a:t>Embedded System</a:t>
            </a:r>
            <a:br/>
            <a:r>
              <a:rPr b="0" lang="en-US" sz="3000" spc="-1" strike="noStrike">
                <a:solidFill>
                  <a:srgbClr val="212121"/>
                </a:solidFill>
                <a:latin typeface="Times New Roman"/>
                <a:ea typeface="Times New Roman"/>
              </a:rPr>
              <a:t>RISC Vs CISC</a:t>
            </a:r>
            <a:endParaRPr b="0" lang="en-US" sz="3000" spc="-1" strike="noStrike">
              <a:solidFill>
                <a:srgbClr val="000000"/>
              </a:solidFill>
              <a:latin typeface="Arial"/>
            </a:endParaRPr>
          </a:p>
        </p:txBody>
      </p:sp>
      <p:pic>
        <p:nvPicPr>
          <p:cNvPr id="733" name="Google Shape;546;gda7c634b4f_0_92" descr="C:\Users\NANCY\Desktop\Chandigarh_University_Seal.png"/>
          <p:cNvPicPr/>
          <p:nvPr/>
        </p:nvPicPr>
        <p:blipFill>
          <a:blip r:embed="rId1"/>
          <a:stretch/>
        </p:blipFill>
        <p:spPr>
          <a:xfrm>
            <a:off x="0" y="-42840"/>
            <a:ext cx="1523520" cy="1078200"/>
          </a:xfrm>
          <a:prstGeom prst="rect">
            <a:avLst/>
          </a:prstGeom>
          <a:ln w="0">
            <a:noFill/>
          </a:ln>
        </p:spPr>
      </p:pic>
      <p:sp>
        <p:nvSpPr>
          <p:cNvPr id="734" name="Google Shape;547;gda7c634b4f_0_92"/>
          <p:cNvSpPr/>
          <p:nvPr/>
        </p:nvSpPr>
        <p:spPr>
          <a:xfrm>
            <a:off x="0" y="6492960"/>
            <a:ext cx="12191760" cy="364680"/>
          </a:xfrm>
          <a:prstGeom prst="rect">
            <a:avLst/>
          </a:prstGeom>
          <a:solidFill>
            <a:srgbClr val="c00000"/>
          </a:solidFill>
          <a:ln w="0">
            <a:noFill/>
          </a:ln>
        </p:spPr>
        <p:style>
          <a:lnRef idx="0"/>
          <a:fillRef idx="0"/>
          <a:effectRef idx="0"/>
          <a:fontRef idx="minor"/>
        </p:style>
        <p:txBody>
          <a:bodyPr anchor="ctr">
            <a:noAutofit/>
          </a:bodyPr>
          <a:p>
            <a:pPr algn="ctr">
              <a:lnSpc>
                <a:spcPct val="100000"/>
              </a:lnSpc>
              <a:tabLst>
                <a:tab algn="l" pos="0"/>
              </a:tabLst>
            </a:pPr>
            <a:r>
              <a:rPr b="1" lang="en-US" sz="1600" spc="-1" strike="noStrike">
                <a:solidFill>
                  <a:srgbClr val="212121"/>
                </a:solidFill>
                <a:latin typeface="Calibri"/>
                <a:ea typeface="Calibri"/>
              </a:rPr>
              <a:t>Apex Institute of Technology- CSE</a:t>
            </a:r>
            <a:endParaRPr b="0" lang="en-US" sz="1600" spc="-1" strike="noStrike">
              <a:latin typeface="Arial"/>
            </a:endParaRPr>
          </a:p>
        </p:txBody>
      </p:sp>
      <p:sp>
        <p:nvSpPr>
          <p:cNvPr id="735" name="Google Shape;548;gda7c634b4f_0_92"/>
          <p:cNvSpPr/>
          <p:nvPr/>
        </p:nvSpPr>
        <p:spPr>
          <a:xfrm>
            <a:off x="0" y="1219320"/>
            <a:ext cx="12089880" cy="4876560"/>
          </a:xfrm>
          <a:prstGeom prst="rect">
            <a:avLst/>
          </a:prstGeom>
          <a:noFill/>
          <a:ln w="0">
            <a:noFill/>
          </a:ln>
        </p:spPr>
        <p:style>
          <a:lnRef idx="0"/>
          <a:fillRef idx="0"/>
          <a:effectRef idx="0"/>
          <a:fontRef idx="minor"/>
        </p:style>
        <p:txBody>
          <a:bodyPr>
            <a:normAutofit/>
          </a:bodyPr>
          <a:p>
            <a:pPr marL="343080" indent="-342720">
              <a:lnSpc>
                <a:spcPct val="100000"/>
              </a:lnSpc>
              <a:buClr>
                <a:srgbClr val="ffffff"/>
              </a:buClr>
              <a:buFont typeface="Arial"/>
              <a:buChar char="•"/>
            </a:pPr>
            <a:r>
              <a:rPr b="1" lang="en-US" sz="3200" spc="-1" strike="noStrike">
                <a:solidFill>
                  <a:srgbClr val="ffffff"/>
                </a:solidFill>
                <a:latin typeface="Calibri"/>
                <a:ea typeface="Calibri"/>
              </a:rPr>
              <a:t>RISC (Reduced Instruction Set Computers)</a:t>
            </a:r>
            <a:endParaRPr b="0" lang="en-US" sz="3200" spc="-1" strike="noStrike">
              <a:latin typeface="Arial"/>
            </a:endParaRPr>
          </a:p>
          <a:p>
            <a:pPr lvl="1" marL="743040" indent="-285480">
              <a:lnSpc>
                <a:spcPct val="100000"/>
              </a:lnSpc>
              <a:spcBef>
                <a:spcPts val="561"/>
              </a:spcBef>
              <a:buClr>
                <a:srgbClr val="ffffff"/>
              </a:buClr>
              <a:buFont typeface="Arial"/>
              <a:buChar char="–"/>
            </a:pPr>
            <a:r>
              <a:rPr b="0" lang="en-US" sz="2800" spc="-1" strike="noStrike">
                <a:solidFill>
                  <a:srgbClr val="ffffff"/>
                </a:solidFill>
                <a:latin typeface="Calibri"/>
                <a:ea typeface="Calibri"/>
              </a:rPr>
              <a:t>Simple primitive instructions and addressing modes</a:t>
            </a:r>
            <a:endParaRPr b="0" lang="en-US" sz="2800" spc="-1" strike="noStrike">
              <a:latin typeface="Arial"/>
            </a:endParaRPr>
          </a:p>
          <a:p>
            <a:pPr lvl="1" marL="743040" indent="-285480">
              <a:lnSpc>
                <a:spcPct val="100000"/>
              </a:lnSpc>
              <a:spcBef>
                <a:spcPts val="561"/>
              </a:spcBef>
              <a:buClr>
                <a:srgbClr val="ffffff"/>
              </a:buClr>
              <a:buFont typeface="Arial"/>
              <a:buChar char="–"/>
            </a:pPr>
            <a:r>
              <a:rPr b="0" lang="en-US" sz="2800" spc="-1" strike="noStrike">
                <a:solidFill>
                  <a:srgbClr val="ffffff"/>
                </a:solidFill>
                <a:latin typeface="Calibri"/>
                <a:ea typeface="Calibri"/>
              </a:rPr>
              <a:t>Usually Instructions execute in one clock cycle </a:t>
            </a:r>
            <a:endParaRPr b="0" lang="en-US" sz="2800" spc="-1" strike="noStrike">
              <a:latin typeface="Arial"/>
            </a:endParaRPr>
          </a:p>
          <a:p>
            <a:pPr lvl="1" marL="743040" indent="-285480">
              <a:lnSpc>
                <a:spcPct val="100000"/>
              </a:lnSpc>
              <a:spcBef>
                <a:spcPts val="561"/>
              </a:spcBef>
              <a:buClr>
                <a:srgbClr val="ffffff"/>
              </a:buClr>
              <a:buFont typeface="Arial"/>
              <a:buChar char="–"/>
            </a:pPr>
            <a:r>
              <a:rPr b="0" lang="en-US" sz="2800" spc="-1" strike="noStrike">
                <a:solidFill>
                  <a:srgbClr val="ffffff"/>
                </a:solidFill>
                <a:latin typeface="Calibri"/>
                <a:ea typeface="Calibri"/>
              </a:rPr>
              <a:t>Uniformed length instructions</a:t>
            </a:r>
            <a:endParaRPr b="0" lang="en-US" sz="2800" spc="-1" strike="noStrike">
              <a:latin typeface="Arial"/>
            </a:endParaRPr>
          </a:p>
          <a:p>
            <a:pPr lvl="1" marL="743040" indent="-285480">
              <a:lnSpc>
                <a:spcPct val="100000"/>
              </a:lnSpc>
              <a:spcBef>
                <a:spcPts val="561"/>
              </a:spcBef>
              <a:buClr>
                <a:srgbClr val="ffffff"/>
              </a:buClr>
              <a:buFont typeface="Arial"/>
              <a:buChar char="–"/>
            </a:pPr>
            <a:r>
              <a:rPr b="0" lang="en-US" sz="2800" spc="-1" strike="noStrike">
                <a:solidFill>
                  <a:srgbClr val="ffffff"/>
                </a:solidFill>
                <a:latin typeface="Calibri"/>
                <a:ea typeface="Calibri"/>
              </a:rPr>
              <a:t>Complexity pushed to the compiler </a:t>
            </a:r>
            <a:endParaRPr b="0" lang="en-US" sz="2800" spc="-1" strike="noStrike">
              <a:latin typeface="Arial"/>
            </a:endParaRPr>
          </a:p>
          <a:p>
            <a:pPr lvl="1" marL="743040" indent="-285480">
              <a:lnSpc>
                <a:spcPct val="100000"/>
              </a:lnSpc>
              <a:spcBef>
                <a:spcPts val="561"/>
              </a:spcBef>
              <a:buClr>
                <a:srgbClr val="ffffff"/>
              </a:buClr>
              <a:buFont typeface="Arial"/>
              <a:buChar char="–"/>
            </a:pPr>
            <a:r>
              <a:rPr b="0" lang="en-US" sz="2800" spc="-1" strike="noStrike">
                <a:solidFill>
                  <a:srgbClr val="ffffff"/>
                </a:solidFill>
                <a:latin typeface="Calibri"/>
                <a:ea typeface="Calibri"/>
              </a:rPr>
              <a:t>Supports fewer instructions </a:t>
            </a:r>
            <a:endParaRPr b="0" lang="en-US" sz="2800" spc="-1" strike="noStrike">
              <a:latin typeface="Arial"/>
            </a:endParaRPr>
          </a:p>
          <a:p>
            <a:pPr lvl="1" marL="743040" indent="-285480">
              <a:lnSpc>
                <a:spcPct val="100000"/>
              </a:lnSpc>
              <a:spcBef>
                <a:spcPts val="561"/>
              </a:spcBef>
              <a:buClr>
                <a:srgbClr val="ffffff"/>
              </a:buClr>
              <a:buFont typeface="Arial"/>
              <a:buChar char="–"/>
            </a:pPr>
            <a:r>
              <a:rPr b="0" lang="en-US" sz="2800" spc="-1" strike="noStrike">
                <a:solidFill>
                  <a:srgbClr val="ffffff"/>
                </a:solidFill>
                <a:latin typeface="Calibri"/>
                <a:ea typeface="Calibri"/>
              </a:rPr>
              <a:t>For example, Pentium1, AMD K6, Intel P6, ARM etc</a:t>
            </a:r>
            <a:endParaRPr b="0" lang="en-US" sz="2800" spc="-1" strike="noStrike">
              <a:latin typeface="Arial"/>
            </a:endParaRPr>
          </a:p>
        </p:txBody>
      </p:sp>
      <p:sp>
        <p:nvSpPr>
          <p:cNvPr id="736" name="Google Shape;549;gda7c634b4f_0_92"/>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Google Shape;554;gda7c634b4f_0_99"/>
          <p:cNvSpPr txBox="1"/>
          <p:nvPr/>
        </p:nvSpPr>
        <p:spPr>
          <a:xfrm>
            <a:off x="2883960" y="308160"/>
            <a:ext cx="6423480" cy="696240"/>
          </a:xfrm>
          <a:prstGeom prst="rect">
            <a:avLst/>
          </a:prstGeom>
          <a:solidFill>
            <a:srgbClr val="c00000"/>
          </a:solidFill>
          <a:ln w="0">
            <a:noFill/>
          </a:ln>
        </p:spPr>
        <p:txBody>
          <a:bodyPr anchor="ctr">
            <a:normAutofit fontScale="60000"/>
          </a:bodyPr>
          <a:p>
            <a:pPr>
              <a:lnSpc>
                <a:spcPct val="100000"/>
              </a:lnSpc>
              <a:tabLst>
                <a:tab algn="l" pos="0"/>
              </a:tabLst>
            </a:pPr>
            <a:r>
              <a:rPr b="0" lang="en-US" sz="3000" spc="-1" strike="noStrike">
                <a:solidFill>
                  <a:srgbClr val="212121"/>
                </a:solidFill>
                <a:latin typeface="Times New Roman"/>
                <a:ea typeface="Times New Roman"/>
              </a:rPr>
              <a:t>Embedded System</a:t>
            </a:r>
            <a:br/>
            <a:r>
              <a:rPr b="0" lang="en-US" sz="3000" spc="-1" strike="noStrike">
                <a:solidFill>
                  <a:srgbClr val="212121"/>
                </a:solidFill>
                <a:latin typeface="Times New Roman"/>
                <a:ea typeface="Times New Roman"/>
              </a:rPr>
              <a:t>RISC Vs CISC</a:t>
            </a:r>
            <a:endParaRPr b="0" lang="en-US" sz="3000" spc="-1" strike="noStrike">
              <a:solidFill>
                <a:srgbClr val="000000"/>
              </a:solidFill>
              <a:latin typeface="Arial"/>
            </a:endParaRPr>
          </a:p>
        </p:txBody>
      </p:sp>
      <p:pic>
        <p:nvPicPr>
          <p:cNvPr id="738" name="Google Shape;555;gda7c634b4f_0_99" descr="C:\Users\NANCY\Desktop\Chandigarh_University_Seal.png"/>
          <p:cNvPicPr/>
          <p:nvPr/>
        </p:nvPicPr>
        <p:blipFill>
          <a:blip r:embed="rId1"/>
          <a:stretch/>
        </p:blipFill>
        <p:spPr>
          <a:xfrm>
            <a:off x="0" y="-42840"/>
            <a:ext cx="1523520" cy="1078200"/>
          </a:xfrm>
          <a:prstGeom prst="rect">
            <a:avLst/>
          </a:prstGeom>
          <a:ln w="0">
            <a:noFill/>
          </a:ln>
        </p:spPr>
      </p:pic>
      <p:sp>
        <p:nvSpPr>
          <p:cNvPr id="739" name="Google Shape;556;gda7c634b4f_0_99"/>
          <p:cNvSpPr/>
          <p:nvPr/>
        </p:nvSpPr>
        <p:spPr>
          <a:xfrm>
            <a:off x="0" y="6492960"/>
            <a:ext cx="12191760" cy="364680"/>
          </a:xfrm>
          <a:prstGeom prst="rect">
            <a:avLst/>
          </a:prstGeom>
          <a:solidFill>
            <a:srgbClr val="c00000"/>
          </a:solidFill>
          <a:ln w="0">
            <a:noFill/>
          </a:ln>
        </p:spPr>
        <p:style>
          <a:lnRef idx="0"/>
          <a:fillRef idx="0"/>
          <a:effectRef idx="0"/>
          <a:fontRef idx="minor"/>
        </p:style>
        <p:txBody>
          <a:bodyPr anchor="ctr">
            <a:noAutofit/>
          </a:bodyPr>
          <a:p>
            <a:pPr algn="ctr">
              <a:lnSpc>
                <a:spcPct val="100000"/>
              </a:lnSpc>
              <a:tabLst>
                <a:tab algn="l" pos="0"/>
              </a:tabLst>
            </a:pPr>
            <a:r>
              <a:rPr b="1" lang="en-US" sz="1600" spc="-1" strike="noStrike">
                <a:solidFill>
                  <a:srgbClr val="212121"/>
                </a:solidFill>
                <a:latin typeface="Calibri"/>
                <a:ea typeface="Calibri"/>
              </a:rPr>
              <a:t>Apex Institute of Technology- CSE</a:t>
            </a:r>
            <a:endParaRPr b="0" lang="en-US" sz="1600" spc="-1" strike="noStrike">
              <a:latin typeface="Arial"/>
            </a:endParaRPr>
          </a:p>
        </p:txBody>
      </p:sp>
      <p:pic>
        <p:nvPicPr>
          <p:cNvPr id="740" name="Google Shape;557;gda7c634b4f_0_99" descr="risc vs cisc"/>
          <p:cNvPicPr/>
          <p:nvPr/>
        </p:nvPicPr>
        <p:blipFill>
          <a:blip r:embed="rId2"/>
          <a:stretch/>
        </p:blipFill>
        <p:spPr>
          <a:xfrm>
            <a:off x="892440" y="1905120"/>
            <a:ext cx="10257120" cy="3657240"/>
          </a:xfrm>
          <a:prstGeom prst="rect">
            <a:avLst/>
          </a:prstGeom>
          <a:ln w="0">
            <a:noFill/>
          </a:ln>
        </p:spPr>
      </p:pic>
      <p:sp>
        <p:nvSpPr>
          <p:cNvPr id="741" name="Google Shape;558;gda7c634b4f_0_99"/>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Google Shape;563;gda7c634b4f_0_280"/>
          <p:cNvSpPr/>
          <p:nvPr/>
        </p:nvSpPr>
        <p:spPr>
          <a:xfrm>
            <a:off x="11400480" y="6426360"/>
            <a:ext cx="102600" cy="195480"/>
          </a:xfrm>
          <a:prstGeom prst="rect">
            <a:avLst/>
          </a:prstGeom>
          <a:noFill/>
          <a:ln w="0">
            <a:noFill/>
          </a:ln>
        </p:spPr>
        <p:style>
          <a:lnRef idx="0"/>
          <a:fillRef idx="0"/>
          <a:effectRef idx="0"/>
          <a:fontRef idx="minor"/>
        </p:style>
        <p:txBody>
          <a:bodyPr lIns="0" rIns="0" tIns="12600" bIns="0">
            <a:spAutoFit/>
          </a:bodyPr>
          <a:p>
            <a:pPr marL="12600">
              <a:lnSpc>
                <a:spcPct val="100000"/>
              </a:lnSpc>
              <a:tabLst>
                <a:tab algn="l" pos="0"/>
              </a:tabLst>
            </a:pPr>
            <a:r>
              <a:rPr b="0" lang="en-US" sz="1200" spc="-1" strike="noStrike">
                <a:solidFill>
                  <a:srgbClr val="888888"/>
                </a:solidFill>
                <a:latin typeface="Arial"/>
                <a:ea typeface="Arial"/>
              </a:rPr>
              <a:t>2</a:t>
            </a:r>
            <a:endParaRPr b="0" lang="en-US" sz="1200" spc="-1" strike="noStrike">
              <a:latin typeface="Arial"/>
            </a:endParaRPr>
          </a:p>
        </p:txBody>
      </p:sp>
      <p:sp>
        <p:nvSpPr>
          <p:cNvPr id="743" name="Google Shape;564;gda7c634b4f_0_280"/>
          <p:cNvSpPr/>
          <p:nvPr/>
        </p:nvSpPr>
        <p:spPr>
          <a:xfrm>
            <a:off x="6010560" y="838080"/>
            <a:ext cx="5651280" cy="5908320"/>
          </a:xfrm>
          <a:custGeom>
            <a:avLst/>
            <a:gdLst/>
            <a:ahLst/>
            <a:rect l="l" t="t" r="r" b="b"/>
            <a:pathLst>
              <a:path w="5651500" h="5908675">
                <a:moveTo>
                  <a:pt x="0" y="5518404"/>
                </a:moveTo>
                <a:lnTo>
                  <a:pt x="5152644" y="5518404"/>
                </a:lnTo>
                <a:lnTo>
                  <a:pt x="5152644" y="0"/>
                </a:lnTo>
                <a:lnTo>
                  <a:pt x="0" y="0"/>
                </a:lnTo>
                <a:lnTo>
                  <a:pt x="0" y="5518404"/>
                </a:lnTo>
                <a:close/>
                <a:moveTo>
                  <a:pt x="5205984" y="5697474"/>
                </a:moveTo>
                <a:lnTo>
                  <a:pt x="5211857" y="5649076"/>
                </a:lnTo>
                <a:lnTo>
                  <a:pt x="5228590" y="5604648"/>
                </a:lnTo>
                <a:lnTo>
                  <a:pt x="5254849" y="5565457"/>
                </a:lnTo>
                <a:lnTo>
                  <a:pt x="5289301" y="5532770"/>
                </a:lnTo>
                <a:lnTo>
                  <a:pt x="5330614" y="5507853"/>
                </a:lnTo>
                <a:lnTo>
                  <a:pt x="5377453" y="5491974"/>
                </a:lnTo>
                <a:lnTo>
                  <a:pt x="5428488" y="5486400"/>
                </a:lnTo>
                <a:lnTo>
                  <a:pt x="5479522" y="5491974"/>
                </a:lnTo>
                <a:lnTo>
                  <a:pt x="5526361" y="5507853"/>
                </a:lnTo>
                <a:lnTo>
                  <a:pt x="5567674" y="5532770"/>
                </a:lnTo>
                <a:lnTo>
                  <a:pt x="5602126" y="5565457"/>
                </a:lnTo>
                <a:lnTo>
                  <a:pt x="5628385" y="5604648"/>
                </a:lnTo>
                <a:lnTo>
                  <a:pt x="5645118" y="5649076"/>
                </a:lnTo>
                <a:lnTo>
                  <a:pt x="5650992" y="5697474"/>
                </a:lnTo>
                <a:lnTo>
                  <a:pt x="5645118" y="5745871"/>
                </a:lnTo>
                <a:lnTo>
                  <a:pt x="5628385" y="5790299"/>
                </a:lnTo>
                <a:lnTo>
                  <a:pt x="5602126" y="5829490"/>
                </a:lnTo>
                <a:lnTo>
                  <a:pt x="5567674" y="5862177"/>
                </a:lnTo>
                <a:lnTo>
                  <a:pt x="5526361" y="5887094"/>
                </a:lnTo>
                <a:lnTo>
                  <a:pt x="5479522" y="5902973"/>
                </a:lnTo>
                <a:lnTo>
                  <a:pt x="5428488" y="5908548"/>
                </a:lnTo>
                <a:lnTo>
                  <a:pt x="5377453" y="5902973"/>
                </a:lnTo>
                <a:lnTo>
                  <a:pt x="5330614" y="5887094"/>
                </a:lnTo>
                <a:lnTo>
                  <a:pt x="5289301" y="5862177"/>
                </a:lnTo>
                <a:lnTo>
                  <a:pt x="5254849" y="5829490"/>
                </a:lnTo>
                <a:lnTo>
                  <a:pt x="5228590" y="5790299"/>
                </a:lnTo>
                <a:lnTo>
                  <a:pt x="5211857" y="5745871"/>
                </a:lnTo>
                <a:lnTo>
                  <a:pt x="5205984" y="5697474"/>
                </a:lnTo>
                <a:close/>
              </a:path>
            </a:pathLst>
          </a:custGeom>
          <a:noFill/>
          <a:ln w="12175">
            <a:solidFill>
              <a:srgbClr val="41709c"/>
            </a:solidFill>
            <a:round/>
          </a:ln>
        </p:spPr>
        <p:style>
          <a:lnRef idx="0"/>
          <a:fillRef idx="0"/>
          <a:effectRef idx="0"/>
          <a:fontRef idx="minor"/>
        </p:style>
      </p:sp>
      <p:graphicFrame>
        <p:nvGraphicFramePr>
          <p:cNvPr id="744" name="Google Shape;565;gda7c634b4f_0_280"/>
          <p:cNvGraphicFramePr/>
          <p:nvPr/>
        </p:nvGraphicFramePr>
        <p:xfrm>
          <a:off x="181800" y="3859200"/>
          <a:ext cx="5433480" cy="2087640"/>
        </p:xfrm>
        <a:graphic>
          <a:graphicData uri="http://schemas.openxmlformats.org/drawingml/2006/table">
            <a:tbl>
              <a:tblPr/>
              <a:tblGrid>
                <a:gridCol w="820080"/>
                <a:gridCol w="3621960"/>
                <a:gridCol w="991440"/>
              </a:tblGrid>
              <a:tr h="651960">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CO</a:t>
                      </a:r>
                      <a:endParaRPr b="0" lang="en-US" sz="1200" spc="-1" strike="noStrike">
                        <a:latin typeface="Arial"/>
                      </a:endParaRPr>
                    </a:p>
                    <a:p>
                      <a:pPr marL="68760">
                        <a:lnSpc>
                          <a:spcPct val="100000"/>
                        </a:lnSpc>
                        <a:spcBef>
                          <a:spcPts val="215"/>
                        </a:spcBef>
                        <a:tabLst>
                          <a:tab algn="l" pos="0"/>
                        </a:tabLst>
                      </a:pPr>
                      <a:r>
                        <a:rPr b="0" lang="en-US" sz="1200" spc="-1" strike="noStrike">
                          <a:solidFill>
                            <a:srgbClr val="ffffff"/>
                          </a:solidFill>
                          <a:latin typeface="Arial"/>
                          <a:ea typeface="Arial"/>
                        </a:rPr>
                        <a:t>Number</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Title</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Level</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r>
              <a:tr h="434520">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CO1</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5400" bIns="0">
                      <a:noAutofit/>
                    </a:bodyPr>
                    <a:p>
                      <a:pPr marL="297360">
                        <a:lnSpc>
                          <a:spcPct val="100000"/>
                        </a:lnSpc>
                        <a:tabLst>
                          <a:tab algn="l" pos="0"/>
                        </a:tabLst>
                      </a:pPr>
                      <a:r>
                        <a:rPr b="0" lang="en-US" sz="1100" spc="-1" strike="noStrike">
                          <a:solidFill>
                            <a:srgbClr val="ffffff"/>
                          </a:solidFill>
                          <a:latin typeface="Times New Roman"/>
                          <a:ea typeface="Times New Roman"/>
                        </a:rPr>
                        <a:t>Students will be able to differentiate between families of</a:t>
                      </a:r>
                      <a:endParaRPr b="0" lang="en-US" sz="1100" spc="-1" strike="noStrike">
                        <a:latin typeface="Arial"/>
                      </a:endParaRPr>
                    </a:p>
                    <a:p>
                      <a:pPr marL="297360">
                        <a:lnSpc>
                          <a:spcPct val="100000"/>
                        </a:lnSpc>
                        <a:spcBef>
                          <a:spcPts val="196"/>
                        </a:spcBef>
                        <a:tabLst>
                          <a:tab algn="l" pos="0"/>
                        </a:tabLst>
                      </a:pPr>
                      <a:r>
                        <a:rPr b="0" lang="en-US" sz="1100" spc="-1" strike="noStrike">
                          <a:solidFill>
                            <a:srgbClr val="ffffff"/>
                          </a:solidFill>
                          <a:latin typeface="Times New Roman"/>
                          <a:ea typeface="Times New Roman"/>
                        </a:rPr>
                        <a:t>processors based on architectural requirements.</a:t>
                      </a:r>
                      <a:endParaRPr b="0" lang="en-US" sz="11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840" bIns="0">
                      <a:noAutofit/>
                    </a:bodyPr>
                    <a:p>
                      <a:pPr marL="68760">
                        <a:lnSpc>
                          <a:spcPct val="100000"/>
                        </a:lnSpc>
                        <a:tabLst>
                          <a:tab algn="l" pos="0"/>
                        </a:tabLst>
                      </a:pPr>
                      <a:r>
                        <a:rPr b="1" lang="en-US" sz="1200" spc="-1" strike="noStrike">
                          <a:solidFill>
                            <a:srgbClr val="ffffff"/>
                          </a:solidFill>
                          <a:latin typeface="Arial"/>
                          <a:ea typeface="Arial"/>
                        </a:rPr>
                        <a:t>Understand</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r>
              <a:tr h="644040">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CO2</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5400" bIns="0">
                      <a:noAutofit/>
                    </a:bodyPr>
                    <a:p>
                      <a:pPr marL="297360">
                        <a:lnSpc>
                          <a:spcPct val="100000"/>
                        </a:lnSpc>
                        <a:tabLst>
                          <a:tab algn="l" pos="0"/>
                        </a:tabLst>
                      </a:pPr>
                      <a:r>
                        <a:rPr b="0" lang="en-US" sz="1100" spc="-1" strike="noStrike">
                          <a:solidFill>
                            <a:srgbClr val="ffffff"/>
                          </a:solidFill>
                          <a:latin typeface="Times New Roman"/>
                          <a:ea typeface="Times New Roman"/>
                        </a:rPr>
                        <a:t>Students will be able to compare the features of the</a:t>
                      </a:r>
                      <a:endParaRPr b="0" lang="en-US" sz="1100" spc="-1" strike="noStrike">
                        <a:latin typeface="Arial"/>
                      </a:endParaRPr>
                    </a:p>
                    <a:p>
                      <a:pPr marL="297360">
                        <a:lnSpc>
                          <a:spcPct val="138000"/>
                        </a:lnSpc>
                        <a:spcBef>
                          <a:spcPts val="74"/>
                        </a:spcBef>
                        <a:tabLst>
                          <a:tab algn="l" pos="0"/>
                        </a:tabLst>
                      </a:pPr>
                      <a:r>
                        <a:rPr b="0" lang="en-US" sz="1100" spc="-1" strike="noStrike">
                          <a:solidFill>
                            <a:srgbClr val="ffffff"/>
                          </a:solidFill>
                          <a:latin typeface="Times New Roman"/>
                          <a:ea typeface="Times New Roman"/>
                        </a:rPr>
                        <a:t>processors based on the design requirements of the  system.</a:t>
                      </a:r>
                      <a:endParaRPr b="0" lang="en-US" sz="11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840" bIns="0">
                      <a:noAutofit/>
                    </a:bodyPr>
                    <a:p>
                      <a:pPr marL="68760">
                        <a:lnSpc>
                          <a:spcPct val="100000"/>
                        </a:lnSpc>
                        <a:tabLst>
                          <a:tab algn="l" pos="0"/>
                        </a:tabLst>
                      </a:pPr>
                      <a:r>
                        <a:rPr b="1" lang="en-US" sz="1200" spc="-1" strike="noStrike">
                          <a:solidFill>
                            <a:srgbClr val="ffffff"/>
                          </a:solidFill>
                          <a:latin typeface="Arial"/>
                          <a:ea typeface="Arial"/>
                        </a:rPr>
                        <a:t>Understand</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r>
              <a:tr h="532800">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CO3</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120" bIns="0">
                      <a:noAutofit/>
                    </a:bodyPr>
                    <a:p>
                      <a:pPr marL="297360">
                        <a:lnSpc>
                          <a:spcPct val="100000"/>
                        </a:lnSpc>
                        <a:tabLst>
                          <a:tab algn="l" pos="0"/>
                        </a:tabLst>
                      </a:pPr>
                      <a:r>
                        <a:rPr b="0" lang="en-US" sz="1100" spc="-1" strike="noStrike">
                          <a:solidFill>
                            <a:srgbClr val="ffffff"/>
                          </a:solidFill>
                          <a:latin typeface="Times New Roman"/>
                          <a:ea typeface="Times New Roman"/>
                        </a:rPr>
                        <a:t>Students</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will</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be</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able</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to</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understand</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different</a:t>
                      </a:r>
                      <a:endParaRPr b="0" lang="en-US" sz="1100" spc="-1" strike="noStrike">
                        <a:latin typeface="Arial"/>
                      </a:endParaRPr>
                    </a:p>
                    <a:p>
                      <a:pPr marL="297360">
                        <a:lnSpc>
                          <a:spcPct val="100000"/>
                        </a:lnSpc>
                        <a:spcBef>
                          <a:spcPts val="190"/>
                        </a:spcBef>
                        <a:tabLst>
                          <a:tab algn="l" pos="0"/>
                        </a:tabLst>
                      </a:pPr>
                      <a:r>
                        <a:rPr b="0" lang="en-US" sz="1100" spc="-1" strike="noStrike">
                          <a:solidFill>
                            <a:srgbClr val="ffffff"/>
                          </a:solidFill>
                          <a:latin typeface="Times New Roman"/>
                          <a:ea typeface="Times New Roman"/>
                        </a:rPr>
                        <a:t>communication protocols for hardware interfacing.</a:t>
                      </a:r>
                      <a:endParaRPr b="0" lang="en-US" sz="11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Understand</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745" name="Google Shape;566;gda7c634b4f_0_280"/>
          <p:cNvSpPr txBox="1"/>
          <p:nvPr/>
        </p:nvSpPr>
        <p:spPr>
          <a:xfrm>
            <a:off x="2883960" y="308160"/>
            <a:ext cx="6423480" cy="2268000"/>
          </a:xfrm>
          <a:prstGeom prst="rect">
            <a:avLst/>
          </a:prstGeom>
          <a:noFill/>
          <a:ln w="0">
            <a:noFill/>
          </a:ln>
        </p:spPr>
        <p:txBody>
          <a:bodyPr lIns="0" rIns="0" tIns="80640" bIns="0">
            <a:noAutofit/>
          </a:bodyPr>
          <a:p>
            <a:pPr marL="733320" indent="-2880" algn="ctr">
              <a:lnSpc>
                <a:spcPct val="90000"/>
              </a:lnSpc>
              <a:tabLst>
                <a:tab algn="l" pos="0"/>
              </a:tabLst>
            </a:pPr>
            <a:r>
              <a:rPr b="1" lang="en-US" sz="4400" spc="-1" strike="noStrike">
                <a:solidFill>
                  <a:srgbClr val="ffffff"/>
                </a:solidFill>
                <a:latin typeface="Arial"/>
                <a:ea typeface="Arial"/>
              </a:rPr>
              <a:t>Architecture of  microprocessor  8086</a:t>
            </a:r>
            <a:endParaRPr b="0" lang="en-US" sz="4400" spc="-1" strike="noStrike">
              <a:solidFill>
                <a:srgbClr val="000000"/>
              </a:solidFill>
              <a:latin typeface="Arial"/>
            </a:endParaRPr>
          </a:p>
          <a:p>
            <a:pPr marL="12600">
              <a:lnSpc>
                <a:spcPct val="100000"/>
              </a:lnSpc>
              <a:spcBef>
                <a:spcPts val="96"/>
              </a:spcBef>
              <a:tabLst>
                <a:tab algn="l" pos="0"/>
              </a:tabLst>
            </a:pPr>
            <a:r>
              <a:rPr b="1" lang="en-US" sz="2400" spc="-1" strike="noStrike">
                <a:solidFill>
                  <a:srgbClr val="ffffff"/>
                </a:solidFill>
                <a:latin typeface="Arial"/>
                <a:ea typeface="Arial"/>
              </a:rPr>
              <a:t>Course Outcome</a:t>
            </a:r>
            <a:endParaRPr b="0" lang="en-US" sz="2400" spc="-1" strike="noStrike">
              <a:solidFill>
                <a:srgbClr val="000000"/>
              </a:solidFill>
              <a:latin typeface="Arial"/>
            </a:endParaRPr>
          </a:p>
        </p:txBody>
      </p:sp>
      <p:grpSp>
        <p:nvGrpSpPr>
          <p:cNvPr id="746" name="Google Shape;567;gda7c634b4f_0_280"/>
          <p:cNvGrpSpPr/>
          <p:nvPr/>
        </p:nvGrpSpPr>
        <p:grpSpPr>
          <a:xfrm>
            <a:off x="5456520" y="3125880"/>
            <a:ext cx="5435280" cy="1600200"/>
            <a:chOff x="5456520" y="3125880"/>
            <a:chExt cx="5435280" cy="1600200"/>
          </a:xfrm>
        </p:grpSpPr>
        <p:sp>
          <p:nvSpPr>
            <p:cNvPr id="747" name="Google Shape;568;gda7c634b4f_0_280"/>
            <p:cNvSpPr/>
            <p:nvPr/>
          </p:nvSpPr>
          <p:spPr>
            <a:xfrm>
              <a:off x="5456520" y="3626640"/>
              <a:ext cx="2664720" cy="1099440"/>
            </a:xfrm>
            <a:custGeom>
              <a:avLst/>
              <a:gdLst/>
              <a:ahLst/>
              <a:rect l="l" t="t" r="r" b="b"/>
              <a:pathLst>
                <a:path w="2665095" h="1099820">
                  <a:moveTo>
                    <a:pt x="2592019" y="29428"/>
                  </a:moveTo>
                  <a:lnTo>
                    <a:pt x="0" y="1087501"/>
                  </a:lnTo>
                  <a:lnTo>
                    <a:pt x="4825" y="1099312"/>
                  </a:lnTo>
                  <a:lnTo>
                    <a:pt x="2596798" y="41131"/>
                  </a:lnTo>
                  <a:lnTo>
                    <a:pt x="2592019" y="29428"/>
                  </a:lnTo>
                  <a:close/>
                  <a:moveTo>
                    <a:pt x="2649072" y="24637"/>
                  </a:moveTo>
                  <a:lnTo>
                    <a:pt x="2603754" y="24637"/>
                  </a:lnTo>
                  <a:lnTo>
                    <a:pt x="2608579" y="36322"/>
                  </a:lnTo>
                  <a:lnTo>
                    <a:pt x="2596798" y="41131"/>
                  </a:lnTo>
                  <a:lnTo>
                    <a:pt x="2608834" y="70612"/>
                  </a:lnTo>
                  <a:lnTo>
                    <a:pt x="2649072" y="24637"/>
                  </a:lnTo>
                  <a:close/>
                  <a:moveTo>
                    <a:pt x="2603754" y="24637"/>
                  </a:moveTo>
                  <a:lnTo>
                    <a:pt x="2592019" y="29428"/>
                  </a:lnTo>
                  <a:lnTo>
                    <a:pt x="2596798" y="41131"/>
                  </a:lnTo>
                  <a:lnTo>
                    <a:pt x="2608579" y="36322"/>
                  </a:lnTo>
                  <a:lnTo>
                    <a:pt x="2603754" y="24637"/>
                  </a:lnTo>
                  <a:close/>
                  <a:moveTo>
                    <a:pt x="2580004" y="0"/>
                  </a:moveTo>
                  <a:lnTo>
                    <a:pt x="2592019" y="29428"/>
                  </a:lnTo>
                  <a:lnTo>
                    <a:pt x="2603754" y="24637"/>
                  </a:lnTo>
                  <a:lnTo>
                    <a:pt x="2649072" y="24637"/>
                  </a:lnTo>
                  <a:lnTo>
                    <a:pt x="2664968" y="6477"/>
                  </a:lnTo>
                  <a:lnTo>
                    <a:pt x="2580004" y="0"/>
                  </a:lnTo>
                  <a:close/>
                </a:path>
              </a:pathLst>
            </a:custGeom>
            <a:solidFill>
              <a:srgbClr val="5b9bd4"/>
            </a:solidFill>
            <a:ln w="0">
              <a:noFill/>
            </a:ln>
          </p:spPr>
          <p:style>
            <a:lnRef idx="0"/>
            <a:fillRef idx="0"/>
            <a:effectRef idx="0"/>
            <a:fontRef idx="minor"/>
          </p:style>
        </p:sp>
        <p:sp>
          <p:nvSpPr>
            <p:cNvPr id="748" name="Google Shape;569;gda7c634b4f_0_280"/>
            <p:cNvSpPr/>
            <p:nvPr/>
          </p:nvSpPr>
          <p:spPr>
            <a:xfrm>
              <a:off x="8202240" y="3125880"/>
              <a:ext cx="2689560" cy="943200"/>
            </a:xfrm>
            <a:custGeom>
              <a:avLst/>
              <a:gdLst/>
              <a:ahLst/>
              <a:rect l="l" t="t" r="r" b="b"/>
              <a:pathLst>
                <a:path w="2689859" h="943610">
                  <a:moveTo>
                    <a:pt x="2689860" y="0"/>
                  </a:moveTo>
                  <a:lnTo>
                    <a:pt x="0" y="0"/>
                  </a:lnTo>
                  <a:lnTo>
                    <a:pt x="0" y="943356"/>
                  </a:lnTo>
                  <a:lnTo>
                    <a:pt x="2689860" y="943356"/>
                  </a:lnTo>
                  <a:lnTo>
                    <a:pt x="2689860" y="0"/>
                  </a:lnTo>
                  <a:close/>
                </a:path>
              </a:pathLst>
            </a:custGeom>
            <a:solidFill>
              <a:srgbClr val="ffffff"/>
            </a:solidFill>
            <a:ln w="0">
              <a:noFill/>
            </a:ln>
          </p:spPr>
          <p:style>
            <a:lnRef idx="0"/>
            <a:fillRef idx="0"/>
            <a:effectRef idx="0"/>
            <a:fontRef idx="minor"/>
          </p:style>
        </p:sp>
        <p:sp>
          <p:nvSpPr>
            <p:cNvPr id="749" name="Google Shape;570;gda7c634b4f_0_280"/>
            <p:cNvSpPr/>
            <p:nvPr/>
          </p:nvSpPr>
          <p:spPr>
            <a:xfrm>
              <a:off x="8202240" y="3125880"/>
              <a:ext cx="2689560" cy="943200"/>
            </a:xfrm>
            <a:custGeom>
              <a:avLst/>
              <a:gdLst/>
              <a:ahLst/>
              <a:rect l="l" t="t" r="r" b="b"/>
              <a:pathLst>
                <a:path w="2689859" h="943610">
                  <a:moveTo>
                    <a:pt x="0" y="943356"/>
                  </a:moveTo>
                  <a:lnTo>
                    <a:pt x="2689860" y="943356"/>
                  </a:lnTo>
                  <a:lnTo>
                    <a:pt x="2689860" y="0"/>
                  </a:lnTo>
                  <a:lnTo>
                    <a:pt x="0" y="0"/>
                  </a:lnTo>
                  <a:lnTo>
                    <a:pt x="0" y="943356"/>
                  </a:lnTo>
                  <a:close/>
                </a:path>
              </a:pathLst>
            </a:custGeom>
            <a:noFill/>
            <a:ln w="12175">
              <a:solidFill>
                <a:srgbClr val="000000"/>
              </a:solidFill>
              <a:round/>
            </a:ln>
          </p:spPr>
          <p:style>
            <a:lnRef idx="0"/>
            <a:fillRef idx="0"/>
            <a:effectRef idx="0"/>
            <a:fontRef idx="minor"/>
          </p:style>
        </p:sp>
      </p:grpSp>
      <p:sp>
        <p:nvSpPr>
          <p:cNvPr id="750" name="Google Shape;571;gda7c634b4f_0_280"/>
          <p:cNvSpPr/>
          <p:nvPr/>
        </p:nvSpPr>
        <p:spPr>
          <a:xfrm>
            <a:off x="8202240" y="3125880"/>
            <a:ext cx="2689560" cy="731880"/>
          </a:xfrm>
          <a:prstGeom prst="rect">
            <a:avLst/>
          </a:prstGeom>
          <a:noFill/>
          <a:ln w="0">
            <a:noFill/>
          </a:ln>
        </p:spPr>
        <p:style>
          <a:lnRef idx="0"/>
          <a:fillRef idx="0"/>
          <a:effectRef idx="0"/>
          <a:fontRef idx="minor"/>
        </p:style>
        <p:txBody>
          <a:bodyPr lIns="0" rIns="0" tIns="182160" bIns="0">
            <a:spAutoFit/>
          </a:bodyPr>
          <a:p>
            <a:pPr algn="ctr">
              <a:lnSpc>
                <a:spcPct val="100000"/>
              </a:lnSpc>
              <a:tabLst>
                <a:tab algn="l" pos="0"/>
              </a:tabLst>
            </a:pPr>
            <a:r>
              <a:rPr b="0" lang="en-US" sz="1800" spc="-1" strike="noStrike">
                <a:solidFill>
                  <a:srgbClr val="ffffff"/>
                </a:solidFill>
                <a:latin typeface="Arial"/>
                <a:ea typeface="Arial"/>
              </a:rPr>
              <a:t>This will be covered in this</a:t>
            </a:r>
            <a:endParaRPr b="0" lang="en-US" sz="1800" spc="-1" strike="noStrike">
              <a:latin typeface="Arial"/>
            </a:endParaRPr>
          </a:p>
          <a:p>
            <a:pPr marL="2520" algn="ctr">
              <a:lnSpc>
                <a:spcPct val="100000"/>
              </a:lnSpc>
              <a:spcBef>
                <a:spcPts val="6"/>
              </a:spcBef>
              <a:tabLst>
                <a:tab algn="l" pos="0"/>
              </a:tabLst>
            </a:pPr>
            <a:r>
              <a:rPr b="0" lang="en-US" sz="1800" spc="-1" strike="noStrike">
                <a:solidFill>
                  <a:srgbClr val="ffffff"/>
                </a:solidFill>
                <a:latin typeface="Arial"/>
                <a:ea typeface="Arial"/>
              </a:rPr>
              <a:t>lecture</a:t>
            </a:r>
            <a:endParaRPr b="0" lang="en-US" sz="1800" spc="-1" strike="noStrike">
              <a:latin typeface="Arial"/>
            </a:endParaRPr>
          </a:p>
        </p:txBody>
      </p:sp>
      <p:sp>
        <p:nvSpPr>
          <p:cNvPr id="751" name="Google Shape;572;gda7c634b4f_0_280"/>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Google Shape;577;gda7c634b4f_0_292"/>
          <p:cNvSpPr txBox="1"/>
          <p:nvPr/>
        </p:nvSpPr>
        <p:spPr>
          <a:xfrm>
            <a:off x="838080" y="359640"/>
            <a:ext cx="10515240" cy="1380600"/>
          </a:xfrm>
          <a:prstGeom prst="rect">
            <a:avLst/>
          </a:prstGeom>
          <a:noFill/>
          <a:ln w="12240">
            <a:solidFill>
              <a:srgbClr val="7e7e7e"/>
            </a:solidFill>
            <a:round/>
          </a:ln>
        </p:spPr>
        <p:txBody>
          <a:bodyPr lIns="0" rIns="0" tIns="235440" bIns="0">
            <a:noAutofit/>
          </a:bodyPr>
          <a:p>
            <a:pPr marL="4320" algn="ctr">
              <a:lnSpc>
                <a:spcPct val="100000"/>
              </a:lnSpc>
              <a:tabLst>
                <a:tab algn="l" pos="0"/>
              </a:tabLst>
            </a:pPr>
            <a:r>
              <a:rPr b="0" lang="en-US" sz="4400" spc="-1" strike="noStrike">
                <a:solidFill>
                  <a:srgbClr val="ffffff"/>
                </a:solidFill>
                <a:latin typeface="Arial"/>
                <a:ea typeface="Arial"/>
              </a:rPr>
              <a:t>8086 Architecture</a:t>
            </a:r>
            <a:endParaRPr b="0" lang="en-US" sz="4400" spc="-1" strike="noStrike">
              <a:solidFill>
                <a:srgbClr val="000000"/>
              </a:solidFill>
              <a:latin typeface="Arial"/>
            </a:endParaRPr>
          </a:p>
        </p:txBody>
      </p:sp>
      <p:sp>
        <p:nvSpPr>
          <p:cNvPr id="753" name="Google Shape;578;gda7c634b4f_0_292"/>
          <p:cNvSpPr/>
          <p:nvPr/>
        </p:nvSpPr>
        <p:spPr>
          <a:xfrm>
            <a:off x="2238840" y="1726560"/>
            <a:ext cx="7714080" cy="4855320"/>
          </a:xfrm>
          <a:prstGeom prst="rect">
            <a:avLst/>
          </a:prstGeom>
          <a:blipFill rotWithShape="0">
            <a:blip r:embed="rId1"/>
            <a:srcRect/>
            <a:stretch/>
          </a:blipFill>
          <a:ln w="0">
            <a:noFill/>
          </a:ln>
        </p:spPr>
        <p:style>
          <a:lnRef idx="0"/>
          <a:fillRef idx="0"/>
          <a:effectRef idx="0"/>
          <a:fontRef idx="minor"/>
        </p:style>
      </p:sp>
      <p:sp>
        <p:nvSpPr>
          <p:cNvPr id="754" name="Google Shape;579;gda7c634b4f_0_292"/>
          <p:cNvSpPr txBox="1"/>
          <p:nvPr/>
        </p:nvSpPr>
        <p:spPr>
          <a:xfrm>
            <a:off x="8778240" y="6378120"/>
            <a:ext cx="2803680" cy="3977640"/>
          </a:xfrm>
          <a:prstGeom prst="rect">
            <a:avLst/>
          </a:prstGeom>
          <a:noFill/>
          <a:ln w="0">
            <a:noFill/>
          </a:ln>
        </p:spPr>
        <p:txBody>
          <a:bodyPr lIns="0" rIns="0" tIns="0" bIns="0">
            <a:noAutofit/>
          </a:bodyPr>
          <a:p>
            <a:pPr algn="r">
              <a:lnSpc>
                <a:spcPct val="100000"/>
              </a:lnSpc>
              <a:tabLst>
                <a:tab algn="l" pos="0"/>
              </a:tabLst>
            </a:pPr>
            <a:fld id="{3987FE12-4384-4B5B-9E16-F0E1B8873C1B}" type="slidenum">
              <a:rPr b="0" lang="en-US" sz="1300" spc="-1" strike="noStrike">
                <a:solidFill>
                  <a:srgbClr val="888888"/>
                </a:solidFill>
                <a:latin typeface="Arial"/>
                <a:ea typeface="Arial"/>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Google Shape;584;gda7c634b4f_0_298"/>
          <p:cNvSpPr txBox="1"/>
          <p:nvPr/>
        </p:nvSpPr>
        <p:spPr>
          <a:xfrm>
            <a:off x="838080" y="359640"/>
            <a:ext cx="10515240" cy="1380600"/>
          </a:xfrm>
          <a:prstGeom prst="rect">
            <a:avLst/>
          </a:prstGeom>
          <a:noFill/>
          <a:ln w="12240">
            <a:solidFill>
              <a:srgbClr val="7e7e7e"/>
            </a:solidFill>
            <a:round/>
          </a:ln>
        </p:spPr>
        <p:txBody>
          <a:bodyPr lIns="0" rIns="0" tIns="235440" bIns="0">
            <a:noAutofit/>
          </a:bodyPr>
          <a:p>
            <a:pPr marL="4320" algn="ctr">
              <a:lnSpc>
                <a:spcPct val="100000"/>
              </a:lnSpc>
              <a:tabLst>
                <a:tab algn="l" pos="0"/>
              </a:tabLst>
            </a:pPr>
            <a:r>
              <a:rPr b="0" lang="en-US" sz="4400" spc="-1" strike="noStrike">
                <a:solidFill>
                  <a:srgbClr val="ffffff"/>
                </a:solidFill>
                <a:latin typeface="Arial"/>
                <a:ea typeface="Arial"/>
              </a:rPr>
              <a:t>8086 Architecture</a:t>
            </a:r>
            <a:endParaRPr b="0" lang="en-US" sz="4400" spc="-1" strike="noStrike">
              <a:solidFill>
                <a:srgbClr val="000000"/>
              </a:solidFill>
              <a:latin typeface="Arial"/>
            </a:endParaRPr>
          </a:p>
        </p:txBody>
      </p:sp>
      <p:sp>
        <p:nvSpPr>
          <p:cNvPr id="756" name="Google Shape;585;gda7c634b4f_0_298"/>
          <p:cNvSpPr/>
          <p:nvPr/>
        </p:nvSpPr>
        <p:spPr>
          <a:xfrm>
            <a:off x="940320" y="1894320"/>
            <a:ext cx="10292760" cy="4094640"/>
          </a:xfrm>
          <a:prstGeom prst="rect">
            <a:avLst/>
          </a:prstGeom>
          <a:blipFill rotWithShape="0">
            <a:blip r:embed="rId1"/>
            <a:srcRect/>
            <a:stretch/>
          </a:blipFill>
          <a:ln w="0">
            <a:noFill/>
          </a:ln>
        </p:spPr>
        <p:style>
          <a:lnRef idx="0"/>
          <a:fillRef idx="0"/>
          <a:effectRef idx="0"/>
          <a:fontRef idx="minor"/>
        </p:style>
      </p:sp>
      <p:sp>
        <p:nvSpPr>
          <p:cNvPr id="757" name="Google Shape;586;gda7c634b4f_0_298"/>
          <p:cNvSpPr txBox="1"/>
          <p:nvPr/>
        </p:nvSpPr>
        <p:spPr>
          <a:xfrm>
            <a:off x="8778240" y="6378120"/>
            <a:ext cx="2803680" cy="3977640"/>
          </a:xfrm>
          <a:prstGeom prst="rect">
            <a:avLst/>
          </a:prstGeom>
          <a:noFill/>
          <a:ln w="0">
            <a:noFill/>
          </a:ln>
        </p:spPr>
        <p:txBody>
          <a:bodyPr lIns="0" rIns="0" tIns="0" bIns="0">
            <a:noAutofit/>
          </a:bodyPr>
          <a:p>
            <a:pPr algn="r">
              <a:lnSpc>
                <a:spcPct val="100000"/>
              </a:lnSpc>
              <a:tabLst>
                <a:tab algn="l" pos="0"/>
              </a:tabLst>
            </a:pPr>
            <a:fld id="{FDBE94AA-E95F-4A02-9DCF-ACE7ED170D7D}" type="slidenum">
              <a:rPr b="0" lang="en-US" sz="1300" spc="-1" strike="noStrike">
                <a:solidFill>
                  <a:srgbClr val="888888"/>
                </a:solidFill>
                <a:latin typeface="Arial"/>
                <a:ea typeface="Arial"/>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Google Shape;591;gda7c634b4f_0_304"/>
          <p:cNvSpPr/>
          <p:nvPr/>
        </p:nvSpPr>
        <p:spPr>
          <a:xfrm>
            <a:off x="838080" y="359640"/>
            <a:ext cx="10515240" cy="906120"/>
          </a:xfrm>
          <a:prstGeom prst="rect">
            <a:avLst/>
          </a:prstGeom>
          <a:noFill/>
          <a:ln w="12175">
            <a:solidFill>
              <a:srgbClr val="7e7e7e"/>
            </a:solidFill>
            <a:round/>
          </a:ln>
        </p:spPr>
        <p:style>
          <a:lnRef idx="0"/>
          <a:fillRef idx="0"/>
          <a:effectRef idx="0"/>
          <a:fontRef idx="minor"/>
        </p:style>
        <p:txBody>
          <a:bodyPr lIns="0" rIns="0" tIns="235440" bIns="0">
            <a:spAutoFit/>
          </a:bodyPr>
          <a:p>
            <a:pPr algn="ctr">
              <a:lnSpc>
                <a:spcPct val="100000"/>
              </a:lnSpc>
              <a:tabLst>
                <a:tab algn="l" pos="0"/>
              </a:tabLst>
            </a:pPr>
            <a:r>
              <a:rPr b="0" lang="en-US" sz="4400" spc="-1" strike="noStrike">
                <a:solidFill>
                  <a:srgbClr val="ffffff"/>
                </a:solidFill>
                <a:latin typeface="Arial"/>
                <a:ea typeface="Arial"/>
              </a:rPr>
              <a:t>8086 Registers</a:t>
            </a:r>
            <a:endParaRPr b="0" lang="en-US" sz="4400" spc="-1" strike="noStrike">
              <a:latin typeface="Arial"/>
            </a:endParaRPr>
          </a:p>
        </p:txBody>
      </p:sp>
      <p:sp>
        <p:nvSpPr>
          <p:cNvPr id="759" name="Google Shape;592;gda7c634b4f_0_304"/>
          <p:cNvSpPr/>
          <p:nvPr/>
        </p:nvSpPr>
        <p:spPr>
          <a:xfrm>
            <a:off x="916920" y="1793520"/>
            <a:ext cx="3797640" cy="865440"/>
          </a:xfrm>
          <a:prstGeom prst="rect">
            <a:avLst/>
          </a:prstGeom>
          <a:noFill/>
          <a:ln w="0">
            <a:noFill/>
          </a:ln>
        </p:spPr>
        <p:style>
          <a:lnRef idx="0"/>
          <a:fillRef idx="0"/>
          <a:effectRef idx="0"/>
          <a:fontRef idx="minor"/>
        </p:style>
        <p:txBody>
          <a:bodyPr lIns="0" rIns="0" tIns="11880" bIns="0">
            <a:spAutoFit/>
          </a:bodyPr>
          <a:p>
            <a:pPr marL="12600">
              <a:lnSpc>
                <a:spcPct val="100000"/>
              </a:lnSpc>
              <a:tabLst>
                <a:tab algn="l" pos="0"/>
              </a:tabLst>
            </a:pPr>
            <a:r>
              <a:rPr b="0" lang="en-US" sz="2800" spc="-1" strike="noStrike">
                <a:solidFill>
                  <a:srgbClr val="ffffff"/>
                </a:solidFill>
                <a:latin typeface="Arial"/>
                <a:ea typeface="Arial"/>
              </a:rPr>
              <a:t>General Purpose Registers</a:t>
            </a:r>
            <a:endParaRPr b="0" lang="en-US" sz="2800" spc="-1" strike="noStrike">
              <a:latin typeface="Arial"/>
            </a:endParaRPr>
          </a:p>
        </p:txBody>
      </p:sp>
      <p:grpSp>
        <p:nvGrpSpPr>
          <p:cNvPr id="760" name="Google Shape;593;gda7c634b4f_0_304"/>
          <p:cNvGrpSpPr/>
          <p:nvPr/>
        </p:nvGrpSpPr>
        <p:grpSpPr>
          <a:xfrm>
            <a:off x="1874520" y="2057400"/>
            <a:ext cx="8677440" cy="3809880"/>
            <a:chOff x="1874520" y="2057400"/>
            <a:chExt cx="8677440" cy="3809880"/>
          </a:xfrm>
        </p:grpSpPr>
        <p:sp>
          <p:nvSpPr>
            <p:cNvPr id="761" name="Google Shape;594;gda7c634b4f_0_304"/>
            <p:cNvSpPr/>
            <p:nvPr/>
          </p:nvSpPr>
          <p:spPr>
            <a:xfrm>
              <a:off x="7770960" y="2057400"/>
              <a:ext cx="2781000" cy="3809520"/>
            </a:xfrm>
            <a:prstGeom prst="rect">
              <a:avLst/>
            </a:prstGeom>
            <a:blipFill rotWithShape="0">
              <a:blip r:embed="rId1"/>
              <a:srcRect/>
              <a:stretch/>
            </a:blipFill>
            <a:ln w="0">
              <a:noFill/>
            </a:ln>
          </p:spPr>
          <p:style>
            <a:lnRef idx="0"/>
            <a:fillRef idx="0"/>
            <a:effectRef idx="0"/>
            <a:fontRef idx="minor"/>
          </p:style>
        </p:sp>
        <p:sp>
          <p:nvSpPr>
            <p:cNvPr id="762" name="Google Shape;595;gda7c634b4f_0_304"/>
            <p:cNvSpPr/>
            <p:nvPr/>
          </p:nvSpPr>
          <p:spPr>
            <a:xfrm>
              <a:off x="1874520" y="2304360"/>
              <a:ext cx="6106320" cy="3562920"/>
            </a:xfrm>
            <a:prstGeom prst="rect">
              <a:avLst/>
            </a:prstGeom>
            <a:blipFill rotWithShape="0">
              <a:blip r:embed="rId2"/>
              <a:srcRect/>
              <a:stretch/>
            </a:blipFill>
            <a:ln w="0">
              <a:noFill/>
            </a:ln>
          </p:spPr>
          <p:style>
            <a:lnRef idx="0"/>
            <a:fillRef idx="0"/>
            <a:effectRef idx="0"/>
            <a:fontRef idx="minor"/>
          </p:style>
        </p:sp>
      </p:grpSp>
      <p:sp>
        <p:nvSpPr>
          <p:cNvPr id="763" name="Google Shape;596;gda7c634b4f_0_304"/>
          <p:cNvSpPr txBox="1"/>
          <p:nvPr/>
        </p:nvSpPr>
        <p:spPr>
          <a:xfrm>
            <a:off x="11146680" y="6464520"/>
            <a:ext cx="153360" cy="3977640"/>
          </a:xfrm>
          <a:prstGeom prst="rect">
            <a:avLst/>
          </a:prstGeom>
          <a:noFill/>
          <a:ln w="0">
            <a:noFill/>
          </a:ln>
        </p:spPr>
        <p:txBody>
          <a:bodyPr lIns="0" rIns="0" tIns="0" bIns="0">
            <a:noAutofit/>
          </a:bodyPr>
          <a:p>
            <a:pPr marL="38160">
              <a:lnSpc>
                <a:spcPct val="103000"/>
              </a:lnSpc>
              <a:tabLst>
                <a:tab algn="l" pos="0"/>
              </a:tabLst>
            </a:pPr>
            <a:fld id="{90151C3A-AB79-4446-96B3-EBF768EAF7A1}" type="slidenum">
              <a:rPr b="0" lang="en-US" sz="1200" spc="-1" strike="noStrike">
                <a:solidFill>
                  <a:srgbClr val="888888"/>
                </a:solidFill>
                <a:latin typeface="Arial"/>
                <a:ea typeface="Arial"/>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Google Shape;602;gda7c634b4f_0_313"/>
          <p:cNvSpPr txBox="1"/>
          <p:nvPr/>
        </p:nvSpPr>
        <p:spPr>
          <a:xfrm>
            <a:off x="838080" y="235800"/>
            <a:ext cx="5623920" cy="1371240"/>
          </a:xfrm>
          <a:prstGeom prst="rect">
            <a:avLst/>
          </a:prstGeom>
          <a:noFill/>
          <a:ln w="0">
            <a:noFill/>
          </a:ln>
          <a:effectLst>
            <a:outerShdw dist="35638" dir="2700000" blurRad="0">
              <a:srgbClr val="adadad"/>
            </a:outerShdw>
          </a:effectLst>
        </p:spPr>
        <p:txBody>
          <a:bodyPr lIns="0" rIns="0" tIns="0" bIns="0">
            <a:normAutofit/>
          </a:bodyPr>
          <a:p>
            <a:pPr>
              <a:lnSpc>
                <a:spcPct val="100000"/>
              </a:lnSpc>
              <a:tabLst>
                <a:tab algn="l" pos="0"/>
              </a:tabLst>
            </a:pPr>
            <a:r>
              <a:rPr b="1" lang="en-US" sz="3600" spc="-1" strike="noStrike">
                <a:solidFill>
                  <a:srgbClr val="ff0000"/>
                </a:solidFill>
                <a:latin typeface="Arial"/>
                <a:ea typeface="Arial"/>
              </a:rPr>
              <a:t>Physical Memory Organization in 8086</a:t>
            </a:r>
            <a:endParaRPr b="0" lang="en-US" sz="3600" spc="-1" strike="noStrike">
              <a:solidFill>
                <a:srgbClr val="000000"/>
              </a:solidFill>
              <a:latin typeface="Arial"/>
            </a:endParaRPr>
          </a:p>
        </p:txBody>
      </p:sp>
      <p:graphicFrame>
        <p:nvGraphicFramePr>
          <p:cNvPr id="765" name="Google Shape;603;gda7c634b4f_0_313"/>
          <p:cNvGraphicFramePr/>
          <p:nvPr/>
        </p:nvGraphicFramePr>
        <p:xfrm>
          <a:off x="7315200" y="457200"/>
          <a:ext cx="2819160" cy="4803480"/>
        </p:xfrm>
        <a:graphic>
          <a:graphicData uri="http://schemas.openxmlformats.org/drawingml/2006/table">
            <a:tbl>
              <a:tblPr/>
              <a:tblGrid>
                <a:gridCol w="2819160"/>
              </a:tblGrid>
              <a:tr h="304560">
                <a:tc>
                  <a:tcPr marL="91440" marR="91440">
                    <a:lnL w="28080">
                      <a:solidFill>
                        <a:srgbClr val="ffffff"/>
                      </a:solidFill>
                    </a:lnL>
                    <a:lnR w="28080">
                      <a:solidFill>
                        <a:srgbClr val="ffffff"/>
                      </a:solidFill>
                    </a:lnR>
                    <a:lnT w="28080">
                      <a:solidFill>
                        <a:srgbClr val="ffffff"/>
                      </a:solidFill>
                    </a:lnT>
                    <a:lnB w="12240">
                      <a:solidFill>
                        <a:srgbClr val="ffffff"/>
                      </a:solidFill>
                    </a:lnB>
                    <a:noFill/>
                  </a:tcPr>
                </a:tc>
              </a:tr>
              <a:tr h="1204920">
                <a:tc>
                  <a:tcPr marL="91440" marR="91440">
                    <a:lnL w="28080">
                      <a:solidFill>
                        <a:srgbClr val="ffffff"/>
                      </a:solidFill>
                    </a:lnL>
                    <a:lnR w="28080">
                      <a:solidFill>
                        <a:srgbClr val="ffffff"/>
                      </a:solidFill>
                    </a:lnR>
                    <a:lnT w="12240">
                      <a:solidFill>
                        <a:srgbClr val="ffffff"/>
                      </a:solidFill>
                    </a:lnT>
                    <a:lnB w="12240">
                      <a:solidFill>
                        <a:srgbClr val="ffffff"/>
                      </a:solidFill>
                    </a:lnB>
                    <a:noFill/>
                  </a:tcPr>
                </a:tc>
              </a:tr>
              <a:tr h="430200">
                <a:tc>
                  <a:txBody>
                    <a:bodyPr>
                      <a:noAutofit/>
                    </a:bodyPr>
                    <a:p>
                      <a:pPr>
                        <a:lnSpc>
                          <a:spcPct val="100000"/>
                        </a:lnSpc>
                        <a:tabLst>
                          <a:tab algn="l" pos="0"/>
                        </a:tabLst>
                      </a:pPr>
                      <a:r>
                        <a:rPr b="0" lang="en-US" sz="2000" spc="-1" strike="noStrike">
                          <a:solidFill>
                            <a:srgbClr val="000000"/>
                          </a:solidFill>
                          <a:latin typeface="Arial"/>
                          <a:ea typeface="Arial"/>
                        </a:rPr>
                        <a:t>Code segment (64KB)</a:t>
                      </a:r>
                      <a:endParaRPr b="0" lang="en-US" sz="2000" spc="-1" strike="noStrike">
                        <a:latin typeface="Arial"/>
                      </a:endParaRPr>
                    </a:p>
                  </a:txBody>
                  <a:tcPr marL="91440" marR="91440">
                    <a:lnL w="28080">
                      <a:solidFill>
                        <a:srgbClr val="ffffff"/>
                      </a:solidFill>
                    </a:lnL>
                    <a:lnR w="28080">
                      <a:solidFill>
                        <a:srgbClr val="ffffff"/>
                      </a:solidFill>
                    </a:lnR>
                    <a:lnT w="12240">
                      <a:solidFill>
                        <a:srgbClr val="ffffff"/>
                      </a:solidFill>
                    </a:lnT>
                    <a:lnB w="12240">
                      <a:solidFill>
                        <a:srgbClr val="ffffff"/>
                      </a:solidFill>
                    </a:lnB>
                    <a:solidFill>
                      <a:srgbClr val="4dd0e1"/>
                    </a:solidFill>
                  </a:tcPr>
                </a:tc>
              </a:tr>
              <a:tr h="180720">
                <a:tc>
                  <a:tcPr marL="91440" marR="91440">
                    <a:lnL w="28080">
                      <a:solidFill>
                        <a:srgbClr val="ffffff"/>
                      </a:solidFill>
                    </a:lnL>
                    <a:lnR w="28080">
                      <a:solidFill>
                        <a:srgbClr val="ffffff"/>
                      </a:solidFill>
                    </a:lnR>
                    <a:lnT w="12240">
                      <a:solidFill>
                        <a:srgbClr val="ffffff"/>
                      </a:solidFill>
                    </a:lnT>
                    <a:lnB w="12240">
                      <a:solidFill>
                        <a:srgbClr val="ffffff"/>
                      </a:solidFill>
                    </a:lnB>
                    <a:noFill/>
                  </a:tcPr>
                </a:tc>
              </a:tr>
              <a:tr h="430200">
                <a:tc>
                  <a:txBody>
                    <a:bodyPr>
                      <a:noAutofit/>
                    </a:bodyPr>
                    <a:p>
                      <a:pPr>
                        <a:lnSpc>
                          <a:spcPct val="100000"/>
                        </a:lnSpc>
                        <a:tabLst>
                          <a:tab algn="l" pos="0"/>
                        </a:tabLst>
                      </a:pPr>
                      <a:r>
                        <a:rPr b="0" lang="en-US" sz="2000" spc="-1" strike="noStrike">
                          <a:solidFill>
                            <a:srgbClr val="000000"/>
                          </a:solidFill>
                          <a:latin typeface="Arial"/>
                          <a:ea typeface="Arial"/>
                        </a:rPr>
                        <a:t>Data segment (64KB)</a:t>
                      </a:r>
                      <a:endParaRPr b="0" lang="en-US" sz="2000" spc="-1" strike="noStrike">
                        <a:latin typeface="Arial"/>
                      </a:endParaRPr>
                    </a:p>
                  </a:txBody>
                  <a:tcPr marL="91440" marR="91440">
                    <a:lnL w="28080">
                      <a:solidFill>
                        <a:srgbClr val="ffffff"/>
                      </a:solidFill>
                    </a:lnL>
                    <a:lnR w="28080">
                      <a:solidFill>
                        <a:srgbClr val="ffffff"/>
                      </a:solidFill>
                    </a:lnR>
                    <a:lnT w="12240">
                      <a:solidFill>
                        <a:srgbClr val="ffffff"/>
                      </a:solidFill>
                    </a:lnT>
                    <a:lnB w="12240">
                      <a:solidFill>
                        <a:srgbClr val="ffffff"/>
                      </a:solidFill>
                    </a:lnB>
                    <a:solidFill>
                      <a:srgbClr val="4dd0e1"/>
                    </a:solidFill>
                  </a:tcPr>
                </a:tc>
              </a:tr>
              <a:tr h="180720">
                <a:tc>
                  <a:tcPr marL="91440" marR="91440">
                    <a:lnL w="28080">
                      <a:solidFill>
                        <a:srgbClr val="ffffff"/>
                      </a:solidFill>
                    </a:lnL>
                    <a:lnR w="28080">
                      <a:solidFill>
                        <a:srgbClr val="ffffff"/>
                      </a:solidFill>
                    </a:lnR>
                    <a:lnT w="12240">
                      <a:solidFill>
                        <a:srgbClr val="ffffff"/>
                      </a:solidFill>
                    </a:lnT>
                    <a:lnB w="12240">
                      <a:solidFill>
                        <a:srgbClr val="ffffff"/>
                      </a:solidFill>
                    </a:lnB>
                    <a:noFill/>
                  </a:tcPr>
                </a:tc>
              </a:tr>
              <a:tr h="431640">
                <a:tc>
                  <a:txBody>
                    <a:bodyPr>
                      <a:noAutofit/>
                    </a:bodyPr>
                    <a:p>
                      <a:pPr>
                        <a:lnSpc>
                          <a:spcPct val="100000"/>
                        </a:lnSpc>
                        <a:tabLst>
                          <a:tab algn="l" pos="0"/>
                        </a:tabLst>
                      </a:pPr>
                      <a:r>
                        <a:rPr b="0" lang="en-US" sz="2000" spc="-1" strike="noStrike">
                          <a:solidFill>
                            <a:srgbClr val="000000"/>
                          </a:solidFill>
                          <a:latin typeface="Arial"/>
                          <a:ea typeface="Arial"/>
                        </a:rPr>
                        <a:t>Extra segment (64KB)</a:t>
                      </a:r>
                      <a:endParaRPr b="0" lang="en-US" sz="2000" spc="-1" strike="noStrike">
                        <a:latin typeface="Arial"/>
                      </a:endParaRPr>
                    </a:p>
                  </a:txBody>
                  <a:tcPr marL="91440" marR="91440">
                    <a:lnL w="28080">
                      <a:solidFill>
                        <a:srgbClr val="ffffff"/>
                      </a:solidFill>
                    </a:lnL>
                    <a:lnR w="28080">
                      <a:solidFill>
                        <a:srgbClr val="ffffff"/>
                      </a:solidFill>
                    </a:lnR>
                    <a:lnT w="12240">
                      <a:solidFill>
                        <a:srgbClr val="ffffff"/>
                      </a:solidFill>
                    </a:lnT>
                    <a:lnB w="12240">
                      <a:solidFill>
                        <a:srgbClr val="ffffff"/>
                      </a:solidFill>
                    </a:lnB>
                    <a:solidFill>
                      <a:srgbClr val="b0cb0f"/>
                    </a:solidFill>
                  </a:tcPr>
                </a:tc>
              </a:tr>
              <a:tr h="183960">
                <a:tc>
                  <a:tcPr marL="91440" marR="91440">
                    <a:lnL w="28080">
                      <a:solidFill>
                        <a:srgbClr val="ffffff"/>
                      </a:solidFill>
                    </a:lnL>
                    <a:lnR w="28080">
                      <a:solidFill>
                        <a:srgbClr val="ffffff"/>
                      </a:solidFill>
                    </a:lnR>
                    <a:lnT w="12240">
                      <a:solidFill>
                        <a:srgbClr val="ffffff"/>
                      </a:solidFill>
                    </a:lnT>
                    <a:lnB w="12240">
                      <a:solidFill>
                        <a:srgbClr val="ffffff"/>
                      </a:solidFill>
                    </a:lnB>
                    <a:noFill/>
                  </a:tcPr>
                </a:tc>
              </a:tr>
              <a:tr h="428400">
                <a:tc>
                  <a:txBody>
                    <a:bodyPr>
                      <a:noAutofit/>
                    </a:bodyPr>
                    <a:p>
                      <a:pPr>
                        <a:lnSpc>
                          <a:spcPct val="100000"/>
                        </a:lnSpc>
                        <a:tabLst>
                          <a:tab algn="l" pos="0"/>
                        </a:tabLst>
                      </a:pPr>
                      <a:r>
                        <a:rPr b="0" lang="en-US" sz="2000" spc="-1" strike="noStrike">
                          <a:solidFill>
                            <a:srgbClr val="000000"/>
                          </a:solidFill>
                          <a:latin typeface="Arial"/>
                          <a:ea typeface="Arial"/>
                        </a:rPr>
                        <a:t>Stack segment (64KB)</a:t>
                      </a:r>
                      <a:endParaRPr b="0" lang="en-US" sz="2000" spc="-1" strike="noStrike">
                        <a:latin typeface="Arial"/>
                      </a:endParaRPr>
                    </a:p>
                  </a:txBody>
                  <a:tcPr marL="91440" marR="91440">
                    <a:lnL w="28080">
                      <a:solidFill>
                        <a:srgbClr val="ffffff"/>
                      </a:solidFill>
                    </a:lnL>
                    <a:lnR w="28080">
                      <a:solidFill>
                        <a:srgbClr val="ffffff"/>
                      </a:solidFill>
                    </a:lnR>
                    <a:lnT w="12240">
                      <a:solidFill>
                        <a:srgbClr val="ffffff"/>
                      </a:solidFill>
                    </a:lnT>
                    <a:lnB w="12240">
                      <a:solidFill>
                        <a:srgbClr val="ffffff"/>
                      </a:solidFill>
                    </a:lnB>
                    <a:solidFill>
                      <a:srgbClr val="d3ef29"/>
                    </a:solidFill>
                  </a:tcPr>
                </a:tc>
              </a:tr>
              <a:tr h="798480">
                <a:tc>
                  <a:tcPr marL="91440" marR="91440">
                    <a:lnL w="28080">
                      <a:solidFill>
                        <a:srgbClr val="ffffff"/>
                      </a:solidFill>
                    </a:lnL>
                    <a:lnR w="28080">
                      <a:solidFill>
                        <a:srgbClr val="ffffff"/>
                      </a:solidFill>
                    </a:lnR>
                    <a:lnT w="12240">
                      <a:solidFill>
                        <a:srgbClr val="ffffff"/>
                      </a:solidFill>
                    </a:lnT>
                    <a:lnB w="12240">
                      <a:solidFill>
                        <a:srgbClr val="ffffff"/>
                      </a:solidFill>
                    </a:lnB>
                    <a:noFill/>
                  </a:tcPr>
                </a:tc>
              </a:tr>
              <a:tr h="229680">
                <a:tc>
                  <a:tcPr marL="91440" marR="91440">
                    <a:lnL w="28080">
                      <a:solidFill>
                        <a:srgbClr val="ffffff"/>
                      </a:solidFill>
                    </a:lnL>
                    <a:lnR w="28080">
                      <a:solidFill>
                        <a:srgbClr val="ffffff"/>
                      </a:solidFill>
                    </a:lnR>
                    <a:lnT w="12240">
                      <a:solidFill>
                        <a:srgbClr val="ffffff"/>
                      </a:solidFill>
                    </a:lnT>
                    <a:lnB w="28080">
                      <a:solidFill>
                        <a:srgbClr val="ffffff"/>
                      </a:solidFill>
                    </a:lnB>
                    <a:noFill/>
                  </a:tcPr>
                </a:tc>
              </a:tr>
            </a:tbl>
          </a:graphicData>
        </a:graphic>
      </p:graphicFrame>
      <p:sp>
        <p:nvSpPr>
          <p:cNvPr id="766" name="Google Shape;604;gda7c634b4f_0_313"/>
          <p:cNvSpPr txBox="1"/>
          <p:nvPr/>
        </p:nvSpPr>
        <p:spPr>
          <a:xfrm>
            <a:off x="11146680" y="6464520"/>
            <a:ext cx="153360" cy="3977640"/>
          </a:xfrm>
          <a:prstGeom prst="rect">
            <a:avLst/>
          </a:prstGeom>
          <a:noFill/>
          <a:ln w="0">
            <a:noFill/>
          </a:ln>
        </p:spPr>
        <p:txBody>
          <a:bodyPr lIns="0" rIns="0" tIns="0" bIns="0">
            <a:noAutofit/>
          </a:bodyPr>
          <a:p>
            <a:pPr>
              <a:lnSpc>
                <a:spcPct val="100000"/>
              </a:lnSpc>
              <a:tabLst>
                <a:tab algn="l" pos="0"/>
              </a:tabLst>
            </a:pPr>
            <a:fld id="{DBC4B267-6106-4008-AE18-392163EF1342}" type="slidenum">
              <a:rPr b="0" lang="en-US" sz="1200" spc="-1" strike="noStrike">
                <a:solidFill>
                  <a:srgbClr val="888888"/>
                </a:solidFill>
                <a:latin typeface="Arial"/>
                <a:ea typeface="Arial"/>
              </a:rPr>
              <a:t>57</a:t>
            </a:fld>
            <a:endParaRPr b="0" lang="en-US" sz="1200" spc="-1" strike="noStrike">
              <a:latin typeface="Times New Roman"/>
            </a:endParaRPr>
          </a:p>
        </p:txBody>
      </p:sp>
      <p:sp>
        <p:nvSpPr>
          <p:cNvPr id="767" name="Google Shape;605;gda7c634b4f_0_313"/>
          <p:cNvSpPr/>
          <p:nvPr/>
        </p:nvSpPr>
        <p:spPr>
          <a:xfrm>
            <a:off x="10177560" y="838080"/>
            <a:ext cx="175680" cy="4876560"/>
          </a:xfrm>
          <a:prstGeom prst="rightBrace">
            <a:avLst>
              <a:gd name="adj1" fmla="val 230631"/>
              <a:gd name="adj2" fmla="val 50000"/>
            </a:avLst>
          </a:prstGeom>
          <a:noFill/>
          <a:ln w="9525">
            <a:solidFill>
              <a:srgbClr val="ffffff"/>
            </a:solidFill>
            <a:round/>
          </a:ln>
        </p:spPr>
        <p:style>
          <a:lnRef idx="0"/>
          <a:fillRef idx="0"/>
          <a:effectRef idx="0"/>
          <a:fontRef idx="minor"/>
        </p:style>
      </p:sp>
      <p:sp>
        <p:nvSpPr>
          <p:cNvPr id="768" name="Google Shape;606;gda7c634b4f_0_313"/>
          <p:cNvSpPr/>
          <p:nvPr/>
        </p:nvSpPr>
        <p:spPr>
          <a:xfrm rot="5400000">
            <a:off x="10103760" y="3110760"/>
            <a:ext cx="761760" cy="3661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1800" spc="-1" strike="noStrike">
                <a:solidFill>
                  <a:srgbClr val="ffffff"/>
                </a:solidFill>
                <a:latin typeface="Calibri"/>
                <a:ea typeface="Calibri"/>
              </a:rPr>
              <a:t>1 MB</a:t>
            </a:r>
            <a:endParaRPr b="0" lang="en-US" sz="1800" spc="-1" strike="noStrike">
              <a:latin typeface="Arial"/>
            </a:endParaRPr>
          </a:p>
        </p:txBody>
      </p:sp>
      <p:sp>
        <p:nvSpPr>
          <p:cNvPr id="769" name="Google Shape;607;gda7c634b4f_0_313"/>
          <p:cNvSpPr/>
          <p:nvPr/>
        </p:nvSpPr>
        <p:spPr>
          <a:xfrm>
            <a:off x="1219320" y="2286000"/>
            <a:ext cx="5781240" cy="3046680"/>
          </a:xfrm>
          <a:prstGeom prst="rect">
            <a:avLst/>
          </a:prstGeom>
          <a:noFill/>
          <a:ln w="0">
            <a:noFill/>
          </a:ln>
        </p:spPr>
        <p:style>
          <a:lnRef idx="0"/>
          <a:fillRef idx="0"/>
          <a:effectRef idx="0"/>
          <a:fontRef idx="minor"/>
        </p:style>
        <p:txBody>
          <a:bodyPr>
            <a:noAutofit/>
          </a:bodyPr>
          <a:p>
            <a:pPr indent="-151920">
              <a:lnSpc>
                <a:spcPct val="100000"/>
              </a:lnSpc>
              <a:buClr>
                <a:srgbClr val="ffffff"/>
              </a:buClr>
              <a:buFont typeface="Noto Sans Symbols"/>
              <a:buChar char="▪"/>
            </a:pPr>
            <a:r>
              <a:rPr b="0" lang="en-US" sz="2400" spc="-1" strike="noStrike">
                <a:solidFill>
                  <a:srgbClr val="ffffff"/>
                </a:solidFill>
                <a:latin typeface="Calibri"/>
                <a:ea typeface="Calibri"/>
              </a:rPr>
              <a:t>Since 8086 has 20 address lines. It can access 2^20=1 MB</a:t>
            </a:r>
            <a:endParaRPr b="0" lang="en-US" sz="2400" spc="-1" strike="noStrike">
              <a:latin typeface="Arial"/>
            </a:endParaRPr>
          </a:p>
          <a:p>
            <a:pPr>
              <a:lnSpc>
                <a:spcPct val="100000"/>
              </a:lnSpc>
              <a:tabLst>
                <a:tab algn="l" pos="0"/>
              </a:tabLst>
            </a:pPr>
            <a:endParaRPr b="0" lang="en-US" sz="2400" spc="-1" strike="noStrike">
              <a:latin typeface="Arial"/>
            </a:endParaRPr>
          </a:p>
          <a:p>
            <a:pPr indent="-151920">
              <a:lnSpc>
                <a:spcPct val="100000"/>
              </a:lnSpc>
              <a:buClr>
                <a:srgbClr val="ffffff"/>
              </a:buClr>
              <a:buFont typeface="Noto Sans Symbols"/>
              <a:buChar char="▪"/>
              <a:tabLst>
                <a:tab algn="l" pos="0"/>
              </a:tabLst>
            </a:pPr>
            <a:r>
              <a:rPr b="0" lang="en-US" sz="2400" spc="-1" strike="noStrike">
                <a:solidFill>
                  <a:srgbClr val="ffffff"/>
                </a:solidFill>
                <a:latin typeface="Calibri"/>
                <a:ea typeface="Calibri"/>
              </a:rPr>
              <a:t>Memory address in 1 MB ranges from 00000H to FFFFFH</a:t>
            </a:r>
            <a:endParaRPr b="0" lang="en-US" sz="2400" spc="-1" strike="noStrike">
              <a:latin typeface="Arial"/>
            </a:endParaRPr>
          </a:p>
          <a:p>
            <a:pPr>
              <a:lnSpc>
                <a:spcPct val="100000"/>
              </a:lnSpc>
              <a:tabLst>
                <a:tab algn="l" pos="0"/>
              </a:tabLst>
            </a:pPr>
            <a:endParaRPr b="0" lang="en-US" sz="2400" spc="-1" strike="noStrike">
              <a:latin typeface="Arial"/>
            </a:endParaRPr>
          </a:p>
          <a:p>
            <a:pPr indent="-151920">
              <a:lnSpc>
                <a:spcPct val="100000"/>
              </a:lnSpc>
              <a:buClr>
                <a:srgbClr val="ffffff"/>
              </a:buClr>
              <a:buFont typeface="Noto Sans Symbols"/>
              <a:buChar char="▪"/>
              <a:tabLst>
                <a:tab algn="l" pos="0"/>
              </a:tabLst>
            </a:pPr>
            <a:r>
              <a:rPr b="0" lang="en-US" sz="2400" spc="-1" strike="noStrike">
                <a:solidFill>
                  <a:srgbClr val="ffffff"/>
                </a:solidFill>
                <a:latin typeface="Calibri"/>
                <a:ea typeface="Calibri"/>
              </a:rPr>
              <a:t>Memory is constructed using RAM, ROM and EPROM chips</a:t>
            </a:r>
            <a:endParaRPr b="0" lang="en-US" sz="2400" spc="-1" strike="noStrike">
              <a:latin typeface="Arial"/>
            </a:endParaRPr>
          </a:p>
        </p:txBody>
      </p:sp>
      <p:sp>
        <p:nvSpPr>
          <p:cNvPr id="770" name="Google Shape;608;gda7c634b4f_0_313"/>
          <p:cNvSpPr/>
          <p:nvPr/>
        </p:nvSpPr>
        <p:spPr>
          <a:xfrm>
            <a:off x="6534000" y="706320"/>
            <a:ext cx="837720" cy="6397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1800" spc="-1" strike="noStrike">
                <a:solidFill>
                  <a:srgbClr val="800080"/>
                </a:solidFill>
                <a:latin typeface="Calibri"/>
                <a:ea typeface="Calibri"/>
              </a:rPr>
              <a:t>00000</a:t>
            </a:r>
            <a:endParaRPr b="0" lang="en-US" sz="1800" spc="-1" strike="noStrike">
              <a:latin typeface="Arial"/>
            </a:endParaRPr>
          </a:p>
        </p:txBody>
      </p:sp>
      <p:sp>
        <p:nvSpPr>
          <p:cNvPr id="771" name="Google Shape;609;gda7c634b4f_0_313"/>
          <p:cNvSpPr/>
          <p:nvPr/>
        </p:nvSpPr>
        <p:spPr>
          <a:xfrm>
            <a:off x="6453360" y="5614920"/>
            <a:ext cx="990360" cy="3661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1800" spc="-1" strike="noStrike">
                <a:solidFill>
                  <a:srgbClr val="800080"/>
                </a:solidFill>
                <a:latin typeface="Calibri"/>
                <a:ea typeface="Calibri"/>
              </a:rPr>
              <a:t>FFFFF</a:t>
            </a:r>
            <a:endParaRPr b="0" lang="en-US" sz="1800" spc="-1" strike="noStrike">
              <a:latin typeface="Arial"/>
            </a:endParaRPr>
          </a:p>
        </p:txBody>
      </p:sp>
      <p:sp>
        <p:nvSpPr>
          <p:cNvPr id="772" name="Google Shape;610;gda7c634b4f_0_313"/>
          <p:cNvSpPr/>
          <p:nvPr/>
        </p:nvSpPr>
        <p:spPr>
          <a:xfrm>
            <a:off x="7524720" y="52560"/>
            <a:ext cx="2971440" cy="3661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1800" spc="-1" strike="noStrike">
                <a:solidFill>
                  <a:srgbClr val="ffffff"/>
                </a:solidFill>
                <a:latin typeface="Calibri"/>
                <a:ea typeface="Calibri"/>
              </a:rPr>
              <a:t>Physical Memory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773" name="Google Shape;615;gda7c634b4f_0_326"/>
          <p:cNvGraphicFramePr/>
          <p:nvPr/>
        </p:nvGraphicFramePr>
        <p:xfrm>
          <a:off x="2462040" y="2438280"/>
          <a:ext cx="2437920" cy="2392200"/>
        </p:xfrm>
        <a:graphic>
          <a:graphicData uri="http://schemas.openxmlformats.org/drawingml/2006/table">
            <a:tbl>
              <a:tblPr/>
              <a:tblGrid>
                <a:gridCol w="2438280"/>
              </a:tblGrid>
              <a:tr h="598320">
                <a:tc>
                  <a:txBody>
                    <a:bodyPr>
                      <a:noAutofit/>
                    </a:bodyPr>
                    <a:p>
                      <a:pPr algn="ctr">
                        <a:lnSpc>
                          <a:spcPct val="100000"/>
                        </a:lnSpc>
                        <a:tabLst>
                          <a:tab algn="l" pos="0"/>
                        </a:tabLst>
                      </a:pPr>
                      <a:r>
                        <a:rPr b="1" lang="en-US" sz="2000" spc="-1" strike="noStrike">
                          <a:solidFill>
                            <a:srgbClr val="212121"/>
                          </a:solidFill>
                          <a:latin typeface="Arial"/>
                          <a:ea typeface="Arial"/>
                        </a:rPr>
                        <a:t>34BA</a:t>
                      </a:r>
                      <a:endParaRPr b="0" lang="en-US" sz="2000" spc="-1" strike="noStrike">
                        <a:latin typeface="Arial"/>
                      </a:endParaRPr>
                    </a:p>
                  </a:txBody>
                  <a:tcPr marL="91440" marR="91440">
                    <a:lnL w="28080">
                      <a:solidFill>
                        <a:srgbClr val="ffffff"/>
                      </a:solidFill>
                    </a:lnL>
                    <a:lnR w="28080">
                      <a:solidFill>
                        <a:srgbClr val="ffffff"/>
                      </a:solidFill>
                    </a:lnR>
                    <a:lnT w="28080">
                      <a:solidFill>
                        <a:srgbClr val="ffffff"/>
                      </a:solidFill>
                    </a:lnT>
                    <a:lnB w="12240">
                      <a:solidFill>
                        <a:srgbClr val="ffffff"/>
                      </a:solidFill>
                    </a:lnB>
                    <a:solidFill>
                      <a:srgbClr val="cc0099"/>
                    </a:solidFill>
                  </a:tcPr>
                </a:tc>
              </a:tr>
              <a:tr h="598320">
                <a:tc>
                  <a:txBody>
                    <a:bodyPr>
                      <a:noAutofit/>
                    </a:bodyPr>
                    <a:p>
                      <a:pPr algn="ctr">
                        <a:lnSpc>
                          <a:spcPct val="100000"/>
                        </a:lnSpc>
                        <a:tabLst>
                          <a:tab algn="l" pos="0"/>
                        </a:tabLst>
                      </a:pPr>
                      <a:r>
                        <a:rPr b="1" lang="en-US" sz="2000" spc="-1" strike="noStrike">
                          <a:solidFill>
                            <a:srgbClr val="212121"/>
                          </a:solidFill>
                          <a:latin typeface="Arial"/>
                          <a:ea typeface="Arial"/>
                        </a:rPr>
                        <a:t>44EB</a:t>
                      </a:r>
                      <a:endParaRPr b="0" lang="en-US" sz="2000" spc="-1" strike="noStrike">
                        <a:latin typeface="Arial"/>
                      </a:endParaRPr>
                    </a:p>
                  </a:txBody>
                  <a:tcPr marL="91440" marR="91440">
                    <a:lnL w="28080">
                      <a:solidFill>
                        <a:srgbClr val="ffffff"/>
                      </a:solidFill>
                    </a:lnL>
                    <a:lnR w="28080">
                      <a:solidFill>
                        <a:srgbClr val="ffffff"/>
                      </a:solidFill>
                    </a:lnR>
                    <a:lnT w="12240">
                      <a:solidFill>
                        <a:srgbClr val="ffffff"/>
                      </a:solidFill>
                    </a:lnT>
                    <a:lnB w="12240">
                      <a:solidFill>
                        <a:srgbClr val="ffffff"/>
                      </a:solidFill>
                    </a:lnB>
                    <a:solidFill>
                      <a:srgbClr val="ff0000"/>
                    </a:solidFill>
                  </a:tcPr>
                </a:tc>
              </a:tr>
              <a:tr h="596880">
                <a:tc>
                  <a:txBody>
                    <a:bodyPr>
                      <a:noAutofit/>
                    </a:bodyPr>
                    <a:p>
                      <a:pPr algn="ctr">
                        <a:lnSpc>
                          <a:spcPct val="100000"/>
                        </a:lnSpc>
                        <a:tabLst>
                          <a:tab algn="l" pos="0"/>
                        </a:tabLst>
                      </a:pPr>
                      <a:r>
                        <a:rPr b="1" lang="en-US" sz="2000" spc="-1" strike="noStrike">
                          <a:solidFill>
                            <a:srgbClr val="212121"/>
                          </a:solidFill>
                          <a:latin typeface="Arial"/>
                          <a:ea typeface="Arial"/>
                        </a:rPr>
                        <a:t>54EB</a:t>
                      </a:r>
                      <a:endParaRPr b="0" lang="en-US" sz="2000" spc="-1" strike="noStrike">
                        <a:latin typeface="Arial"/>
                      </a:endParaRPr>
                    </a:p>
                  </a:txBody>
                  <a:tcPr marL="91440" marR="91440">
                    <a:lnL w="28080">
                      <a:solidFill>
                        <a:srgbClr val="ffffff"/>
                      </a:solidFill>
                    </a:lnL>
                    <a:lnR w="28080">
                      <a:solidFill>
                        <a:srgbClr val="ffffff"/>
                      </a:solidFill>
                    </a:lnR>
                    <a:lnT w="12240">
                      <a:solidFill>
                        <a:srgbClr val="ffffff"/>
                      </a:solidFill>
                    </a:lnT>
                    <a:lnB w="12240">
                      <a:solidFill>
                        <a:srgbClr val="ffffff"/>
                      </a:solidFill>
                    </a:lnB>
                    <a:solidFill>
                      <a:srgbClr val="008000"/>
                    </a:solidFill>
                  </a:tcPr>
                </a:tc>
              </a:tr>
              <a:tr h="598680">
                <a:tc>
                  <a:txBody>
                    <a:bodyPr>
                      <a:noAutofit/>
                    </a:bodyPr>
                    <a:p>
                      <a:pPr algn="ctr">
                        <a:lnSpc>
                          <a:spcPct val="100000"/>
                        </a:lnSpc>
                        <a:tabLst>
                          <a:tab algn="l" pos="0"/>
                        </a:tabLst>
                      </a:pPr>
                      <a:r>
                        <a:rPr b="1" lang="en-US" sz="2000" spc="-1" strike="noStrike">
                          <a:solidFill>
                            <a:srgbClr val="212121"/>
                          </a:solidFill>
                          <a:latin typeface="Arial"/>
                          <a:ea typeface="Arial"/>
                        </a:rPr>
                        <a:t>695E</a:t>
                      </a:r>
                      <a:endParaRPr b="0" lang="en-US" sz="2000" spc="-1" strike="noStrike">
                        <a:latin typeface="Arial"/>
                      </a:endParaRPr>
                    </a:p>
                  </a:txBody>
                  <a:tcPr marL="91440" marR="91440">
                    <a:lnL w="28080">
                      <a:solidFill>
                        <a:srgbClr val="ffffff"/>
                      </a:solidFill>
                    </a:lnL>
                    <a:lnR w="28080">
                      <a:solidFill>
                        <a:srgbClr val="ffffff"/>
                      </a:solidFill>
                    </a:lnR>
                    <a:lnT w="12240">
                      <a:solidFill>
                        <a:srgbClr val="ffffff"/>
                      </a:solidFill>
                    </a:lnT>
                    <a:lnB w="28080">
                      <a:solidFill>
                        <a:srgbClr val="ffffff"/>
                      </a:solidFill>
                    </a:lnB>
                    <a:solidFill>
                      <a:srgbClr val="4dd0e1"/>
                    </a:solidFill>
                  </a:tcPr>
                </a:tc>
              </a:tr>
            </a:tbl>
          </a:graphicData>
        </a:graphic>
      </p:graphicFrame>
      <p:sp>
        <p:nvSpPr>
          <p:cNvPr id="774" name="Google Shape;616;gda7c634b4f_0_326"/>
          <p:cNvSpPr txBox="1"/>
          <p:nvPr/>
        </p:nvSpPr>
        <p:spPr>
          <a:xfrm>
            <a:off x="11146680" y="6464520"/>
            <a:ext cx="153360" cy="3977640"/>
          </a:xfrm>
          <a:prstGeom prst="rect">
            <a:avLst/>
          </a:prstGeom>
          <a:noFill/>
          <a:ln w="0">
            <a:noFill/>
          </a:ln>
        </p:spPr>
        <p:txBody>
          <a:bodyPr lIns="0" rIns="0" tIns="0" bIns="0">
            <a:noAutofit/>
          </a:bodyPr>
          <a:p>
            <a:pPr>
              <a:lnSpc>
                <a:spcPct val="100000"/>
              </a:lnSpc>
              <a:tabLst>
                <a:tab algn="l" pos="0"/>
              </a:tabLst>
            </a:pPr>
            <a:fld id="{9FC55BEB-07BB-41AB-ABFA-7D54AC80B203}" type="slidenum">
              <a:rPr b="0" lang="en-US" sz="1200" spc="-1" strike="noStrike">
                <a:solidFill>
                  <a:srgbClr val="888888"/>
                </a:solidFill>
                <a:latin typeface="Arial"/>
                <a:ea typeface="Arial"/>
              </a:rPr>
              <a:t>57</a:t>
            </a:fld>
            <a:endParaRPr b="0" lang="en-US" sz="1200" spc="-1" strike="noStrike">
              <a:latin typeface="Times New Roman"/>
            </a:endParaRPr>
          </a:p>
        </p:txBody>
      </p:sp>
      <p:grpSp>
        <p:nvGrpSpPr>
          <p:cNvPr id="775" name="Google Shape;617;gda7c634b4f_0_326"/>
          <p:cNvGrpSpPr/>
          <p:nvPr/>
        </p:nvGrpSpPr>
        <p:grpSpPr>
          <a:xfrm>
            <a:off x="1714680" y="1328760"/>
            <a:ext cx="2990520" cy="3414240"/>
            <a:chOff x="1714680" y="1328760"/>
            <a:chExt cx="2990520" cy="3414240"/>
          </a:xfrm>
        </p:grpSpPr>
        <p:sp>
          <p:nvSpPr>
            <p:cNvPr id="776" name="Google Shape;618;gda7c634b4f_0_326"/>
            <p:cNvSpPr/>
            <p:nvPr/>
          </p:nvSpPr>
          <p:spPr>
            <a:xfrm>
              <a:off x="1790640" y="2548080"/>
              <a:ext cx="952200" cy="3661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1800" spc="-1" strike="noStrike">
                  <a:solidFill>
                    <a:srgbClr val="b9ebed"/>
                  </a:solidFill>
                  <a:latin typeface="Calibri"/>
                  <a:ea typeface="Calibri"/>
                </a:rPr>
                <a:t>CSR</a:t>
              </a:r>
              <a:endParaRPr b="0" lang="en-US" sz="1800" spc="-1" strike="noStrike">
                <a:latin typeface="Arial"/>
              </a:endParaRPr>
            </a:p>
          </p:txBody>
        </p:sp>
        <p:sp>
          <p:nvSpPr>
            <p:cNvPr id="777" name="Google Shape;619;gda7c634b4f_0_326"/>
            <p:cNvSpPr/>
            <p:nvPr/>
          </p:nvSpPr>
          <p:spPr>
            <a:xfrm>
              <a:off x="1790640" y="3171960"/>
              <a:ext cx="952200" cy="3661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1800" spc="-1" strike="noStrike">
                  <a:solidFill>
                    <a:srgbClr val="b9ebed"/>
                  </a:solidFill>
                  <a:latin typeface="Calibri"/>
                  <a:ea typeface="Calibri"/>
                </a:rPr>
                <a:t>DSR</a:t>
              </a:r>
              <a:endParaRPr b="0" lang="en-US" sz="1800" spc="-1" strike="noStrike">
                <a:latin typeface="Arial"/>
              </a:endParaRPr>
            </a:p>
          </p:txBody>
        </p:sp>
        <p:sp>
          <p:nvSpPr>
            <p:cNvPr id="778" name="Google Shape;620;gda7c634b4f_0_326"/>
            <p:cNvSpPr/>
            <p:nvPr/>
          </p:nvSpPr>
          <p:spPr>
            <a:xfrm>
              <a:off x="1790640" y="3705120"/>
              <a:ext cx="952200" cy="3661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1800" spc="-1" strike="noStrike">
                  <a:solidFill>
                    <a:srgbClr val="b9ebed"/>
                  </a:solidFill>
                  <a:latin typeface="Calibri"/>
                  <a:ea typeface="Calibri"/>
                </a:rPr>
                <a:t>ESR</a:t>
              </a:r>
              <a:endParaRPr b="0" lang="en-US" sz="1800" spc="-1" strike="noStrike">
                <a:latin typeface="Arial"/>
              </a:endParaRPr>
            </a:p>
          </p:txBody>
        </p:sp>
        <p:sp>
          <p:nvSpPr>
            <p:cNvPr id="779" name="Google Shape;621;gda7c634b4f_0_326"/>
            <p:cNvSpPr/>
            <p:nvPr/>
          </p:nvSpPr>
          <p:spPr>
            <a:xfrm>
              <a:off x="1790640" y="4376880"/>
              <a:ext cx="952200" cy="3661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1800" spc="-1" strike="noStrike">
                  <a:solidFill>
                    <a:srgbClr val="b9ebed"/>
                  </a:solidFill>
                  <a:latin typeface="Calibri"/>
                  <a:ea typeface="Calibri"/>
                </a:rPr>
                <a:t>SSR</a:t>
              </a:r>
              <a:endParaRPr b="0" lang="en-US" sz="1800" spc="-1" strike="noStrike">
                <a:latin typeface="Arial"/>
              </a:endParaRPr>
            </a:p>
          </p:txBody>
        </p:sp>
        <p:sp>
          <p:nvSpPr>
            <p:cNvPr id="780" name="Google Shape;622;gda7c634b4f_0_326"/>
            <p:cNvSpPr/>
            <p:nvPr/>
          </p:nvSpPr>
          <p:spPr>
            <a:xfrm>
              <a:off x="2324160" y="1862280"/>
              <a:ext cx="2381040" cy="3661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1800" spc="-1" strike="noStrike">
                  <a:solidFill>
                    <a:srgbClr val="b9ebed"/>
                  </a:solidFill>
                  <a:latin typeface="Calibri"/>
                  <a:ea typeface="Calibri"/>
                </a:rPr>
                <a:t>Segment Registers</a:t>
              </a:r>
              <a:endParaRPr b="0" lang="en-US" sz="1800" spc="-1" strike="noStrike">
                <a:latin typeface="Arial"/>
              </a:endParaRPr>
            </a:p>
          </p:txBody>
        </p:sp>
        <p:sp>
          <p:nvSpPr>
            <p:cNvPr id="781" name="Google Shape;623;gda7c634b4f_0_326"/>
            <p:cNvSpPr/>
            <p:nvPr/>
          </p:nvSpPr>
          <p:spPr>
            <a:xfrm>
              <a:off x="1714680" y="1328760"/>
              <a:ext cx="952200" cy="51768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2800" spc="-1" strike="noStrike">
                  <a:solidFill>
                    <a:srgbClr val="dfec30"/>
                  </a:solidFill>
                  <a:latin typeface="Calibri"/>
                  <a:ea typeface="Calibri"/>
                </a:rPr>
                <a:t>BIU</a:t>
              </a:r>
              <a:endParaRPr b="0" lang="en-US" sz="2800" spc="-1" strike="noStrike">
                <a:latin typeface="Arial"/>
              </a:endParaRPr>
            </a:p>
          </p:txBody>
        </p:sp>
      </p:grpSp>
      <p:sp>
        <p:nvSpPr>
          <p:cNvPr id="782" name="Google Shape;624;gda7c634b4f_0_326"/>
          <p:cNvSpPr/>
          <p:nvPr/>
        </p:nvSpPr>
        <p:spPr>
          <a:xfrm>
            <a:off x="7472520" y="1943280"/>
            <a:ext cx="2285640" cy="533160"/>
          </a:xfrm>
          <a:prstGeom prst="rect">
            <a:avLst/>
          </a:prstGeom>
          <a:solidFill>
            <a:srgbClr val="ff00ff"/>
          </a:solidFill>
          <a:ln w="9525">
            <a:solidFill>
              <a:srgbClr val="ff00ff"/>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rgbClr val="ffffff"/>
                </a:solidFill>
                <a:latin typeface="Calibri"/>
                <a:ea typeface="Calibri"/>
              </a:rPr>
              <a:t>CODE (64k)</a:t>
            </a:r>
            <a:endParaRPr b="0" lang="en-US" sz="1800" spc="-1" strike="noStrike">
              <a:latin typeface="Arial"/>
            </a:endParaRPr>
          </a:p>
        </p:txBody>
      </p:sp>
      <p:sp>
        <p:nvSpPr>
          <p:cNvPr id="783" name="Google Shape;625;gda7c634b4f_0_326"/>
          <p:cNvSpPr/>
          <p:nvPr/>
        </p:nvSpPr>
        <p:spPr>
          <a:xfrm>
            <a:off x="7472520" y="2743200"/>
            <a:ext cx="2285640" cy="533160"/>
          </a:xfrm>
          <a:prstGeom prst="rect">
            <a:avLst/>
          </a:prstGeom>
          <a:solidFill>
            <a:srgbClr val="ff0000"/>
          </a:solidFill>
          <a:ln w="9525">
            <a:solidFill>
              <a:srgbClr val="ff0000"/>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rgbClr val="ffffff"/>
                </a:solidFill>
                <a:latin typeface="Calibri"/>
                <a:ea typeface="Calibri"/>
              </a:rPr>
              <a:t>DATA (64K)</a:t>
            </a:r>
            <a:endParaRPr b="0" lang="en-US" sz="1800" spc="-1" strike="noStrike">
              <a:latin typeface="Arial"/>
            </a:endParaRPr>
          </a:p>
        </p:txBody>
      </p:sp>
      <p:sp>
        <p:nvSpPr>
          <p:cNvPr id="784" name="Google Shape;626;gda7c634b4f_0_326"/>
          <p:cNvSpPr/>
          <p:nvPr/>
        </p:nvSpPr>
        <p:spPr>
          <a:xfrm>
            <a:off x="7467480" y="3581280"/>
            <a:ext cx="2285640" cy="533160"/>
          </a:xfrm>
          <a:prstGeom prst="rect">
            <a:avLst/>
          </a:prstGeom>
          <a:solidFill>
            <a:srgbClr val="008000"/>
          </a:solidFill>
          <a:ln w="9525">
            <a:solidFill>
              <a:srgbClr val="008000"/>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rgbClr val="ffffff"/>
                </a:solidFill>
                <a:latin typeface="Calibri"/>
                <a:ea typeface="Calibri"/>
              </a:rPr>
              <a:t>EXTRA (64K)</a:t>
            </a:r>
            <a:endParaRPr b="0" lang="en-US" sz="1800" spc="-1" strike="noStrike">
              <a:latin typeface="Arial"/>
            </a:endParaRPr>
          </a:p>
        </p:txBody>
      </p:sp>
      <p:sp>
        <p:nvSpPr>
          <p:cNvPr id="785" name="Google Shape;627;gda7c634b4f_0_326"/>
          <p:cNvSpPr/>
          <p:nvPr/>
        </p:nvSpPr>
        <p:spPr>
          <a:xfrm>
            <a:off x="7472520" y="4429080"/>
            <a:ext cx="2285640" cy="533160"/>
          </a:xfrm>
          <a:prstGeom prst="rect">
            <a:avLst/>
          </a:prstGeom>
          <a:solidFill>
            <a:schemeClr val="folHlink"/>
          </a:solidFill>
          <a:ln w="9525">
            <a:solidFill>
              <a:srgbClr val="4dd0e1"/>
            </a:solidFill>
            <a:miter/>
          </a:ln>
        </p:spPr>
        <p:style>
          <a:lnRef idx="0"/>
          <a:fillRef idx="0"/>
          <a:effectRef idx="0"/>
          <a:fontRef idx="minor"/>
        </p:style>
        <p:txBody>
          <a:bodyPr anchor="ctr">
            <a:noAutofit/>
          </a:bodyPr>
          <a:p>
            <a:pPr algn="ctr">
              <a:lnSpc>
                <a:spcPct val="100000"/>
              </a:lnSpc>
              <a:tabLst>
                <a:tab algn="l" pos="0"/>
              </a:tabLst>
            </a:pPr>
            <a:r>
              <a:rPr b="1" lang="en-US" sz="1800" spc="-1" strike="noStrike">
                <a:solidFill>
                  <a:srgbClr val="ffffff"/>
                </a:solidFill>
                <a:latin typeface="Calibri"/>
                <a:ea typeface="Calibri"/>
              </a:rPr>
              <a:t>STACK (64K)</a:t>
            </a:r>
            <a:endParaRPr b="0" lang="en-US" sz="1800" spc="-1" strike="noStrike">
              <a:latin typeface="Arial"/>
            </a:endParaRPr>
          </a:p>
        </p:txBody>
      </p:sp>
      <p:sp>
        <p:nvSpPr>
          <p:cNvPr id="786" name="Google Shape;628;gda7c634b4f_0_326"/>
          <p:cNvSpPr/>
          <p:nvPr/>
        </p:nvSpPr>
        <p:spPr>
          <a:xfrm>
            <a:off x="9915480" y="838080"/>
            <a:ext cx="304560" cy="4952520"/>
          </a:xfrm>
          <a:prstGeom prst="rightBrace">
            <a:avLst>
              <a:gd name="adj1" fmla="val 135417"/>
              <a:gd name="adj2" fmla="val 50000"/>
            </a:avLst>
          </a:prstGeom>
          <a:noFill/>
          <a:ln w="9525">
            <a:solidFill>
              <a:srgbClr val="ffffff"/>
            </a:solidFill>
            <a:round/>
          </a:ln>
        </p:spPr>
        <p:style>
          <a:lnRef idx="0"/>
          <a:fillRef idx="0"/>
          <a:effectRef idx="0"/>
          <a:fontRef idx="minor"/>
        </p:style>
      </p:sp>
      <p:sp>
        <p:nvSpPr>
          <p:cNvPr id="787" name="Google Shape;629;gda7c634b4f_0_326"/>
          <p:cNvSpPr/>
          <p:nvPr/>
        </p:nvSpPr>
        <p:spPr>
          <a:xfrm rot="5400000">
            <a:off x="9955800" y="2972160"/>
            <a:ext cx="641160" cy="64044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1800" spc="-1" strike="noStrike">
                <a:solidFill>
                  <a:srgbClr val="ffffff"/>
                </a:solidFill>
                <a:latin typeface="Calibri"/>
                <a:ea typeface="Calibri"/>
              </a:rPr>
              <a:t>1 MB</a:t>
            </a:r>
            <a:endParaRPr b="0" lang="en-US" sz="1800" spc="-1" strike="noStrike">
              <a:latin typeface="Arial"/>
            </a:endParaRPr>
          </a:p>
        </p:txBody>
      </p:sp>
      <p:grpSp>
        <p:nvGrpSpPr>
          <p:cNvPr id="788" name="Google Shape;630;gda7c634b4f_0_326"/>
          <p:cNvGrpSpPr/>
          <p:nvPr/>
        </p:nvGrpSpPr>
        <p:grpSpPr>
          <a:xfrm>
            <a:off x="4648320" y="2286000"/>
            <a:ext cx="3120840" cy="2515680"/>
            <a:chOff x="4648320" y="2286000"/>
            <a:chExt cx="3120840" cy="2515680"/>
          </a:xfrm>
        </p:grpSpPr>
        <p:sp>
          <p:nvSpPr>
            <p:cNvPr id="789" name="Google Shape;631;gda7c634b4f_0_326"/>
            <p:cNvSpPr/>
            <p:nvPr/>
          </p:nvSpPr>
          <p:spPr>
            <a:xfrm>
              <a:off x="4648320" y="2819520"/>
              <a:ext cx="1428480" cy="1080"/>
            </a:xfrm>
            <a:custGeom>
              <a:avLst/>
              <a:gdLst/>
              <a:ahLst/>
              <a:rect l="l" t="t" r="r" b="b"/>
              <a:pathLst>
                <a:path w="21600" h="21600">
                  <a:moveTo>
                    <a:pt x="0" y="0"/>
                  </a:moveTo>
                  <a:lnTo>
                    <a:pt x="21600" y="21600"/>
                  </a:lnTo>
                </a:path>
              </a:pathLst>
            </a:custGeom>
            <a:noFill/>
            <a:ln w="38100">
              <a:solidFill>
                <a:srgbClr val="993300"/>
              </a:solidFill>
              <a:round/>
              <a:headEnd len="med" type="triangle" w="med"/>
            </a:ln>
          </p:spPr>
          <p:style>
            <a:lnRef idx="0"/>
            <a:fillRef idx="0"/>
            <a:effectRef idx="0"/>
            <a:fontRef idx="minor"/>
          </p:style>
        </p:sp>
        <p:sp>
          <p:nvSpPr>
            <p:cNvPr id="790" name="Google Shape;632;gda7c634b4f_0_326"/>
            <p:cNvSpPr/>
            <p:nvPr/>
          </p:nvSpPr>
          <p:spPr>
            <a:xfrm rot="10800000">
              <a:off x="6293520" y="2343600"/>
              <a:ext cx="1080" cy="475920"/>
            </a:xfrm>
            <a:custGeom>
              <a:avLst/>
              <a:gdLst/>
              <a:ahLst/>
              <a:rect l="l" t="t" r="r" b="b"/>
              <a:pathLst>
                <a:path w="21600" h="21600">
                  <a:moveTo>
                    <a:pt x="0" y="0"/>
                  </a:moveTo>
                  <a:lnTo>
                    <a:pt x="21600" y="21600"/>
                  </a:lnTo>
                </a:path>
              </a:pathLst>
            </a:custGeom>
            <a:noFill/>
            <a:ln w="38100">
              <a:solidFill>
                <a:srgbClr val="993300"/>
              </a:solidFill>
              <a:round/>
            </a:ln>
          </p:spPr>
          <p:style>
            <a:lnRef idx="0"/>
            <a:fillRef idx="0"/>
            <a:effectRef idx="0"/>
            <a:fontRef idx="minor"/>
          </p:style>
        </p:sp>
        <p:sp>
          <p:nvSpPr>
            <p:cNvPr id="791" name="Google Shape;633;gda7c634b4f_0_326"/>
            <p:cNvSpPr/>
            <p:nvPr/>
          </p:nvSpPr>
          <p:spPr>
            <a:xfrm>
              <a:off x="6292800" y="2286000"/>
              <a:ext cx="1428480" cy="1080"/>
            </a:xfrm>
            <a:custGeom>
              <a:avLst/>
              <a:gdLst/>
              <a:ahLst/>
              <a:rect l="l" t="t" r="r" b="b"/>
              <a:pathLst>
                <a:path w="21600" h="21600">
                  <a:moveTo>
                    <a:pt x="0" y="0"/>
                  </a:moveTo>
                  <a:lnTo>
                    <a:pt x="21600" y="21600"/>
                  </a:lnTo>
                </a:path>
              </a:pathLst>
            </a:custGeom>
            <a:noFill/>
            <a:ln w="38100">
              <a:solidFill>
                <a:srgbClr val="993300"/>
              </a:solidFill>
              <a:round/>
              <a:tailEnd len="med" type="triangle" w="med"/>
            </a:ln>
          </p:spPr>
          <p:style>
            <a:lnRef idx="0"/>
            <a:fillRef idx="0"/>
            <a:effectRef idx="0"/>
            <a:fontRef idx="minor"/>
          </p:style>
        </p:sp>
        <p:sp>
          <p:nvSpPr>
            <p:cNvPr id="792" name="Google Shape;634;gda7c634b4f_0_326"/>
            <p:cNvSpPr/>
            <p:nvPr/>
          </p:nvSpPr>
          <p:spPr>
            <a:xfrm>
              <a:off x="4648320" y="3333600"/>
              <a:ext cx="1428480" cy="1080"/>
            </a:xfrm>
            <a:custGeom>
              <a:avLst/>
              <a:gdLst/>
              <a:ahLst/>
              <a:rect l="l" t="t" r="r" b="b"/>
              <a:pathLst>
                <a:path w="21600" h="21600">
                  <a:moveTo>
                    <a:pt x="0" y="0"/>
                  </a:moveTo>
                  <a:lnTo>
                    <a:pt x="21600" y="21600"/>
                  </a:lnTo>
                </a:path>
              </a:pathLst>
            </a:custGeom>
            <a:noFill/>
            <a:ln w="38100">
              <a:solidFill>
                <a:srgbClr val="993300"/>
              </a:solidFill>
              <a:round/>
              <a:headEnd len="med" type="triangle" w="med"/>
            </a:ln>
          </p:spPr>
          <p:style>
            <a:lnRef idx="0"/>
            <a:fillRef idx="0"/>
            <a:effectRef idx="0"/>
            <a:fontRef idx="minor"/>
          </p:style>
        </p:sp>
        <p:sp>
          <p:nvSpPr>
            <p:cNvPr id="793" name="Google Shape;635;gda7c634b4f_0_326"/>
            <p:cNvSpPr/>
            <p:nvPr/>
          </p:nvSpPr>
          <p:spPr>
            <a:xfrm>
              <a:off x="6292800" y="3333600"/>
              <a:ext cx="1080" cy="1080"/>
            </a:xfrm>
            <a:custGeom>
              <a:avLst/>
              <a:gdLst/>
              <a:ahLst/>
              <a:rect l="l" t="t" r="r" b="b"/>
              <a:pathLst>
                <a:path w="21600" h="21600">
                  <a:moveTo>
                    <a:pt x="0" y="0"/>
                  </a:moveTo>
                  <a:lnTo>
                    <a:pt x="21600" y="21600"/>
                  </a:lnTo>
                </a:path>
              </a:pathLst>
            </a:custGeom>
            <a:noFill/>
            <a:ln w="38100">
              <a:solidFill>
                <a:srgbClr val="993300"/>
              </a:solidFill>
              <a:round/>
            </a:ln>
          </p:spPr>
          <p:style>
            <a:lnRef idx="0"/>
            <a:fillRef idx="0"/>
            <a:effectRef idx="0"/>
            <a:fontRef idx="minor"/>
          </p:style>
        </p:sp>
        <p:sp>
          <p:nvSpPr>
            <p:cNvPr id="794" name="Google Shape;636;gda7c634b4f_0_326"/>
            <p:cNvSpPr/>
            <p:nvPr/>
          </p:nvSpPr>
          <p:spPr>
            <a:xfrm>
              <a:off x="6292800" y="3124080"/>
              <a:ext cx="1428480" cy="1080"/>
            </a:xfrm>
            <a:custGeom>
              <a:avLst/>
              <a:gdLst/>
              <a:ahLst/>
              <a:rect l="l" t="t" r="r" b="b"/>
              <a:pathLst>
                <a:path w="21600" h="21600">
                  <a:moveTo>
                    <a:pt x="0" y="0"/>
                  </a:moveTo>
                  <a:lnTo>
                    <a:pt x="21600" y="21600"/>
                  </a:lnTo>
                </a:path>
              </a:pathLst>
            </a:custGeom>
            <a:noFill/>
            <a:ln w="38100">
              <a:solidFill>
                <a:srgbClr val="993300"/>
              </a:solidFill>
              <a:round/>
              <a:tailEnd len="med" type="triangle" w="med"/>
            </a:ln>
          </p:spPr>
          <p:style>
            <a:lnRef idx="0"/>
            <a:fillRef idx="0"/>
            <a:effectRef idx="0"/>
            <a:fontRef idx="minor"/>
          </p:style>
        </p:sp>
        <p:sp>
          <p:nvSpPr>
            <p:cNvPr id="795" name="Google Shape;637;gda7c634b4f_0_326"/>
            <p:cNvSpPr/>
            <p:nvPr/>
          </p:nvSpPr>
          <p:spPr>
            <a:xfrm rot="10800000">
              <a:off x="6340680" y="3810240"/>
              <a:ext cx="1428480" cy="1080"/>
            </a:xfrm>
            <a:custGeom>
              <a:avLst/>
              <a:gdLst/>
              <a:ahLst/>
              <a:rect l="l" t="t" r="r" b="b"/>
              <a:pathLst>
                <a:path w="21600" h="21600">
                  <a:moveTo>
                    <a:pt x="0" y="0"/>
                  </a:moveTo>
                  <a:lnTo>
                    <a:pt x="21600" y="21600"/>
                  </a:lnTo>
                </a:path>
              </a:pathLst>
            </a:custGeom>
            <a:noFill/>
            <a:ln w="38100">
              <a:solidFill>
                <a:srgbClr val="993300"/>
              </a:solidFill>
              <a:round/>
              <a:headEnd len="med" type="triangle" w="med"/>
            </a:ln>
          </p:spPr>
          <p:style>
            <a:lnRef idx="0"/>
            <a:fillRef idx="0"/>
            <a:effectRef idx="0"/>
            <a:fontRef idx="minor"/>
          </p:style>
        </p:sp>
        <p:sp>
          <p:nvSpPr>
            <p:cNvPr id="796" name="Google Shape;638;gda7c634b4f_0_326"/>
            <p:cNvSpPr/>
            <p:nvPr/>
          </p:nvSpPr>
          <p:spPr>
            <a:xfrm>
              <a:off x="6165720" y="3809880"/>
              <a:ext cx="1080" cy="1080"/>
            </a:xfrm>
            <a:custGeom>
              <a:avLst/>
              <a:gdLst/>
              <a:ahLst/>
              <a:rect l="l" t="t" r="r" b="b"/>
              <a:pathLst>
                <a:path w="21600" h="21600">
                  <a:moveTo>
                    <a:pt x="0" y="0"/>
                  </a:moveTo>
                  <a:lnTo>
                    <a:pt x="21600" y="21600"/>
                  </a:lnTo>
                </a:path>
              </a:pathLst>
            </a:custGeom>
            <a:noFill/>
            <a:ln w="38100">
              <a:solidFill>
                <a:srgbClr val="993300"/>
              </a:solidFill>
              <a:round/>
            </a:ln>
          </p:spPr>
          <p:style>
            <a:lnRef idx="0"/>
            <a:fillRef idx="0"/>
            <a:effectRef idx="0"/>
            <a:fontRef idx="minor"/>
          </p:style>
        </p:sp>
        <p:sp>
          <p:nvSpPr>
            <p:cNvPr id="797" name="Google Shape;639;gda7c634b4f_0_326"/>
            <p:cNvSpPr/>
            <p:nvPr/>
          </p:nvSpPr>
          <p:spPr>
            <a:xfrm rot="10800000">
              <a:off x="4735800" y="4038840"/>
              <a:ext cx="1428480" cy="1080"/>
            </a:xfrm>
            <a:custGeom>
              <a:avLst/>
              <a:gdLst/>
              <a:ahLst/>
              <a:rect l="l" t="t" r="r" b="b"/>
              <a:pathLst>
                <a:path w="21600" h="21600">
                  <a:moveTo>
                    <a:pt x="0" y="0"/>
                  </a:moveTo>
                  <a:lnTo>
                    <a:pt x="21600" y="21600"/>
                  </a:lnTo>
                </a:path>
              </a:pathLst>
            </a:custGeom>
            <a:noFill/>
            <a:ln w="38100">
              <a:solidFill>
                <a:srgbClr val="993300"/>
              </a:solidFill>
              <a:round/>
              <a:tailEnd len="med" type="triangle" w="med"/>
            </a:ln>
          </p:spPr>
          <p:style>
            <a:lnRef idx="0"/>
            <a:fillRef idx="0"/>
            <a:effectRef idx="0"/>
            <a:fontRef idx="minor"/>
          </p:style>
        </p:sp>
        <p:sp>
          <p:nvSpPr>
            <p:cNvPr id="798" name="Google Shape;640;gda7c634b4f_0_326"/>
            <p:cNvSpPr/>
            <p:nvPr/>
          </p:nvSpPr>
          <p:spPr>
            <a:xfrm>
              <a:off x="4724280" y="4572000"/>
              <a:ext cx="1428480" cy="1080"/>
            </a:xfrm>
            <a:custGeom>
              <a:avLst/>
              <a:gdLst/>
              <a:ahLst/>
              <a:rect l="l" t="t" r="r" b="b"/>
              <a:pathLst>
                <a:path w="21600" h="21600">
                  <a:moveTo>
                    <a:pt x="0" y="0"/>
                  </a:moveTo>
                  <a:lnTo>
                    <a:pt x="21600" y="21600"/>
                  </a:lnTo>
                </a:path>
              </a:pathLst>
            </a:custGeom>
            <a:noFill/>
            <a:ln w="38100">
              <a:solidFill>
                <a:srgbClr val="993300"/>
              </a:solidFill>
              <a:round/>
              <a:headEnd len="med" type="triangle" w="med"/>
            </a:ln>
          </p:spPr>
          <p:style>
            <a:lnRef idx="0"/>
            <a:fillRef idx="0"/>
            <a:effectRef idx="0"/>
            <a:fontRef idx="minor"/>
          </p:style>
        </p:sp>
        <p:sp>
          <p:nvSpPr>
            <p:cNvPr id="799" name="Google Shape;641;gda7c634b4f_0_326"/>
            <p:cNvSpPr/>
            <p:nvPr/>
          </p:nvSpPr>
          <p:spPr>
            <a:xfrm>
              <a:off x="6248520" y="4572000"/>
              <a:ext cx="1080" cy="1080"/>
            </a:xfrm>
            <a:custGeom>
              <a:avLst/>
              <a:gdLst/>
              <a:ahLst/>
              <a:rect l="l" t="t" r="r" b="b"/>
              <a:pathLst>
                <a:path w="21600" h="21600">
                  <a:moveTo>
                    <a:pt x="0" y="0"/>
                  </a:moveTo>
                  <a:lnTo>
                    <a:pt x="21600" y="21600"/>
                  </a:lnTo>
                </a:path>
              </a:pathLst>
            </a:custGeom>
            <a:noFill/>
            <a:ln w="38100">
              <a:solidFill>
                <a:srgbClr val="993300"/>
              </a:solidFill>
              <a:round/>
            </a:ln>
          </p:spPr>
          <p:style>
            <a:lnRef idx="0"/>
            <a:fillRef idx="0"/>
            <a:effectRef idx="0"/>
            <a:fontRef idx="minor"/>
          </p:style>
        </p:sp>
        <p:sp>
          <p:nvSpPr>
            <p:cNvPr id="800" name="Google Shape;642;gda7c634b4f_0_326"/>
            <p:cNvSpPr/>
            <p:nvPr/>
          </p:nvSpPr>
          <p:spPr>
            <a:xfrm>
              <a:off x="6248520" y="4800600"/>
              <a:ext cx="1428480" cy="1080"/>
            </a:xfrm>
            <a:custGeom>
              <a:avLst/>
              <a:gdLst/>
              <a:ahLst/>
              <a:rect l="l" t="t" r="r" b="b"/>
              <a:pathLst>
                <a:path w="21600" h="21600">
                  <a:moveTo>
                    <a:pt x="0" y="0"/>
                  </a:moveTo>
                  <a:lnTo>
                    <a:pt x="21600" y="21600"/>
                  </a:lnTo>
                </a:path>
              </a:pathLst>
            </a:custGeom>
            <a:noFill/>
            <a:ln w="38100">
              <a:solidFill>
                <a:srgbClr val="993300"/>
              </a:solidFill>
              <a:round/>
              <a:tailEnd len="med" type="triangle" w="med"/>
            </a:ln>
          </p:spPr>
          <p:style>
            <a:lnRef idx="0"/>
            <a:fillRef idx="0"/>
            <a:effectRef idx="0"/>
            <a:fontRef idx="minor"/>
          </p:style>
        </p:sp>
      </p:grpSp>
      <p:grpSp>
        <p:nvGrpSpPr>
          <p:cNvPr id="801" name="Google Shape;643;gda7c634b4f_0_326"/>
          <p:cNvGrpSpPr/>
          <p:nvPr/>
        </p:nvGrpSpPr>
        <p:grpSpPr>
          <a:xfrm>
            <a:off x="6610320" y="838080"/>
            <a:ext cx="1047600" cy="4309560"/>
            <a:chOff x="6610320" y="838080"/>
            <a:chExt cx="1047600" cy="4309560"/>
          </a:xfrm>
        </p:grpSpPr>
        <p:sp>
          <p:nvSpPr>
            <p:cNvPr id="802" name="Google Shape;644;gda7c634b4f_0_326"/>
            <p:cNvSpPr/>
            <p:nvPr/>
          </p:nvSpPr>
          <p:spPr>
            <a:xfrm>
              <a:off x="6705720" y="838080"/>
              <a:ext cx="952200" cy="3661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1800" spc="-1" strike="noStrike">
                  <a:solidFill>
                    <a:srgbClr val="ffffff"/>
                  </a:solidFill>
                  <a:latin typeface="Calibri"/>
                  <a:ea typeface="Calibri"/>
                </a:rPr>
                <a:t>00000</a:t>
              </a:r>
              <a:endParaRPr b="0" lang="en-US" sz="1800" spc="-1" strike="noStrike">
                <a:latin typeface="Arial"/>
              </a:endParaRPr>
            </a:p>
          </p:txBody>
        </p:sp>
        <p:sp>
          <p:nvSpPr>
            <p:cNvPr id="803" name="Google Shape;645;gda7c634b4f_0_326"/>
            <p:cNvSpPr/>
            <p:nvPr/>
          </p:nvSpPr>
          <p:spPr>
            <a:xfrm>
              <a:off x="6629400" y="1781280"/>
              <a:ext cx="952200" cy="3661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1800" spc="-1" strike="noStrike">
                  <a:solidFill>
                    <a:srgbClr val="ffffff"/>
                  </a:solidFill>
                  <a:latin typeface="Calibri"/>
                  <a:ea typeface="Calibri"/>
                </a:rPr>
                <a:t>34BA0</a:t>
              </a:r>
              <a:endParaRPr b="0" lang="en-US" sz="1800" spc="-1" strike="noStrike">
                <a:latin typeface="Arial"/>
              </a:endParaRPr>
            </a:p>
          </p:txBody>
        </p:sp>
        <p:sp>
          <p:nvSpPr>
            <p:cNvPr id="804" name="Google Shape;646;gda7c634b4f_0_326"/>
            <p:cNvSpPr/>
            <p:nvPr/>
          </p:nvSpPr>
          <p:spPr>
            <a:xfrm>
              <a:off x="6638760" y="2271600"/>
              <a:ext cx="952200" cy="3661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1800" spc="-1" strike="noStrike">
                  <a:solidFill>
                    <a:srgbClr val="ffffff"/>
                  </a:solidFill>
                  <a:latin typeface="Calibri"/>
                  <a:ea typeface="Calibri"/>
                </a:rPr>
                <a:t>44B9F</a:t>
              </a:r>
              <a:endParaRPr b="0" lang="en-US" sz="1800" spc="-1" strike="noStrike">
                <a:latin typeface="Arial"/>
              </a:endParaRPr>
            </a:p>
          </p:txBody>
        </p:sp>
        <p:sp>
          <p:nvSpPr>
            <p:cNvPr id="805" name="Google Shape;647;gda7c634b4f_0_326"/>
            <p:cNvSpPr/>
            <p:nvPr/>
          </p:nvSpPr>
          <p:spPr>
            <a:xfrm>
              <a:off x="6638760" y="2619360"/>
              <a:ext cx="952200" cy="3661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1800" spc="-1" strike="noStrike">
                  <a:solidFill>
                    <a:srgbClr val="ffffff"/>
                  </a:solidFill>
                  <a:latin typeface="Calibri"/>
                  <a:ea typeface="Calibri"/>
                </a:rPr>
                <a:t>44EB0</a:t>
              </a:r>
              <a:endParaRPr b="0" lang="en-US" sz="1800" spc="-1" strike="noStrike">
                <a:latin typeface="Arial"/>
              </a:endParaRPr>
            </a:p>
          </p:txBody>
        </p:sp>
        <p:sp>
          <p:nvSpPr>
            <p:cNvPr id="806" name="Google Shape;648;gda7c634b4f_0_326"/>
            <p:cNvSpPr/>
            <p:nvPr/>
          </p:nvSpPr>
          <p:spPr>
            <a:xfrm>
              <a:off x="6610320" y="3105000"/>
              <a:ext cx="952200" cy="3661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1800" spc="-1" strike="noStrike">
                  <a:solidFill>
                    <a:srgbClr val="ffffff"/>
                  </a:solidFill>
                  <a:latin typeface="Calibri"/>
                  <a:ea typeface="Calibri"/>
                </a:rPr>
                <a:t>54EAF</a:t>
              </a:r>
              <a:endParaRPr b="0" lang="en-US" sz="1800" spc="-1" strike="noStrike">
                <a:latin typeface="Arial"/>
              </a:endParaRPr>
            </a:p>
          </p:txBody>
        </p:sp>
        <p:sp>
          <p:nvSpPr>
            <p:cNvPr id="807" name="Google Shape;649;gda7c634b4f_0_326"/>
            <p:cNvSpPr/>
            <p:nvPr/>
          </p:nvSpPr>
          <p:spPr>
            <a:xfrm>
              <a:off x="6624720" y="3443400"/>
              <a:ext cx="952200" cy="3661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1800" spc="-1" strike="noStrike">
                  <a:solidFill>
                    <a:srgbClr val="ffffff"/>
                  </a:solidFill>
                  <a:latin typeface="Calibri"/>
                  <a:ea typeface="Calibri"/>
                </a:rPr>
                <a:t>54EB0</a:t>
              </a:r>
              <a:endParaRPr b="0" lang="en-US" sz="1800" spc="-1" strike="noStrike">
                <a:latin typeface="Arial"/>
              </a:endParaRPr>
            </a:p>
          </p:txBody>
        </p:sp>
        <p:sp>
          <p:nvSpPr>
            <p:cNvPr id="808" name="Google Shape;650;gda7c634b4f_0_326"/>
            <p:cNvSpPr/>
            <p:nvPr/>
          </p:nvSpPr>
          <p:spPr>
            <a:xfrm>
              <a:off x="6610320" y="3943440"/>
              <a:ext cx="952200" cy="3661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1800" spc="-1" strike="noStrike">
                  <a:solidFill>
                    <a:srgbClr val="ffffff"/>
                  </a:solidFill>
                  <a:latin typeface="Calibri"/>
                  <a:ea typeface="Calibri"/>
                </a:rPr>
                <a:t>64EAF</a:t>
              </a:r>
              <a:endParaRPr b="0" lang="en-US" sz="1800" spc="-1" strike="noStrike">
                <a:latin typeface="Arial"/>
              </a:endParaRPr>
            </a:p>
          </p:txBody>
        </p:sp>
        <p:sp>
          <p:nvSpPr>
            <p:cNvPr id="809" name="Google Shape;651;gda7c634b4f_0_326"/>
            <p:cNvSpPr/>
            <p:nvPr/>
          </p:nvSpPr>
          <p:spPr>
            <a:xfrm>
              <a:off x="6667560" y="4295880"/>
              <a:ext cx="952200" cy="3661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1800" spc="-1" strike="noStrike">
                  <a:solidFill>
                    <a:srgbClr val="ffffff"/>
                  </a:solidFill>
                  <a:latin typeface="Calibri"/>
                  <a:ea typeface="Calibri"/>
                </a:rPr>
                <a:t>695E0</a:t>
              </a:r>
              <a:endParaRPr b="0" lang="en-US" sz="1800" spc="-1" strike="noStrike">
                <a:latin typeface="Arial"/>
              </a:endParaRPr>
            </a:p>
          </p:txBody>
        </p:sp>
        <p:sp>
          <p:nvSpPr>
            <p:cNvPr id="810" name="Google Shape;652;gda7c634b4f_0_326"/>
            <p:cNvSpPr/>
            <p:nvPr/>
          </p:nvSpPr>
          <p:spPr>
            <a:xfrm>
              <a:off x="6629400" y="4781520"/>
              <a:ext cx="952200" cy="3661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1800" spc="-1" strike="noStrike">
                  <a:solidFill>
                    <a:srgbClr val="ffffff"/>
                  </a:solidFill>
                  <a:latin typeface="Calibri"/>
                  <a:ea typeface="Calibri"/>
                </a:rPr>
                <a:t>795DF</a:t>
              </a:r>
              <a:endParaRPr b="0" lang="en-US" sz="1800" spc="-1" strike="noStrike">
                <a:latin typeface="Arial"/>
              </a:endParaRPr>
            </a:p>
          </p:txBody>
        </p:sp>
      </p:grpSp>
      <p:sp>
        <p:nvSpPr>
          <p:cNvPr id="811" name="Google Shape;653;gda7c634b4f_0_326"/>
          <p:cNvSpPr/>
          <p:nvPr/>
        </p:nvSpPr>
        <p:spPr>
          <a:xfrm>
            <a:off x="7881840" y="309600"/>
            <a:ext cx="2133360" cy="51840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2800" spc="-1" strike="noStrike">
                <a:solidFill>
                  <a:srgbClr val="5752b8"/>
                </a:solidFill>
                <a:latin typeface="Calibri"/>
                <a:ea typeface="Calibri"/>
              </a:rPr>
              <a:t>MEMORY</a:t>
            </a:r>
            <a:endParaRPr b="0" lang="en-US" sz="2800" spc="-1" strike="noStrike">
              <a:latin typeface="Arial"/>
            </a:endParaRPr>
          </a:p>
        </p:txBody>
      </p:sp>
      <p:pic>
        <p:nvPicPr>
          <p:cNvPr id="812" name="Google Shape;654;gda7c634b4f_0_326" descr="Image result for Physical Memory organization of 8086"/>
          <p:cNvPicPr/>
          <p:nvPr/>
        </p:nvPicPr>
        <p:blipFill>
          <a:blip r:embed="rId1"/>
          <a:stretch/>
        </p:blipFill>
        <p:spPr>
          <a:xfrm>
            <a:off x="1676520" y="914400"/>
            <a:ext cx="8457840" cy="4571640"/>
          </a:xfrm>
          <a:prstGeom prst="rect">
            <a:avLst/>
          </a:prstGeom>
          <a:ln w="0">
            <a:noFill/>
          </a:ln>
        </p:spPr>
      </p:pic>
      <p:sp>
        <p:nvSpPr>
          <p:cNvPr id="813" name="Google Shape;655;gda7c634b4f_0_326"/>
          <p:cNvSpPr/>
          <p:nvPr/>
        </p:nvSpPr>
        <p:spPr>
          <a:xfrm>
            <a:off x="1828800" y="5791320"/>
            <a:ext cx="8076960" cy="366120"/>
          </a:xfrm>
          <a:prstGeom prst="rect">
            <a:avLst/>
          </a:prstGeom>
          <a:noFill/>
          <a:ln w="0">
            <a:noFill/>
          </a:ln>
        </p:spPr>
        <p:style>
          <a:lnRef idx="0"/>
          <a:fillRef idx="0"/>
          <a:effectRef idx="0"/>
          <a:fontRef idx="minor"/>
        </p:style>
        <p:txBody>
          <a:bodyPr>
            <a:spAutoFit/>
          </a:bodyPr>
          <a:p>
            <a:pPr algn="ctr">
              <a:lnSpc>
                <a:spcPct val="100000"/>
              </a:lnSpc>
              <a:tabLst>
                <a:tab algn="l" pos="0"/>
              </a:tabLst>
            </a:pPr>
            <a:r>
              <a:rPr b="0" lang="en-US" sz="1800" spc="-1" strike="noStrike">
                <a:solidFill>
                  <a:srgbClr val="ffffff"/>
                </a:solidFill>
                <a:latin typeface="Calibri"/>
                <a:ea typeface="Calibri"/>
              </a:rPr>
              <a:t>Figure 5:[4]</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Google Shape;660;gda7c634b4f_0_370"/>
          <p:cNvSpPr txBox="1"/>
          <p:nvPr/>
        </p:nvSpPr>
        <p:spPr>
          <a:xfrm>
            <a:off x="2883960" y="308160"/>
            <a:ext cx="6423480" cy="1380600"/>
          </a:xfrm>
          <a:prstGeom prst="rect">
            <a:avLst/>
          </a:prstGeom>
          <a:noFill/>
          <a:ln w="12240">
            <a:solidFill>
              <a:srgbClr val="7e7e7e"/>
            </a:solidFill>
            <a:round/>
          </a:ln>
        </p:spPr>
        <p:txBody>
          <a:bodyPr lIns="0" rIns="0" tIns="235440" bIns="0">
            <a:noAutofit/>
          </a:bodyPr>
          <a:p>
            <a:pPr algn="ctr">
              <a:lnSpc>
                <a:spcPct val="100000"/>
              </a:lnSpc>
              <a:tabLst>
                <a:tab algn="l" pos="0"/>
              </a:tabLst>
            </a:pPr>
            <a:r>
              <a:rPr b="0" lang="en-US" sz="4400" spc="-1" strike="noStrike">
                <a:solidFill>
                  <a:srgbClr val="ffffff"/>
                </a:solidFill>
                <a:latin typeface="Arial"/>
                <a:ea typeface="Arial"/>
              </a:rPr>
              <a:t>Memory Segmentation</a:t>
            </a:r>
            <a:endParaRPr b="0" lang="en-US" sz="4400" spc="-1" strike="noStrike">
              <a:solidFill>
                <a:srgbClr val="000000"/>
              </a:solidFill>
              <a:latin typeface="Arial"/>
            </a:endParaRPr>
          </a:p>
        </p:txBody>
      </p:sp>
      <p:sp>
        <p:nvSpPr>
          <p:cNvPr id="815" name="Google Shape;661;gda7c634b4f_0_370"/>
          <p:cNvSpPr/>
          <p:nvPr/>
        </p:nvSpPr>
        <p:spPr>
          <a:xfrm>
            <a:off x="916920" y="1793520"/>
            <a:ext cx="6371280" cy="3411360"/>
          </a:xfrm>
          <a:prstGeom prst="rect">
            <a:avLst/>
          </a:prstGeom>
          <a:noFill/>
          <a:ln w="0">
            <a:noFill/>
          </a:ln>
        </p:spPr>
        <p:style>
          <a:lnRef idx="0"/>
          <a:fillRef idx="0"/>
          <a:effectRef idx="0"/>
          <a:fontRef idx="minor"/>
        </p:style>
        <p:txBody>
          <a:bodyPr lIns="0" rIns="0" tIns="11880" bIns="0">
            <a:spAutoFit/>
          </a:bodyPr>
          <a:p>
            <a:pPr marL="12600">
              <a:lnSpc>
                <a:spcPct val="100000"/>
              </a:lnSpc>
              <a:tabLst>
                <a:tab algn="l" pos="0"/>
              </a:tabLst>
            </a:pPr>
            <a:r>
              <a:rPr b="0" lang="en-US" sz="2800" spc="-1" strike="noStrike">
                <a:solidFill>
                  <a:srgbClr val="ffffff"/>
                </a:solidFill>
                <a:latin typeface="Arial"/>
                <a:ea typeface="Arial"/>
              </a:rPr>
              <a:t>8086 memory is divided into four segments.</a:t>
            </a:r>
            <a:endParaRPr b="0" lang="en-US" sz="2800" spc="-1" strike="noStrike">
              <a:latin typeface="Arial"/>
            </a:endParaRPr>
          </a:p>
          <a:p>
            <a:pPr>
              <a:lnSpc>
                <a:spcPct val="100000"/>
              </a:lnSpc>
              <a:spcBef>
                <a:spcPts val="54"/>
              </a:spcBef>
              <a:tabLst>
                <a:tab algn="l" pos="0"/>
              </a:tabLst>
            </a:pPr>
            <a:endParaRPr b="0" lang="en-US" sz="2800" spc="-1" strike="noStrike">
              <a:latin typeface="Arial"/>
            </a:endParaRPr>
          </a:p>
          <a:p>
            <a:pPr marL="241200" indent="-228960">
              <a:lnSpc>
                <a:spcPct val="100000"/>
              </a:lnSpc>
              <a:buClr>
                <a:srgbClr val="ffffff"/>
              </a:buClr>
              <a:buFont typeface="Arial"/>
              <a:buChar char="•"/>
              <a:tabLst>
                <a:tab algn="l" pos="0"/>
              </a:tabLst>
            </a:pPr>
            <a:r>
              <a:rPr b="0" lang="en-US" sz="2800" spc="-1" strike="noStrike">
                <a:solidFill>
                  <a:srgbClr val="ffffff"/>
                </a:solidFill>
                <a:latin typeface="Arial"/>
                <a:ea typeface="Arial"/>
              </a:rPr>
              <a:t>Extra Segment</a:t>
            </a:r>
            <a:endParaRPr b="0" lang="en-US" sz="2800" spc="-1" strike="noStrike">
              <a:latin typeface="Arial"/>
            </a:endParaRPr>
          </a:p>
          <a:p>
            <a:pPr marL="241200" indent="-228960">
              <a:lnSpc>
                <a:spcPct val="100000"/>
              </a:lnSpc>
              <a:spcBef>
                <a:spcPts val="660"/>
              </a:spcBef>
              <a:buClr>
                <a:srgbClr val="ffffff"/>
              </a:buClr>
              <a:buFont typeface="Arial"/>
              <a:buChar char="•"/>
              <a:tabLst>
                <a:tab algn="l" pos="0"/>
              </a:tabLst>
            </a:pPr>
            <a:r>
              <a:rPr b="0" lang="en-US" sz="2800" spc="-1" strike="noStrike">
                <a:solidFill>
                  <a:srgbClr val="ffffff"/>
                </a:solidFill>
                <a:latin typeface="Arial"/>
                <a:ea typeface="Arial"/>
              </a:rPr>
              <a:t>Stack Segment</a:t>
            </a:r>
            <a:endParaRPr b="0" lang="en-US" sz="2800" spc="-1" strike="noStrike">
              <a:latin typeface="Arial"/>
            </a:endParaRPr>
          </a:p>
          <a:p>
            <a:pPr marL="241200" indent="-228960">
              <a:lnSpc>
                <a:spcPct val="100000"/>
              </a:lnSpc>
              <a:spcBef>
                <a:spcPts val="675"/>
              </a:spcBef>
              <a:buClr>
                <a:srgbClr val="ffffff"/>
              </a:buClr>
              <a:buFont typeface="Arial"/>
              <a:buChar char="•"/>
              <a:tabLst>
                <a:tab algn="l" pos="0"/>
              </a:tabLst>
            </a:pPr>
            <a:r>
              <a:rPr b="0" lang="en-US" sz="2800" spc="-1" strike="noStrike">
                <a:solidFill>
                  <a:srgbClr val="ffffff"/>
                </a:solidFill>
                <a:latin typeface="Arial"/>
                <a:ea typeface="Arial"/>
              </a:rPr>
              <a:t>Code Segment</a:t>
            </a:r>
            <a:endParaRPr b="0" lang="en-US" sz="2800" spc="-1" strike="noStrike">
              <a:latin typeface="Arial"/>
            </a:endParaRPr>
          </a:p>
          <a:p>
            <a:pPr marL="241200" indent="-228960">
              <a:lnSpc>
                <a:spcPct val="100000"/>
              </a:lnSpc>
              <a:spcBef>
                <a:spcPts val="660"/>
              </a:spcBef>
              <a:buClr>
                <a:srgbClr val="ffffff"/>
              </a:buClr>
              <a:buFont typeface="Arial"/>
              <a:buChar char="•"/>
              <a:tabLst>
                <a:tab algn="l" pos="0"/>
              </a:tabLst>
            </a:pPr>
            <a:r>
              <a:rPr b="0" lang="en-US" sz="2800" spc="-1" strike="noStrike">
                <a:solidFill>
                  <a:srgbClr val="ffffff"/>
                </a:solidFill>
                <a:latin typeface="Arial"/>
                <a:ea typeface="Arial"/>
              </a:rPr>
              <a:t>Data Segment</a:t>
            </a:r>
            <a:endParaRPr b="0" lang="en-US" sz="2800" spc="-1" strike="noStrike">
              <a:latin typeface="Arial"/>
            </a:endParaRPr>
          </a:p>
        </p:txBody>
      </p:sp>
      <p:sp>
        <p:nvSpPr>
          <p:cNvPr id="816" name="Google Shape;662;gda7c634b4f_0_370"/>
          <p:cNvSpPr/>
          <p:nvPr/>
        </p:nvSpPr>
        <p:spPr>
          <a:xfrm>
            <a:off x="4238280" y="2232720"/>
            <a:ext cx="6908040" cy="4361400"/>
          </a:xfrm>
          <a:prstGeom prst="rect">
            <a:avLst/>
          </a:prstGeom>
          <a:blipFill rotWithShape="0">
            <a:blip r:embed="rId1"/>
            <a:srcRect/>
            <a:stretch/>
          </a:blipFill>
          <a:ln w="0">
            <a:noFill/>
          </a:ln>
        </p:spPr>
        <p:style>
          <a:lnRef idx="0"/>
          <a:fillRef idx="0"/>
          <a:effectRef idx="0"/>
          <a:fontRef idx="minor"/>
        </p:style>
      </p:sp>
      <p:sp>
        <p:nvSpPr>
          <p:cNvPr id="817" name="Google Shape;663;gda7c634b4f_0_370"/>
          <p:cNvSpPr txBox="1"/>
          <p:nvPr/>
        </p:nvSpPr>
        <p:spPr>
          <a:xfrm>
            <a:off x="8778240" y="6378120"/>
            <a:ext cx="2803680" cy="3977640"/>
          </a:xfrm>
          <a:prstGeom prst="rect">
            <a:avLst/>
          </a:prstGeom>
          <a:noFill/>
          <a:ln w="0">
            <a:noFill/>
          </a:ln>
        </p:spPr>
        <p:txBody>
          <a:bodyPr lIns="0" rIns="0" tIns="0" bIns="0">
            <a:noAutofit/>
          </a:bodyPr>
          <a:p>
            <a:pPr algn="r">
              <a:lnSpc>
                <a:spcPct val="100000"/>
              </a:lnSpc>
              <a:tabLst>
                <a:tab algn="l" pos="0"/>
              </a:tabLst>
            </a:pPr>
            <a:fld id="{288A63FA-8B0D-409A-8FFA-0A960297862D}" type="slidenum">
              <a:rPr b="0" lang="en-US" sz="1300" spc="-1" strike="noStrike">
                <a:solidFill>
                  <a:srgbClr val="888888"/>
                </a:solidFill>
                <a:latin typeface="Arial"/>
                <a:ea typeface="Arial"/>
              </a:rPr>
              <a:t>57</a:t>
            </a:fld>
            <a:endParaRPr b="0" lang="en-US" sz="1300" spc="-1" strike="noStrike">
              <a:latin typeface="Times New Roman"/>
            </a:endParaRPr>
          </a:p>
        </p:txBody>
      </p:sp>
      <p:sp>
        <p:nvSpPr>
          <p:cNvPr id="818" name="Google Shape;664;gda7c634b4f_0_370"/>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Google Shape;133;p7"/>
          <p:cNvSpPr txBox="1"/>
          <p:nvPr/>
        </p:nvSpPr>
        <p:spPr>
          <a:xfrm>
            <a:off x="2883960" y="308160"/>
            <a:ext cx="6423480" cy="1145160"/>
          </a:xfrm>
          <a:prstGeom prst="rect">
            <a:avLst/>
          </a:prstGeom>
          <a:noFill/>
          <a:ln w="0">
            <a:noFill/>
          </a:ln>
        </p:spPr>
        <p:txBody>
          <a:bodyPr lIns="0" rIns="0" tIns="0" bIns="0">
            <a:noAutofit/>
          </a:bodyPr>
          <a:p>
            <a:pPr>
              <a:lnSpc>
                <a:spcPct val="100000"/>
              </a:lnSpc>
              <a:tabLst>
                <a:tab algn="l" pos="0"/>
              </a:tabLst>
            </a:pPr>
            <a:r>
              <a:rPr b="1" lang="en-US" sz="3600" spc="-1" strike="noStrike">
                <a:solidFill>
                  <a:srgbClr val="ffffff"/>
                </a:solidFill>
                <a:latin typeface="Times New Roman"/>
                <a:ea typeface="Times New Roman"/>
              </a:rPr>
              <a:t>What is a Microprocessor?</a:t>
            </a:r>
            <a:endParaRPr b="0" lang="en-US" sz="3600" spc="-1" strike="noStrike">
              <a:solidFill>
                <a:srgbClr val="000000"/>
              </a:solidFill>
              <a:latin typeface="Arial"/>
            </a:endParaRPr>
          </a:p>
        </p:txBody>
      </p:sp>
      <p:sp>
        <p:nvSpPr>
          <p:cNvPr id="503" name="Google Shape;134;p7"/>
          <p:cNvSpPr txBox="1"/>
          <p:nvPr/>
        </p:nvSpPr>
        <p:spPr>
          <a:xfrm>
            <a:off x="2333520" y="2024640"/>
            <a:ext cx="8647200" cy="5142960"/>
          </a:xfrm>
          <a:prstGeom prst="rect">
            <a:avLst/>
          </a:prstGeom>
          <a:noFill/>
          <a:ln w="0">
            <a:noFill/>
          </a:ln>
        </p:spPr>
        <p:txBody>
          <a:bodyPr lIns="0" rIns="0" tIns="0" bIns="0">
            <a:noAutofit/>
          </a:bodyPr>
          <a:p>
            <a:pPr marL="355680" indent="-343080">
              <a:lnSpc>
                <a:spcPct val="100000"/>
              </a:lnSpc>
              <a:tabLst>
                <a:tab algn="l" pos="0"/>
              </a:tabLst>
            </a:pPr>
            <a:r>
              <a:rPr b="0" lang="en-US" sz="2800" spc="-1" strike="noStrike">
                <a:solidFill>
                  <a:srgbClr val="ffffff"/>
                </a:solidFill>
                <a:latin typeface="Times New Roman"/>
                <a:ea typeface="Times New Roman"/>
              </a:rPr>
              <a:t>The word comes from the combination micro and  processor.</a:t>
            </a:r>
            <a:endParaRPr b="0" lang="en-US" sz="2800" spc="-1" strike="noStrike">
              <a:solidFill>
                <a:srgbClr val="000000"/>
              </a:solidFill>
              <a:latin typeface="Arial"/>
            </a:endParaRPr>
          </a:p>
          <a:p>
            <a:pPr lvl="1" marL="755640" indent="-286200">
              <a:lnSpc>
                <a:spcPct val="100000"/>
              </a:lnSpc>
              <a:spcBef>
                <a:spcPts val="584"/>
              </a:spcBef>
              <a:buClr>
                <a:srgbClr val="adadad"/>
              </a:buClr>
              <a:buFont typeface="Times New Roman"/>
              <a:buChar char="–"/>
              <a:tabLst>
                <a:tab algn="l" pos="0"/>
              </a:tabLst>
            </a:pPr>
            <a:r>
              <a:rPr b="0" lang="en-US" sz="2800" spc="-1" strike="noStrike">
                <a:solidFill>
                  <a:srgbClr val="adadad"/>
                </a:solidFill>
                <a:latin typeface="Times New Roman"/>
                <a:ea typeface="Times New Roman"/>
              </a:rPr>
              <a:t>Processor means a device that processes whatever comes as an input. In  this context processor means a device that processes  numbers, specifically binary numbers, 0’s and 1’s.</a:t>
            </a:r>
            <a:endParaRPr b="0" lang="en-US" sz="2800" spc="-1" strike="noStrike">
              <a:solidFill>
                <a:srgbClr val="000000"/>
              </a:solidFill>
              <a:latin typeface="Arial"/>
            </a:endParaRPr>
          </a:p>
          <a:p>
            <a:pPr lvl="1" marL="755640" indent="-286200">
              <a:lnSpc>
                <a:spcPct val="100000"/>
              </a:lnSpc>
              <a:spcBef>
                <a:spcPts val="584"/>
              </a:spcBef>
              <a:buClr>
                <a:srgbClr val="adadad"/>
              </a:buClr>
              <a:buFont typeface="Times New Roman"/>
              <a:buChar char="–"/>
              <a:tabLst>
                <a:tab algn="l" pos="0"/>
              </a:tabLst>
            </a:pPr>
            <a:r>
              <a:rPr b="0" lang="en-US" sz="2800" spc="-1" strike="noStrike">
                <a:solidFill>
                  <a:srgbClr val="adadad"/>
                </a:solidFill>
                <a:latin typeface="Times New Roman"/>
                <a:ea typeface="Times New Roman"/>
              </a:rPr>
              <a:t>To process means to manipulate. It is a general term that  describes all manipulation. Again in this content, it means to  perform certain operations on the numbers that depend on the  microprocessor’s design.</a:t>
            </a:r>
            <a:endParaRPr b="0" lang="en-US" sz="2800" spc="-1" strike="noStrike">
              <a:solidFill>
                <a:srgbClr val="000000"/>
              </a:solidFill>
              <a:latin typeface="Arial"/>
            </a:endParaRPr>
          </a:p>
          <a:p>
            <a:pPr>
              <a:lnSpc>
                <a:spcPct val="115000"/>
              </a:lnSpc>
              <a:spcBef>
                <a:spcPts val="1599"/>
              </a:spcBef>
              <a:spcAft>
                <a:spcPts val="1599"/>
              </a:spcAft>
              <a:tabLst>
                <a:tab algn="l" pos="0"/>
              </a:tabLst>
            </a:pPr>
            <a:endParaRPr b="0" lang="en-US" sz="2800" spc="-1" strike="noStrike">
              <a:solidFill>
                <a:srgbClr val="000000"/>
              </a:solidFill>
              <a:latin typeface="Arial"/>
            </a:endParaRPr>
          </a:p>
        </p:txBody>
      </p:sp>
      <p:sp>
        <p:nvSpPr>
          <p:cNvPr id="504" name="Google Shape;135;p7"/>
          <p:cNvSpPr txBox="1"/>
          <p:nvPr/>
        </p:nvSpPr>
        <p:spPr>
          <a:xfrm>
            <a:off x="8778240" y="4443480"/>
            <a:ext cx="2803680" cy="4069080"/>
          </a:xfrm>
          <a:prstGeom prst="rect">
            <a:avLst/>
          </a:prstGeom>
          <a:noFill/>
          <a:ln w="0">
            <a:noFill/>
          </a:ln>
        </p:spPr>
        <p:txBody>
          <a:bodyPr anchor="ctr">
            <a:noAutofit/>
          </a:bodyPr>
          <a:p>
            <a:pPr algn="r">
              <a:lnSpc>
                <a:spcPct val="100000"/>
              </a:lnSpc>
              <a:tabLst>
                <a:tab algn="l" pos="0"/>
              </a:tabLst>
            </a:pPr>
            <a:fld id="{8B306E62-7389-4EAC-AE6D-A1B5EBE5ABBF}" type="slidenum">
              <a:rPr b="0" lang="en-US" sz="1300" spc="-1" strike="noStrike">
                <a:solidFill>
                  <a:srgbClr val="888888"/>
                </a:solidFill>
                <a:latin typeface="Arial"/>
                <a:ea typeface="Arial"/>
              </a:rPr>
              <a:t>2</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Google Shape;669;gda7c634b4f_0_377"/>
          <p:cNvSpPr txBox="1"/>
          <p:nvPr/>
        </p:nvSpPr>
        <p:spPr>
          <a:xfrm>
            <a:off x="838080" y="359640"/>
            <a:ext cx="10515240" cy="1380600"/>
          </a:xfrm>
          <a:prstGeom prst="rect">
            <a:avLst/>
          </a:prstGeom>
          <a:noFill/>
          <a:ln w="12240">
            <a:solidFill>
              <a:srgbClr val="7e7e7e"/>
            </a:solidFill>
            <a:round/>
          </a:ln>
        </p:spPr>
        <p:txBody>
          <a:bodyPr lIns="0" rIns="0" tIns="235440" bIns="0">
            <a:noAutofit/>
          </a:bodyPr>
          <a:p>
            <a:pPr algn="ctr">
              <a:lnSpc>
                <a:spcPct val="100000"/>
              </a:lnSpc>
              <a:tabLst>
                <a:tab algn="l" pos="0"/>
              </a:tabLst>
            </a:pPr>
            <a:r>
              <a:rPr b="0" lang="en-US" sz="4400" spc="-1" strike="noStrike">
                <a:solidFill>
                  <a:srgbClr val="ffffff"/>
                </a:solidFill>
                <a:latin typeface="Arial"/>
                <a:ea typeface="Arial"/>
              </a:rPr>
              <a:t>8086 Registers</a:t>
            </a:r>
            <a:endParaRPr b="0" lang="en-US" sz="4400" spc="-1" strike="noStrike">
              <a:solidFill>
                <a:srgbClr val="000000"/>
              </a:solidFill>
              <a:latin typeface="Arial"/>
            </a:endParaRPr>
          </a:p>
        </p:txBody>
      </p:sp>
      <p:grpSp>
        <p:nvGrpSpPr>
          <p:cNvPr id="820" name="Google Shape;670;gda7c634b4f_0_377"/>
          <p:cNvGrpSpPr/>
          <p:nvPr/>
        </p:nvGrpSpPr>
        <p:grpSpPr>
          <a:xfrm>
            <a:off x="1095840" y="1926360"/>
            <a:ext cx="10048680" cy="4076280"/>
            <a:chOff x="1095840" y="1926360"/>
            <a:chExt cx="10048680" cy="4076280"/>
          </a:xfrm>
        </p:grpSpPr>
        <p:sp>
          <p:nvSpPr>
            <p:cNvPr id="821" name="Google Shape;671;gda7c634b4f_0_377"/>
            <p:cNvSpPr/>
            <p:nvPr/>
          </p:nvSpPr>
          <p:spPr>
            <a:xfrm>
              <a:off x="8421480" y="2414160"/>
              <a:ext cx="2723040" cy="2869560"/>
            </a:xfrm>
            <a:prstGeom prst="rect">
              <a:avLst/>
            </a:prstGeom>
            <a:blipFill rotWithShape="0">
              <a:blip r:embed="rId1"/>
              <a:srcRect/>
              <a:stretch/>
            </a:blipFill>
            <a:ln w="0">
              <a:noFill/>
            </a:ln>
          </p:spPr>
          <p:style>
            <a:lnRef idx="0"/>
            <a:fillRef idx="0"/>
            <a:effectRef idx="0"/>
            <a:fontRef idx="minor"/>
          </p:style>
        </p:sp>
        <p:sp>
          <p:nvSpPr>
            <p:cNvPr id="822" name="Google Shape;672;gda7c634b4f_0_377"/>
            <p:cNvSpPr/>
            <p:nvPr/>
          </p:nvSpPr>
          <p:spPr>
            <a:xfrm>
              <a:off x="1095840" y="1926360"/>
              <a:ext cx="6412680" cy="4076280"/>
            </a:xfrm>
            <a:prstGeom prst="rect">
              <a:avLst/>
            </a:prstGeom>
            <a:blipFill rotWithShape="0">
              <a:blip r:embed="rId2"/>
              <a:srcRect/>
              <a:stretch/>
            </a:blipFill>
            <a:ln w="0">
              <a:noFill/>
            </a:ln>
          </p:spPr>
          <p:style>
            <a:lnRef idx="0"/>
            <a:fillRef idx="0"/>
            <a:effectRef idx="0"/>
            <a:fontRef idx="minor"/>
          </p:style>
        </p:sp>
      </p:grpSp>
      <p:sp>
        <p:nvSpPr>
          <p:cNvPr id="823" name="Google Shape;673;gda7c634b4f_0_377"/>
          <p:cNvSpPr txBox="1"/>
          <p:nvPr/>
        </p:nvSpPr>
        <p:spPr>
          <a:xfrm>
            <a:off x="8778240" y="6378120"/>
            <a:ext cx="2803680" cy="3977640"/>
          </a:xfrm>
          <a:prstGeom prst="rect">
            <a:avLst/>
          </a:prstGeom>
          <a:noFill/>
          <a:ln w="0">
            <a:noFill/>
          </a:ln>
        </p:spPr>
        <p:txBody>
          <a:bodyPr lIns="0" rIns="0" tIns="0" bIns="0">
            <a:noAutofit/>
          </a:bodyPr>
          <a:p>
            <a:pPr algn="r">
              <a:lnSpc>
                <a:spcPct val="100000"/>
              </a:lnSpc>
              <a:tabLst>
                <a:tab algn="l" pos="0"/>
              </a:tabLst>
            </a:pPr>
            <a:fld id="{F72006DE-C1BA-4B46-A206-257BC9D80BAE}" type="slidenum">
              <a:rPr b="0" lang="en-US" sz="1300" spc="-1" strike="noStrike">
                <a:solidFill>
                  <a:srgbClr val="888888"/>
                </a:solidFill>
                <a:latin typeface="Arial"/>
                <a:ea typeface="Arial"/>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Google Shape;678;gda7c634b4f_0_385"/>
          <p:cNvSpPr txBox="1"/>
          <p:nvPr/>
        </p:nvSpPr>
        <p:spPr>
          <a:xfrm>
            <a:off x="2883960" y="308160"/>
            <a:ext cx="6423480" cy="696240"/>
          </a:xfrm>
          <a:prstGeom prst="rect">
            <a:avLst/>
          </a:prstGeom>
          <a:noFill/>
          <a:ln w="0">
            <a:noFill/>
          </a:ln>
          <a:effectLst>
            <a:outerShdw dist="35638" dir="2700000" blurRad="0">
              <a:srgbClr val="adadad"/>
            </a:outerShdw>
          </a:effectLst>
        </p:spPr>
        <p:txBody>
          <a:bodyPr lIns="0" rIns="0" tIns="0" bIns="0">
            <a:noAutofit/>
          </a:bodyPr>
          <a:p>
            <a:pPr>
              <a:lnSpc>
                <a:spcPct val="100000"/>
              </a:lnSpc>
              <a:tabLst>
                <a:tab algn="l" pos="0"/>
              </a:tabLst>
            </a:pPr>
            <a:r>
              <a:rPr b="0" lang="en-US" sz="4200" spc="-1" strike="noStrike">
                <a:solidFill>
                  <a:srgbClr val="ffffff"/>
                </a:solidFill>
                <a:latin typeface="Calibri"/>
                <a:ea typeface="Calibri"/>
              </a:rPr>
              <a:t>How to find base address?</a:t>
            </a:r>
            <a:endParaRPr b="0" lang="en-US" sz="4200" spc="-1" strike="noStrike">
              <a:solidFill>
                <a:srgbClr val="000000"/>
              </a:solidFill>
              <a:latin typeface="Arial"/>
            </a:endParaRPr>
          </a:p>
        </p:txBody>
      </p:sp>
      <p:sp>
        <p:nvSpPr>
          <p:cNvPr id="825" name="Google Shape;679;gda7c634b4f_0_385"/>
          <p:cNvSpPr txBox="1"/>
          <p:nvPr/>
        </p:nvSpPr>
        <p:spPr>
          <a:xfrm>
            <a:off x="2333520" y="2024640"/>
            <a:ext cx="8647200" cy="1769400"/>
          </a:xfrm>
          <a:prstGeom prst="rect">
            <a:avLst/>
          </a:prstGeom>
          <a:noFill/>
          <a:ln w="0">
            <a:noFill/>
          </a:ln>
        </p:spPr>
        <p:txBody>
          <a:bodyPr lIns="0" rIns="0" tIns="0" bIns="0">
            <a:normAutofit fontScale="21000"/>
          </a:bodyPr>
          <a:p>
            <a:pPr>
              <a:lnSpc>
                <a:spcPct val="90000"/>
              </a:lnSpc>
              <a:tabLst>
                <a:tab algn="l" pos="0"/>
              </a:tabLst>
            </a:pPr>
            <a:r>
              <a:rPr b="0" lang="en-US" sz="2800" spc="-1" strike="noStrike">
                <a:solidFill>
                  <a:srgbClr val="ffffff"/>
                </a:solidFill>
                <a:latin typeface="Times New Roman"/>
                <a:ea typeface="Times New Roman"/>
              </a:rPr>
              <a:t>Base address of any segment can be obtained by adding four binary 0’s to the right portion of the content of corresponding segment register</a:t>
            </a:r>
            <a:endParaRPr b="0" lang="en-US" sz="2800" spc="-1" strike="noStrike">
              <a:solidFill>
                <a:srgbClr val="000000"/>
              </a:solidFill>
              <a:latin typeface="Arial"/>
            </a:endParaRPr>
          </a:p>
          <a:p>
            <a:pPr>
              <a:lnSpc>
                <a:spcPct val="90000"/>
              </a:lnSpc>
              <a:spcBef>
                <a:spcPts val="1599"/>
              </a:spcBef>
              <a:tabLst>
                <a:tab algn="l" pos="0"/>
              </a:tabLst>
            </a:pPr>
            <a:endParaRPr b="0" lang="en-US" sz="2800" spc="-1" strike="noStrike">
              <a:solidFill>
                <a:srgbClr val="000000"/>
              </a:solidFill>
              <a:latin typeface="Arial"/>
            </a:endParaRPr>
          </a:p>
          <a:p>
            <a:pPr>
              <a:lnSpc>
                <a:spcPct val="90000"/>
              </a:lnSpc>
              <a:spcBef>
                <a:spcPts val="1599"/>
              </a:spcBef>
              <a:tabLst>
                <a:tab algn="l" pos="0"/>
              </a:tabLst>
            </a:pPr>
            <a:r>
              <a:rPr b="0" lang="en-US" sz="2800" spc="-1" strike="noStrike">
                <a:solidFill>
                  <a:srgbClr val="ffffff"/>
                </a:solidFill>
                <a:latin typeface="Times New Roman"/>
                <a:ea typeface="Times New Roman"/>
              </a:rPr>
              <a:t>It is like shifting the content of the segment registers to the right by 4 bits.</a:t>
            </a:r>
            <a:endParaRPr b="0" lang="en-US" sz="2800" spc="-1" strike="noStrike">
              <a:solidFill>
                <a:srgbClr val="000000"/>
              </a:solidFill>
              <a:latin typeface="Arial"/>
            </a:endParaRPr>
          </a:p>
          <a:p>
            <a:pPr>
              <a:lnSpc>
                <a:spcPct val="90000"/>
              </a:lnSpc>
              <a:spcBef>
                <a:spcPts val="1599"/>
              </a:spcBef>
              <a:tabLst>
                <a:tab algn="l" pos="0"/>
              </a:tabLst>
            </a:pPr>
            <a:endParaRPr b="0" lang="en-US" sz="2800" spc="-1" strike="noStrike">
              <a:solidFill>
                <a:srgbClr val="000000"/>
              </a:solidFill>
              <a:latin typeface="Arial"/>
            </a:endParaRPr>
          </a:p>
          <a:p>
            <a:pPr>
              <a:lnSpc>
                <a:spcPct val="90000"/>
              </a:lnSpc>
              <a:spcBef>
                <a:spcPts val="1599"/>
              </a:spcBef>
              <a:tabLst>
                <a:tab algn="l" pos="0"/>
              </a:tabLst>
            </a:pPr>
            <a:r>
              <a:rPr b="0" lang="en-US" sz="2800" spc="-1" strike="noStrike">
                <a:solidFill>
                  <a:srgbClr val="ffffff"/>
                </a:solidFill>
                <a:latin typeface="Times New Roman"/>
                <a:ea typeface="Times New Roman"/>
              </a:rPr>
              <a:t>E.g: If the value of CS is 2000H , base address of CS is obtained by adding 4 binary digits or 1 Hexadecimal zero to the content of CS : 20000H</a:t>
            </a:r>
            <a:endParaRPr b="0" lang="en-US" sz="2800" spc="-1" strike="noStrike">
              <a:solidFill>
                <a:srgbClr val="000000"/>
              </a:solidFill>
              <a:latin typeface="Arial"/>
            </a:endParaRPr>
          </a:p>
          <a:p>
            <a:pPr marL="2743200">
              <a:lnSpc>
                <a:spcPct val="90000"/>
              </a:lnSpc>
              <a:spcBef>
                <a:spcPts val="1599"/>
              </a:spcBef>
              <a:tabLst>
                <a:tab algn="l" pos="0"/>
              </a:tabLst>
            </a:pPr>
            <a:r>
              <a:rPr b="1" lang="en-US" sz="2800" spc="-1" strike="noStrike">
                <a:solidFill>
                  <a:srgbClr val="adadad"/>
                </a:solidFill>
                <a:latin typeface="Times New Roman"/>
                <a:ea typeface="Times New Roman"/>
              </a:rPr>
              <a:t>Formula : BA*10H</a:t>
            </a:r>
            <a:endParaRPr b="0" lang="en-US" sz="2800" spc="-1" strike="noStrike">
              <a:solidFill>
                <a:srgbClr val="000000"/>
              </a:solidFill>
              <a:latin typeface="Arial"/>
            </a:endParaRPr>
          </a:p>
          <a:p>
            <a:pPr>
              <a:lnSpc>
                <a:spcPct val="90000"/>
              </a:lnSpc>
              <a:spcBef>
                <a:spcPts val="1599"/>
              </a:spcBef>
              <a:spcAft>
                <a:spcPts val="1599"/>
              </a:spcAft>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Google Shape;684;gda7c634b4f_0_391"/>
          <p:cNvSpPr txBox="1"/>
          <p:nvPr/>
        </p:nvSpPr>
        <p:spPr>
          <a:xfrm>
            <a:off x="2333520" y="2024640"/>
            <a:ext cx="8647200" cy="1769400"/>
          </a:xfrm>
          <a:prstGeom prst="rect">
            <a:avLst/>
          </a:prstGeom>
          <a:noFill/>
          <a:ln w="0">
            <a:noFill/>
          </a:ln>
        </p:spPr>
        <p:txBody>
          <a:bodyPr lIns="0" rIns="0" tIns="0" bIns="0">
            <a:normAutofit/>
          </a:bodyPr>
          <a:p>
            <a:pPr>
              <a:lnSpc>
                <a:spcPct val="115000"/>
              </a:lnSpc>
              <a:spcAft>
                <a:spcPts val="1599"/>
              </a:spcAft>
              <a:tabLst>
                <a:tab algn="l" pos="0"/>
              </a:tabLst>
            </a:pPr>
            <a:r>
              <a:rPr b="1" lang="en-US" sz="3000" spc="-1" strike="noStrike">
                <a:solidFill>
                  <a:srgbClr val="ffffff"/>
                </a:solidFill>
                <a:latin typeface="Arial Black"/>
                <a:ea typeface="Arial Black"/>
              </a:rPr>
              <a:t>The following examples shows the CS:IP scheme of address formation:</a:t>
            </a:r>
            <a:endParaRPr b="0" lang="en-US" sz="3000" spc="-1" strike="noStrike">
              <a:solidFill>
                <a:srgbClr val="000000"/>
              </a:solidFill>
              <a:latin typeface="Arial"/>
            </a:endParaRPr>
          </a:p>
        </p:txBody>
      </p:sp>
      <p:sp>
        <p:nvSpPr>
          <p:cNvPr id="827" name="Google Shape;685;gda7c634b4f_0_391"/>
          <p:cNvSpPr/>
          <p:nvPr/>
        </p:nvSpPr>
        <p:spPr>
          <a:xfrm>
            <a:off x="1676520" y="2438280"/>
            <a:ext cx="3657240" cy="1142640"/>
          </a:xfrm>
          <a:prstGeom prst="rect">
            <a:avLst/>
          </a:prstGeom>
          <a:solidFill>
            <a:schemeClr val="lt1"/>
          </a:solidFill>
          <a:ln w="28575">
            <a:solidFill>
              <a:srgbClr val="ffffff"/>
            </a:solidFill>
            <a:miter/>
          </a:ln>
        </p:spPr>
        <p:style>
          <a:lnRef idx="0"/>
          <a:fillRef idx="0"/>
          <a:effectRef idx="0"/>
          <a:fontRef idx="minor"/>
        </p:style>
        <p:txBody>
          <a:bodyPr anchor="ctr">
            <a:noAutofit/>
          </a:bodyPr>
          <a:p>
            <a:pPr algn="ctr">
              <a:lnSpc>
                <a:spcPct val="100000"/>
              </a:lnSpc>
              <a:tabLst>
                <a:tab algn="l" pos="0"/>
              </a:tabLst>
            </a:pPr>
            <a:r>
              <a:rPr b="1" lang="en-US" sz="1600" spc="-1" strike="noStrike">
                <a:solidFill>
                  <a:srgbClr val="ffffff"/>
                </a:solidFill>
                <a:latin typeface="Calibri"/>
                <a:ea typeface="Calibri"/>
              </a:rPr>
              <a:t>Inserting a hexadecimal 0H (0000B)</a:t>
            </a:r>
            <a:endParaRPr b="0" lang="en-US" sz="1600" spc="-1" strike="noStrike">
              <a:latin typeface="Arial"/>
            </a:endParaRPr>
          </a:p>
          <a:p>
            <a:pPr algn="ctr">
              <a:lnSpc>
                <a:spcPct val="100000"/>
              </a:lnSpc>
              <a:tabLst>
                <a:tab algn="l" pos="0"/>
              </a:tabLst>
            </a:pPr>
            <a:endParaRPr b="0" lang="en-US" sz="1600" spc="-1" strike="noStrike">
              <a:latin typeface="Arial"/>
            </a:endParaRPr>
          </a:p>
          <a:p>
            <a:pPr algn="ctr">
              <a:lnSpc>
                <a:spcPct val="100000"/>
              </a:lnSpc>
              <a:tabLst>
                <a:tab algn="l" pos="0"/>
              </a:tabLst>
            </a:pPr>
            <a:r>
              <a:rPr b="1" lang="en-US" sz="1600" spc="-1" strike="noStrike">
                <a:solidFill>
                  <a:srgbClr val="ffffff"/>
                </a:solidFill>
                <a:latin typeface="Calibri"/>
                <a:ea typeface="Calibri"/>
              </a:rPr>
              <a:t> </a:t>
            </a:r>
            <a:r>
              <a:rPr b="1" lang="en-US" sz="1600" spc="-1" strike="noStrike">
                <a:solidFill>
                  <a:srgbClr val="ffffff"/>
                </a:solidFill>
                <a:latin typeface="Calibri"/>
                <a:ea typeface="Calibri"/>
              </a:rPr>
              <a:t>with the CSR or shifting the CSR</a:t>
            </a:r>
            <a:endParaRPr b="0" lang="en-US" sz="1600" spc="-1" strike="noStrike">
              <a:latin typeface="Arial"/>
            </a:endParaRPr>
          </a:p>
          <a:p>
            <a:pPr algn="ctr">
              <a:lnSpc>
                <a:spcPct val="100000"/>
              </a:lnSpc>
              <a:tabLst>
                <a:tab algn="l" pos="0"/>
              </a:tabLst>
            </a:pPr>
            <a:endParaRPr b="0" lang="en-US" sz="1600" spc="-1" strike="noStrike">
              <a:latin typeface="Arial"/>
            </a:endParaRPr>
          </a:p>
          <a:p>
            <a:pPr algn="ctr">
              <a:lnSpc>
                <a:spcPct val="100000"/>
              </a:lnSpc>
              <a:tabLst>
                <a:tab algn="l" pos="0"/>
              </a:tabLst>
            </a:pPr>
            <a:r>
              <a:rPr b="1" lang="en-US" sz="1600" spc="-1" strike="noStrike">
                <a:solidFill>
                  <a:srgbClr val="ffffff"/>
                </a:solidFill>
                <a:latin typeface="Calibri"/>
                <a:ea typeface="Calibri"/>
              </a:rPr>
              <a:t>four binary digits left</a:t>
            </a:r>
            <a:endParaRPr b="0" lang="en-US" sz="1600" spc="-1" strike="noStrike">
              <a:latin typeface="Arial"/>
            </a:endParaRPr>
          </a:p>
        </p:txBody>
      </p:sp>
      <p:grpSp>
        <p:nvGrpSpPr>
          <p:cNvPr id="828" name="Google Shape;686;gda7c634b4f_0_391"/>
          <p:cNvGrpSpPr/>
          <p:nvPr/>
        </p:nvGrpSpPr>
        <p:grpSpPr>
          <a:xfrm>
            <a:off x="1219320" y="1828800"/>
            <a:ext cx="8861400" cy="4493160"/>
            <a:chOff x="1219320" y="1828800"/>
            <a:chExt cx="8861400" cy="4493160"/>
          </a:xfrm>
        </p:grpSpPr>
        <p:sp>
          <p:nvSpPr>
            <p:cNvPr id="829" name="Google Shape;687;gda7c634b4f_0_391"/>
            <p:cNvSpPr/>
            <p:nvPr/>
          </p:nvSpPr>
          <p:spPr>
            <a:xfrm>
              <a:off x="1219320" y="4406760"/>
              <a:ext cx="4636440" cy="1841040"/>
            </a:xfrm>
            <a:prstGeom prst="rect">
              <a:avLst/>
            </a:prstGeom>
            <a:solidFill>
              <a:schemeClr val="lt1"/>
            </a:solidFill>
            <a:ln w="9525">
              <a:solidFill>
                <a:srgbClr val="212121"/>
              </a:solidFill>
              <a:miter/>
            </a:ln>
          </p:spPr>
          <p:style>
            <a:lnRef idx="0"/>
            <a:fillRef idx="0"/>
            <a:effectRef idx="0"/>
            <a:fontRef idx="minor"/>
          </p:style>
          <p:txBody>
            <a:bodyPr anchor="ctr">
              <a:noAutofit/>
            </a:bodyPr>
            <a:p>
              <a:pPr algn="ctr">
                <a:lnSpc>
                  <a:spcPct val="100000"/>
                </a:lnSpc>
                <a:tabLst>
                  <a:tab algn="l" pos="0"/>
                </a:tabLst>
              </a:pPr>
              <a:r>
                <a:rPr b="1" lang="en-US" sz="2800" spc="-1" strike="noStrike">
                  <a:solidFill>
                    <a:srgbClr val="ffffff"/>
                  </a:solidFill>
                  <a:latin typeface="Calibri"/>
                  <a:ea typeface="Calibri"/>
                </a:rPr>
                <a:t>3 4 B A </a:t>
              </a:r>
              <a:r>
                <a:rPr b="1" lang="en-US" sz="2800" spc="-1" strike="noStrike">
                  <a:solidFill>
                    <a:srgbClr val="ff0066"/>
                  </a:solidFill>
                  <a:latin typeface="Calibri"/>
                  <a:ea typeface="Calibri"/>
                </a:rPr>
                <a:t>0</a:t>
              </a:r>
              <a:r>
                <a:rPr b="1" lang="en-US" sz="2800" spc="-1" strike="noStrike">
                  <a:solidFill>
                    <a:srgbClr val="ffffff"/>
                  </a:solidFill>
                  <a:latin typeface="Calibri"/>
                  <a:ea typeface="Calibri"/>
                </a:rPr>
                <a:t> ( C S ) +</a:t>
              </a:r>
              <a:endParaRPr b="0" lang="en-US" sz="2800" spc="-1" strike="noStrike">
                <a:latin typeface="Arial"/>
              </a:endParaRPr>
            </a:p>
            <a:p>
              <a:pPr algn="ctr">
                <a:lnSpc>
                  <a:spcPct val="100000"/>
                </a:lnSpc>
                <a:tabLst>
                  <a:tab algn="l" pos="0"/>
                </a:tabLst>
              </a:pPr>
              <a:r>
                <a:rPr b="1" lang="en-US" sz="2800" spc="-1" strike="noStrike">
                  <a:solidFill>
                    <a:srgbClr val="ffffff"/>
                  </a:solidFill>
                  <a:latin typeface="Calibri"/>
                  <a:ea typeface="Calibri"/>
                </a:rPr>
                <a:t>8 A B 4 ( I P )</a:t>
              </a:r>
              <a:endParaRPr b="0" lang="en-US" sz="2800" spc="-1" strike="noStrike">
                <a:latin typeface="Arial"/>
              </a:endParaRPr>
            </a:p>
            <a:p>
              <a:pPr algn="ctr">
                <a:lnSpc>
                  <a:spcPct val="100000"/>
                </a:lnSpc>
                <a:tabLst>
                  <a:tab algn="l" pos="0"/>
                </a:tabLst>
              </a:pPr>
              <a:endParaRPr b="0" lang="en-US" sz="2800" spc="-1" strike="noStrike">
                <a:latin typeface="Arial"/>
              </a:endParaRPr>
            </a:p>
            <a:p>
              <a:pPr algn="ctr">
                <a:lnSpc>
                  <a:spcPct val="100000"/>
                </a:lnSpc>
                <a:tabLst>
                  <a:tab algn="l" pos="0"/>
                </a:tabLst>
              </a:pPr>
              <a:r>
                <a:rPr b="1" lang="en-US" sz="2800" spc="-1" strike="noStrike">
                  <a:solidFill>
                    <a:srgbClr val="ffffff"/>
                  </a:solidFill>
                  <a:latin typeface="Calibri"/>
                  <a:ea typeface="Calibri"/>
                </a:rPr>
                <a:t>  </a:t>
              </a:r>
              <a:r>
                <a:rPr b="1" lang="en-US" sz="2800" spc="-1" strike="noStrike">
                  <a:solidFill>
                    <a:srgbClr val="ffffff"/>
                  </a:solidFill>
                  <a:latin typeface="Calibri"/>
                  <a:ea typeface="Calibri"/>
                </a:rPr>
                <a:t>3 D 6 5  4 </a:t>
              </a:r>
              <a:r>
                <a:rPr b="1" lang="en-US" sz="1800" spc="-1" strike="noStrike">
                  <a:solidFill>
                    <a:srgbClr val="ffffff"/>
                  </a:solidFill>
                  <a:latin typeface="Calibri"/>
                  <a:ea typeface="Calibri"/>
                </a:rPr>
                <a:t>(next address)</a:t>
              </a:r>
              <a:endParaRPr b="0" lang="en-US" sz="1800" spc="-1" strike="noStrike">
                <a:latin typeface="Arial"/>
              </a:endParaRPr>
            </a:p>
          </p:txBody>
        </p:sp>
        <p:grpSp>
          <p:nvGrpSpPr>
            <p:cNvPr id="830" name="Google Shape;688;gda7c634b4f_0_391"/>
            <p:cNvGrpSpPr/>
            <p:nvPr/>
          </p:nvGrpSpPr>
          <p:grpSpPr>
            <a:xfrm>
              <a:off x="1543680" y="1828800"/>
              <a:ext cx="8537040" cy="4493160"/>
              <a:chOff x="1543680" y="1828800"/>
              <a:chExt cx="8537040" cy="4493160"/>
            </a:xfrm>
          </p:grpSpPr>
          <p:sp>
            <p:nvSpPr>
              <p:cNvPr id="831" name="Google Shape;689;gda7c634b4f_0_391"/>
              <p:cNvSpPr/>
              <p:nvPr/>
            </p:nvSpPr>
            <p:spPr>
              <a:xfrm>
                <a:off x="2126160" y="1828800"/>
                <a:ext cx="1545120" cy="460080"/>
              </a:xfrm>
              <a:prstGeom prst="rect">
                <a:avLst/>
              </a:prstGeom>
              <a:solidFill>
                <a:srgbClr val="ff00ff"/>
              </a:solidFill>
              <a:ln w="0">
                <a:noFill/>
              </a:ln>
            </p:spPr>
            <p:style>
              <a:lnRef idx="0"/>
              <a:fillRef idx="0"/>
              <a:effectRef idx="0"/>
              <a:fontRef idx="minor"/>
            </p:style>
            <p:txBody>
              <a:bodyPr anchor="ctr">
                <a:noAutofit/>
              </a:bodyPr>
              <a:p>
                <a:pPr algn="ctr">
                  <a:lnSpc>
                    <a:spcPct val="100000"/>
                  </a:lnSpc>
                  <a:tabLst>
                    <a:tab algn="l" pos="0"/>
                  </a:tabLst>
                </a:pPr>
                <a:r>
                  <a:rPr b="1" lang="en-US" sz="2000" spc="-1" strike="noStrike">
                    <a:solidFill>
                      <a:srgbClr val="ffffff"/>
                    </a:solidFill>
                    <a:latin typeface="Calibri"/>
                    <a:ea typeface="Calibri"/>
                  </a:rPr>
                  <a:t>34BA</a:t>
                </a:r>
                <a:endParaRPr b="0" lang="en-US" sz="2000" spc="-1" strike="noStrike">
                  <a:latin typeface="Arial"/>
                </a:endParaRPr>
              </a:p>
            </p:txBody>
          </p:sp>
          <p:sp>
            <p:nvSpPr>
              <p:cNvPr id="832" name="Google Shape;690;gda7c634b4f_0_391"/>
              <p:cNvSpPr/>
              <p:nvPr/>
            </p:nvSpPr>
            <p:spPr>
              <a:xfrm>
                <a:off x="4846320" y="1856520"/>
                <a:ext cx="1545120" cy="460080"/>
              </a:xfrm>
              <a:prstGeom prst="rect">
                <a:avLst/>
              </a:prstGeom>
              <a:solidFill>
                <a:srgbClr val="ffcc00"/>
              </a:solidFill>
              <a:ln w="0">
                <a:noFill/>
              </a:ln>
            </p:spPr>
            <p:style>
              <a:lnRef idx="0"/>
              <a:fillRef idx="0"/>
              <a:effectRef idx="0"/>
              <a:fontRef idx="minor"/>
            </p:style>
            <p:txBody>
              <a:bodyPr anchor="ctr">
                <a:noAutofit/>
              </a:bodyPr>
              <a:p>
                <a:pPr algn="ctr">
                  <a:lnSpc>
                    <a:spcPct val="100000"/>
                  </a:lnSpc>
                  <a:tabLst>
                    <a:tab algn="l" pos="0"/>
                  </a:tabLst>
                </a:pPr>
                <a:r>
                  <a:rPr b="1" lang="en-US" sz="2000" spc="-1" strike="noStrike">
                    <a:solidFill>
                      <a:srgbClr val="ffffff"/>
                    </a:solidFill>
                    <a:latin typeface="Calibri"/>
                    <a:ea typeface="Calibri"/>
                  </a:rPr>
                  <a:t>8AB4</a:t>
                </a:r>
                <a:endParaRPr b="0" lang="en-US" sz="2000" spc="-1" strike="noStrike">
                  <a:latin typeface="Arial"/>
                </a:endParaRPr>
              </a:p>
            </p:txBody>
          </p:sp>
          <p:sp>
            <p:nvSpPr>
              <p:cNvPr id="833" name="Google Shape;691;gda7c634b4f_0_391"/>
              <p:cNvSpPr/>
              <p:nvPr/>
            </p:nvSpPr>
            <p:spPr>
              <a:xfrm>
                <a:off x="6989760" y="2639160"/>
                <a:ext cx="3090960" cy="3682800"/>
              </a:xfrm>
              <a:prstGeom prst="rect">
                <a:avLst/>
              </a:prstGeom>
              <a:gradFill rotWithShape="0">
                <a:gsLst>
                  <a:gs pos="0">
                    <a:srgbClr val="5f5f5f"/>
                  </a:gs>
                  <a:gs pos="100000">
                    <a:srgbClr val="2c2c2c"/>
                  </a:gs>
                </a:gsLst>
                <a:lin ang="5400000"/>
              </a:gradFill>
              <a:ln w="0">
                <a:noFill/>
              </a:ln>
            </p:spPr>
            <p:style>
              <a:lnRef idx="0"/>
              <a:fillRef idx="0"/>
              <a:effectRef idx="0"/>
              <a:fontRef idx="minor"/>
            </p:style>
          </p:sp>
          <p:sp>
            <p:nvSpPr>
              <p:cNvPr id="834" name="Google Shape;692;gda7c634b4f_0_391"/>
              <p:cNvSpPr/>
              <p:nvPr/>
            </p:nvSpPr>
            <p:spPr>
              <a:xfrm>
                <a:off x="6989760" y="4038480"/>
                <a:ext cx="3090960" cy="460080"/>
              </a:xfrm>
              <a:prstGeom prst="rect">
                <a:avLst/>
              </a:prstGeom>
              <a:solidFill>
                <a:srgbClr val="00ffff"/>
              </a:solidFill>
              <a:ln w="0">
                <a:noFill/>
              </a:ln>
            </p:spPr>
            <p:style>
              <a:lnRef idx="0"/>
              <a:fillRef idx="0"/>
              <a:effectRef idx="0"/>
              <a:fontRef idx="minor"/>
            </p:style>
          </p:sp>
          <p:sp>
            <p:nvSpPr>
              <p:cNvPr id="835" name="Google Shape;693;gda7c634b4f_0_391"/>
              <p:cNvSpPr/>
              <p:nvPr/>
            </p:nvSpPr>
            <p:spPr>
              <a:xfrm>
                <a:off x="1543680" y="1842480"/>
                <a:ext cx="514800" cy="3967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2000" spc="-1" strike="noStrike">
                    <a:solidFill>
                      <a:srgbClr val="ffffff"/>
                    </a:solidFill>
                    <a:latin typeface="Calibri"/>
                    <a:ea typeface="Calibri"/>
                  </a:rPr>
                  <a:t>CS</a:t>
                </a:r>
                <a:endParaRPr b="0" lang="en-US" sz="2000" spc="-1" strike="noStrike">
                  <a:latin typeface="Arial"/>
                </a:endParaRPr>
              </a:p>
            </p:txBody>
          </p:sp>
          <p:sp>
            <p:nvSpPr>
              <p:cNvPr id="836" name="Google Shape;694;gda7c634b4f_0_391"/>
              <p:cNvSpPr/>
              <p:nvPr/>
            </p:nvSpPr>
            <p:spPr>
              <a:xfrm>
                <a:off x="4362120" y="1828800"/>
                <a:ext cx="514800" cy="3967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2000" spc="-1" strike="noStrike">
                    <a:solidFill>
                      <a:srgbClr val="ff0066"/>
                    </a:solidFill>
                    <a:latin typeface="Calibri"/>
                    <a:ea typeface="Calibri"/>
                  </a:rPr>
                  <a:t>IP</a:t>
                </a:r>
                <a:endParaRPr b="0" lang="en-US" sz="2000" spc="-1" strike="noStrike">
                  <a:latin typeface="Arial"/>
                </a:endParaRPr>
              </a:p>
            </p:txBody>
          </p:sp>
          <p:sp>
            <p:nvSpPr>
              <p:cNvPr id="837" name="Google Shape;695;gda7c634b4f_0_391"/>
              <p:cNvSpPr/>
              <p:nvPr/>
            </p:nvSpPr>
            <p:spPr>
              <a:xfrm>
                <a:off x="5964480" y="2491920"/>
                <a:ext cx="1029960" cy="3967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2000" spc="-1" strike="noStrike">
                    <a:solidFill>
                      <a:srgbClr val="ff0066"/>
                    </a:solidFill>
                    <a:latin typeface="Calibri"/>
                    <a:ea typeface="Calibri"/>
                  </a:rPr>
                  <a:t>34BA0</a:t>
                </a:r>
                <a:endParaRPr b="0" lang="en-US" sz="2000" spc="-1" strike="noStrike">
                  <a:latin typeface="Arial"/>
                </a:endParaRPr>
              </a:p>
            </p:txBody>
          </p:sp>
          <p:sp>
            <p:nvSpPr>
              <p:cNvPr id="838" name="Google Shape;696;gda7c634b4f_0_391"/>
              <p:cNvSpPr/>
              <p:nvPr/>
            </p:nvSpPr>
            <p:spPr>
              <a:xfrm>
                <a:off x="6000480" y="3877560"/>
                <a:ext cx="1029960" cy="3967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2000" spc="-1" strike="noStrike">
                    <a:solidFill>
                      <a:srgbClr val="ff0066"/>
                    </a:solidFill>
                    <a:latin typeface="Calibri"/>
                    <a:ea typeface="Calibri"/>
                  </a:rPr>
                  <a:t>3D645</a:t>
                </a:r>
                <a:endParaRPr b="0" lang="en-US" sz="2000" spc="-1" strike="noStrike">
                  <a:latin typeface="Arial"/>
                </a:endParaRPr>
              </a:p>
            </p:txBody>
          </p:sp>
          <p:sp>
            <p:nvSpPr>
              <p:cNvPr id="839" name="Google Shape;697;gda7c634b4f_0_391"/>
              <p:cNvSpPr/>
              <p:nvPr/>
            </p:nvSpPr>
            <p:spPr>
              <a:xfrm>
                <a:off x="6000480" y="5866200"/>
                <a:ext cx="1029960" cy="39672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2000" spc="-1" strike="noStrike">
                    <a:solidFill>
                      <a:srgbClr val="ff0066"/>
                    </a:solidFill>
                    <a:latin typeface="Calibri"/>
                    <a:ea typeface="Calibri"/>
                  </a:rPr>
                  <a:t>44B9F</a:t>
                </a:r>
                <a:endParaRPr b="0" lang="en-US" sz="2000" spc="-1" strike="noStrike">
                  <a:latin typeface="Arial"/>
                </a:endParaRPr>
              </a:p>
            </p:txBody>
          </p:sp>
          <p:sp>
            <p:nvSpPr>
              <p:cNvPr id="840" name="Google Shape;698;gda7c634b4f_0_391"/>
              <p:cNvSpPr/>
              <p:nvPr/>
            </p:nvSpPr>
            <p:spPr>
              <a:xfrm>
                <a:off x="7401960" y="1944000"/>
                <a:ext cx="2575800" cy="45756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2400" spc="-1" strike="noStrike">
                    <a:solidFill>
                      <a:srgbClr val="5752b8"/>
                    </a:solidFill>
                    <a:latin typeface="Calibri"/>
                    <a:ea typeface="Calibri"/>
                  </a:rPr>
                  <a:t>Code segment</a:t>
                </a:r>
                <a:endParaRPr b="0" lang="en-US" sz="2400" spc="-1" strike="noStrike">
                  <a:latin typeface="Arial"/>
                </a:endParaRPr>
              </a:p>
            </p:txBody>
          </p:sp>
          <p:sp>
            <p:nvSpPr>
              <p:cNvPr id="841" name="Google Shape;699;gda7c634b4f_0_391"/>
              <p:cNvSpPr/>
              <p:nvPr/>
            </p:nvSpPr>
            <p:spPr>
              <a:xfrm>
                <a:off x="1549080" y="5493600"/>
                <a:ext cx="3606120" cy="1080"/>
              </a:xfrm>
              <a:custGeom>
                <a:avLst/>
                <a:gdLst/>
                <a:ahLst/>
                <a:rect l="l" t="t" r="r" b="b"/>
                <a:pathLst>
                  <a:path w="21600" h="21600">
                    <a:moveTo>
                      <a:pt x="0" y="0"/>
                    </a:moveTo>
                    <a:lnTo>
                      <a:pt x="21600" y="21600"/>
                    </a:lnTo>
                  </a:path>
                </a:pathLst>
              </a:custGeom>
              <a:noFill/>
              <a:ln w="38100">
                <a:solidFill>
                  <a:srgbClr val="ffffff"/>
                </a:solidFill>
                <a:round/>
              </a:ln>
            </p:spPr>
            <p:style>
              <a:lnRef idx="0"/>
              <a:fillRef idx="0"/>
              <a:effectRef idx="0"/>
              <a:fontRef idx="minor"/>
            </p:style>
          </p:sp>
          <p:sp>
            <p:nvSpPr>
              <p:cNvPr id="842" name="Google Shape;700;gda7c634b4f_0_391"/>
              <p:cNvSpPr/>
              <p:nvPr/>
            </p:nvSpPr>
            <p:spPr>
              <a:xfrm>
                <a:off x="7566840" y="3094920"/>
                <a:ext cx="2060640" cy="82260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2800" spc="-1" strike="noStrike">
                    <a:solidFill>
                      <a:srgbClr val="00ff00"/>
                    </a:solidFill>
                    <a:latin typeface="Calibri"/>
                    <a:ea typeface="Calibri"/>
                  </a:rPr>
                  <a:t>8AB4 </a:t>
                </a:r>
                <a:r>
                  <a:rPr b="1" lang="en-US" sz="2000" spc="-1" strike="noStrike">
                    <a:solidFill>
                      <a:srgbClr val="00ff00"/>
                    </a:solidFill>
                    <a:latin typeface="Calibri"/>
                    <a:ea typeface="Calibri"/>
                  </a:rPr>
                  <a:t>(offset)</a:t>
                </a:r>
                <a:endParaRPr b="0" lang="en-US" sz="2000" spc="-1" strike="noStrike">
                  <a:latin typeface="Arial"/>
                </a:endParaRPr>
              </a:p>
            </p:txBody>
          </p:sp>
          <p:sp>
            <p:nvSpPr>
              <p:cNvPr id="843" name="Google Shape;701;gda7c634b4f_0_391"/>
              <p:cNvSpPr/>
              <p:nvPr/>
            </p:nvSpPr>
            <p:spPr>
              <a:xfrm>
                <a:off x="8555760" y="2639160"/>
                <a:ext cx="1440" cy="460080"/>
              </a:xfrm>
              <a:custGeom>
                <a:avLst/>
                <a:gdLst/>
                <a:ahLst/>
                <a:rect l="l" t="t" r="r" b="b"/>
                <a:pathLst>
                  <a:path w="21600" h="21600">
                    <a:moveTo>
                      <a:pt x="0" y="0"/>
                    </a:moveTo>
                    <a:lnTo>
                      <a:pt x="21600" y="21600"/>
                    </a:lnTo>
                  </a:path>
                </a:pathLst>
              </a:custGeom>
              <a:noFill/>
              <a:ln w="28575">
                <a:solidFill>
                  <a:srgbClr val="ff6600"/>
                </a:solidFill>
                <a:round/>
                <a:headEnd len="med" type="triangle" w="med"/>
              </a:ln>
            </p:spPr>
            <p:style>
              <a:lnRef idx="0"/>
              <a:fillRef idx="0"/>
              <a:effectRef idx="0"/>
              <a:fontRef idx="minor"/>
            </p:style>
          </p:sp>
          <p:sp>
            <p:nvSpPr>
              <p:cNvPr id="844" name="Google Shape;702;gda7c634b4f_0_391"/>
              <p:cNvSpPr/>
              <p:nvPr/>
            </p:nvSpPr>
            <p:spPr>
              <a:xfrm>
                <a:off x="8555760" y="3522960"/>
                <a:ext cx="1440" cy="460080"/>
              </a:xfrm>
              <a:custGeom>
                <a:avLst/>
                <a:gdLst/>
                <a:ahLst/>
                <a:rect l="l" t="t" r="r" b="b"/>
                <a:pathLst>
                  <a:path w="21600" h="21600">
                    <a:moveTo>
                      <a:pt x="0" y="0"/>
                    </a:moveTo>
                    <a:lnTo>
                      <a:pt x="21600" y="21600"/>
                    </a:lnTo>
                  </a:path>
                </a:pathLst>
              </a:custGeom>
              <a:noFill/>
              <a:ln w="28575">
                <a:solidFill>
                  <a:srgbClr val="ff6600"/>
                </a:solidFill>
                <a:round/>
                <a:tailEnd len="med" type="triangle" w="med"/>
              </a:ln>
            </p:spPr>
            <p:style>
              <a:lnRef idx="0"/>
              <a:fillRef idx="0"/>
              <a:effectRef idx="0"/>
              <a:fontRef idx="minor"/>
            </p:style>
          </p:sp>
          <p:sp>
            <p:nvSpPr>
              <p:cNvPr id="845" name="Google Shape;703;gda7c634b4f_0_391"/>
              <p:cNvSpPr/>
              <p:nvPr/>
            </p:nvSpPr>
            <p:spPr>
              <a:xfrm rot="10800000">
                <a:off x="3373200" y="4163400"/>
                <a:ext cx="1440" cy="460080"/>
              </a:xfrm>
              <a:custGeom>
                <a:avLst/>
                <a:gdLst/>
                <a:ahLst/>
                <a:rect l="l" t="t" r="r" b="b"/>
                <a:pathLst>
                  <a:path w="21600" h="21600">
                    <a:moveTo>
                      <a:pt x="0" y="0"/>
                    </a:moveTo>
                    <a:lnTo>
                      <a:pt x="21600" y="21600"/>
                    </a:lnTo>
                  </a:path>
                </a:pathLst>
              </a:custGeom>
              <a:noFill/>
              <a:ln w="28575">
                <a:solidFill>
                  <a:srgbClr val="ffffff"/>
                </a:solidFill>
                <a:round/>
                <a:tailEnd len="med" type="triangle" w="med"/>
              </a:ln>
            </p:spPr>
            <p:style>
              <a:lnRef idx="0"/>
              <a:fillRef idx="0"/>
              <a:effectRef idx="0"/>
              <a:fontRef idx="minor"/>
            </p:style>
          </p:sp>
          <p:sp>
            <p:nvSpPr>
              <p:cNvPr id="846" name="Google Shape;704;gda7c634b4f_0_391"/>
              <p:cNvSpPr/>
              <p:nvPr/>
            </p:nvSpPr>
            <p:spPr>
              <a:xfrm rot="10800000">
                <a:off x="5588280" y="2381040"/>
                <a:ext cx="2060640" cy="920520"/>
              </a:xfrm>
              <a:custGeom>
                <a:avLst/>
                <a:gdLst/>
                <a:ahLst/>
                <a:rect l="l" t="t" r="r" b="b"/>
                <a:pathLst>
                  <a:path w="21600" h="21600">
                    <a:moveTo>
                      <a:pt x="0" y="0"/>
                    </a:moveTo>
                    <a:lnTo>
                      <a:pt x="21600" y="21600"/>
                    </a:lnTo>
                  </a:path>
                </a:pathLst>
              </a:custGeom>
              <a:noFill/>
              <a:ln w="9525">
                <a:solidFill>
                  <a:srgbClr val="cc0099"/>
                </a:solidFill>
                <a:round/>
                <a:tailEnd len="med" type="triangle" w="med"/>
              </a:ln>
            </p:spPr>
            <p:style>
              <a:lnRef idx="0"/>
              <a:fillRef idx="0"/>
              <a:effectRef idx="0"/>
              <a:fontRef idx="minor"/>
            </p:style>
          </p:sp>
        </p:grpSp>
      </p:grpSp>
      <p:sp>
        <p:nvSpPr>
          <p:cNvPr id="847" name="Google Shape;705;gda7c634b4f_0_391"/>
          <p:cNvSpPr txBox="1"/>
          <p:nvPr/>
        </p:nvSpPr>
        <p:spPr>
          <a:xfrm>
            <a:off x="2883960" y="308160"/>
            <a:ext cx="6423480" cy="114516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Google Shape;710;gda7c634b4f_0_416"/>
          <p:cNvSpPr txBox="1"/>
          <p:nvPr/>
        </p:nvSpPr>
        <p:spPr>
          <a:xfrm>
            <a:off x="2333520" y="2024640"/>
            <a:ext cx="8647200" cy="1769400"/>
          </a:xfrm>
          <a:prstGeom prst="rect">
            <a:avLst/>
          </a:prstGeom>
          <a:noFill/>
          <a:ln w="0">
            <a:noFill/>
          </a:ln>
        </p:spPr>
        <p:txBody>
          <a:bodyPr lIns="0" rIns="0" tIns="0" bIns="0">
            <a:normAutofit/>
          </a:bodyPr>
          <a:p>
            <a:pPr>
              <a:lnSpc>
                <a:spcPct val="115000"/>
              </a:lnSpc>
              <a:tabLst>
                <a:tab algn="l" pos="0"/>
              </a:tabLst>
            </a:pPr>
            <a:r>
              <a:rPr b="1" lang="en-US" sz="2400" spc="-1" strike="noStrike">
                <a:solidFill>
                  <a:srgbClr val="da0000"/>
                </a:solidFill>
                <a:latin typeface="Times New Roman"/>
                <a:ea typeface="Times New Roman"/>
              </a:rPr>
              <a:t>Example For Address Calculation (segment: offset)</a:t>
            </a:r>
            <a:endParaRPr b="0" lang="en-US" sz="2400" spc="-1" strike="noStrike">
              <a:solidFill>
                <a:srgbClr val="000000"/>
              </a:solidFill>
              <a:latin typeface="Arial"/>
            </a:endParaRPr>
          </a:p>
          <a:p>
            <a:pPr>
              <a:lnSpc>
                <a:spcPct val="115000"/>
              </a:lnSpc>
              <a:spcBef>
                <a:spcPts val="1599"/>
              </a:spcBef>
              <a:spcAft>
                <a:spcPts val="1599"/>
              </a:spcAft>
              <a:tabLst>
                <a:tab algn="l" pos="0"/>
              </a:tabLst>
            </a:pPr>
            <a:r>
              <a:rPr b="0" lang="en-US" sz="2400" spc="-1" strike="noStrike">
                <a:solidFill>
                  <a:srgbClr val="ffffff"/>
                </a:solidFill>
                <a:latin typeface="Times New Roman"/>
                <a:ea typeface="Times New Roman"/>
              </a:rPr>
              <a:t>If the data segment starts at location 1000h and a data reference contains the address 29h where is the actual data?</a:t>
            </a:r>
            <a:endParaRPr b="0" lang="en-US" sz="2400" spc="-1" strike="noStrike">
              <a:solidFill>
                <a:srgbClr val="000000"/>
              </a:solidFill>
              <a:latin typeface="Arial"/>
            </a:endParaRPr>
          </a:p>
        </p:txBody>
      </p:sp>
      <p:sp>
        <p:nvSpPr>
          <p:cNvPr id="849" name="Google Shape;711;gda7c634b4f_0_416"/>
          <p:cNvSpPr/>
          <p:nvPr/>
        </p:nvSpPr>
        <p:spPr>
          <a:xfrm>
            <a:off x="1523880" y="5410080"/>
            <a:ext cx="2971440" cy="45756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2400" spc="-1" strike="noStrike">
                <a:solidFill>
                  <a:srgbClr val="ffffff"/>
                </a:solidFill>
                <a:latin typeface="Calibri"/>
                <a:ea typeface="Calibri"/>
              </a:rPr>
              <a:t>Required Address</a:t>
            </a:r>
            <a:endParaRPr b="0" lang="en-US" sz="2400" spc="-1" strike="noStrike">
              <a:latin typeface="Arial"/>
            </a:endParaRPr>
          </a:p>
        </p:txBody>
      </p:sp>
      <p:grpSp>
        <p:nvGrpSpPr>
          <p:cNvPr id="850" name="Google Shape;712;gda7c634b4f_0_416"/>
          <p:cNvGrpSpPr/>
          <p:nvPr/>
        </p:nvGrpSpPr>
        <p:grpSpPr>
          <a:xfrm>
            <a:off x="1652760" y="3429000"/>
            <a:ext cx="8176680" cy="2310840"/>
            <a:chOff x="1652760" y="3429000"/>
            <a:chExt cx="8176680" cy="2310840"/>
          </a:xfrm>
        </p:grpSpPr>
        <p:sp>
          <p:nvSpPr>
            <p:cNvPr id="851" name="Google Shape;713;gda7c634b4f_0_416"/>
            <p:cNvSpPr/>
            <p:nvPr/>
          </p:nvSpPr>
          <p:spPr>
            <a:xfrm>
              <a:off x="1676520" y="3502800"/>
              <a:ext cx="1904760" cy="45756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2400" spc="-1" strike="noStrike">
                  <a:solidFill>
                    <a:srgbClr val="ffffff"/>
                  </a:solidFill>
                  <a:latin typeface="Calibri"/>
                  <a:ea typeface="Calibri"/>
                </a:rPr>
                <a:t>Offset</a:t>
              </a:r>
              <a:endParaRPr b="0" lang="en-US" sz="2400" spc="-1" strike="noStrike">
                <a:latin typeface="Arial"/>
              </a:endParaRPr>
            </a:p>
          </p:txBody>
        </p:sp>
        <p:sp>
          <p:nvSpPr>
            <p:cNvPr id="852" name="Google Shape;714;gda7c634b4f_0_416"/>
            <p:cNvSpPr/>
            <p:nvPr/>
          </p:nvSpPr>
          <p:spPr>
            <a:xfrm>
              <a:off x="1652760" y="4330440"/>
              <a:ext cx="2856960" cy="45756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2400" spc="-1" strike="noStrike">
                  <a:solidFill>
                    <a:srgbClr val="ffffff"/>
                  </a:solidFill>
                  <a:latin typeface="Calibri"/>
                  <a:ea typeface="Calibri"/>
                </a:rPr>
                <a:t>Segment Address</a:t>
              </a:r>
              <a:endParaRPr b="0" lang="en-US" sz="2400" spc="-1" strike="noStrike">
                <a:latin typeface="Arial"/>
              </a:endParaRPr>
            </a:p>
          </p:txBody>
        </p:sp>
        <p:sp>
          <p:nvSpPr>
            <p:cNvPr id="853" name="Google Shape;715;gda7c634b4f_0_416"/>
            <p:cNvSpPr/>
            <p:nvPr/>
          </p:nvSpPr>
          <p:spPr>
            <a:xfrm>
              <a:off x="6019920" y="3429000"/>
              <a:ext cx="3809520" cy="461880"/>
            </a:xfrm>
            <a:prstGeom prst="rect">
              <a:avLst/>
            </a:prstGeom>
            <a:gradFill rotWithShape="0">
              <a:gsLst>
                <a:gs pos="0">
                  <a:srgbClr val="ff0000"/>
                </a:gs>
                <a:gs pos="100000">
                  <a:srgbClr val="ff8686"/>
                </a:gs>
              </a:gsLst>
              <a:lin ang="5400000"/>
            </a:gradFill>
            <a:ln w="0">
              <a:noFill/>
            </a:ln>
          </p:spPr>
          <p:style>
            <a:lnRef idx="0"/>
            <a:fillRef idx="0"/>
            <a:effectRef idx="0"/>
            <a:fontRef idx="minor"/>
          </p:style>
          <p:txBody>
            <a:bodyPr anchor="ctr">
              <a:noAutofit/>
            </a:bodyPr>
            <a:p>
              <a:pPr>
                <a:lnSpc>
                  <a:spcPct val="100000"/>
                </a:lnSpc>
                <a:tabLst>
                  <a:tab algn="l" pos="0"/>
                </a:tabLst>
              </a:pPr>
              <a:r>
                <a:rPr b="1" lang="en-US" sz="2400" spc="-1" strike="noStrike">
                  <a:solidFill>
                    <a:srgbClr val="ffffff"/>
                  </a:solidFill>
                  <a:latin typeface="Calibri"/>
                  <a:ea typeface="Calibri"/>
                </a:rPr>
                <a:t>0000</a:t>
              </a:r>
              <a:r>
                <a:rPr b="1" lang="en-US" sz="2400" spc="-1" strike="noStrike">
                  <a:solidFill>
                    <a:srgbClr val="ffffff"/>
                  </a:solidFill>
                  <a:latin typeface="Calibri"/>
                  <a:ea typeface="Calibri"/>
                </a:rPr>
                <a:t>	</a:t>
              </a:r>
              <a:r>
                <a:rPr b="1" lang="en-US" sz="2400" spc="-1" strike="noStrike">
                  <a:solidFill>
                    <a:srgbClr val="ffffff"/>
                  </a:solidFill>
                  <a:latin typeface="Calibri"/>
                  <a:ea typeface="Calibri"/>
                </a:rPr>
                <a:t>0000</a:t>
              </a:r>
              <a:r>
                <a:rPr b="1" lang="en-US" sz="2400" spc="-1" strike="noStrike">
                  <a:solidFill>
                    <a:srgbClr val="ffffff"/>
                  </a:solidFill>
                  <a:latin typeface="Calibri"/>
                  <a:ea typeface="Calibri"/>
                </a:rPr>
                <a:t>	</a:t>
              </a:r>
              <a:r>
                <a:rPr b="1" lang="en-US" sz="2400" spc="-1" strike="noStrike">
                  <a:solidFill>
                    <a:srgbClr val="ffffff"/>
                  </a:solidFill>
                  <a:latin typeface="Calibri"/>
                  <a:ea typeface="Calibri"/>
                </a:rPr>
                <a:t>0010</a:t>
              </a:r>
              <a:r>
                <a:rPr b="1" lang="en-US" sz="2400" spc="-1" strike="noStrike">
                  <a:solidFill>
                    <a:srgbClr val="ffffff"/>
                  </a:solidFill>
                  <a:latin typeface="Calibri"/>
                  <a:ea typeface="Calibri"/>
                </a:rPr>
                <a:t>	</a:t>
              </a:r>
              <a:r>
                <a:rPr b="1" lang="en-US" sz="2400" spc="-1" strike="noStrike">
                  <a:solidFill>
                    <a:srgbClr val="ffffff"/>
                  </a:solidFill>
                  <a:latin typeface="Calibri"/>
                  <a:ea typeface="Calibri"/>
                </a:rPr>
                <a:t>1001</a:t>
              </a:r>
              <a:endParaRPr b="0" lang="en-US" sz="2400" spc="-1" strike="noStrike">
                <a:latin typeface="Arial"/>
              </a:endParaRPr>
            </a:p>
          </p:txBody>
        </p:sp>
        <p:sp>
          <p:nvSpPr>
            <p:cNvPr id="854" name="Google Shape;716;gda7c634b4f_0_416"/>
            <p:cNvSpPr/>
            <p:nvPr/>
          </p:nvSpPr>
          <p:spPr>
            <a:xfrm>
              <a:off x="8744040" y="4316400"/>
              <a:ext cx="952200" cy="461880"/>
            </a:xfrm>
            <a:prstGeom prst="rect">
              <a:avLst/>
            </a:prstGeom>
            <a:gradFill rotWithShape="0">
              <a:gsLst>
                <a:gs pos="0">
                  <a:srgbClr val="008080"/>
                </a:gs>
                <a:gs pos="100000">
                  <a:srgbClr val="96cbcb"/>
                </a:gs>
              </a:gsLst>
              <a:lin ang="5400000"/>
            </a:gradFill>
            <a:ln w="0">
              <a:noFill/>
            </a:ln>
          </p:spPr>
          <p:style>
            <a:lnRef idx="0"/>
            <a:fillRef idx="0"/>
            <a:effectRef idx="0"/>
            <a:fontRef idx="minor"/>
          </p:style>
          <p:txBody>
            <a:bodyPr anchor="ctr">
              <a:noAutofit/>
            </a:bodyPr>
            <a:p>
              <a:pPr algn="ctr">
                <a:lnSpc>
                  <a:spcPct val="100000"/>
                </a:lnSpc>
                <a:tabLst>
                  <a:tab algn="l" pos="0"/>
                </a:tabLst>
              </a:pPr>
              <a:r>
                <a:rPr b="1" lang="en-US" sz="2400" spc="-1" strike="noStrike">
                  <a:solidFill>
                    <a:srgbClr val="ffff00"/>
                  </a:solidFill>
                  <a:latin typeface="Calibri"/>
                  <a:ea typeface="Calibri"/>
                </a:rPr>
                <a:t>0000</a:t>
              </a:r>
              <a:endParaRPr b="0" lang="en-US" sz="2400" spc="-1" strike="noStrike">
                <a:latin typeface="Arial"/>
              </a:endParaRPr>
            </a:p>
          </p:txBody>
        </p:sp>
        <p:sp>
          <p:nvSpPr>
            <p:cNvPr id="855" name="Google Shape;717;gda7c634b4f_0_416"/>
            <p:cNvSpPr/>
            <p:nvPr/>
          </p:nvSpPr>
          <p:spPr>
            <a:xfrm>
              <a:off x="4800600" y="5277960"/>
              <a:ext cx="4762080" cy="461880"/>
            </a:xfrm>
            <a:prstGeom prst="rect">
              <a:avLst/>
            </a:prstGeom>
            <a:gradFill rotWithShape="0">
              <a:gsLst>
                <a:gs pos="0">
                  <a:srgbClr val="0000ff"/>
                </a:gs>
                <a:gs pos="100000">
                  <a:srgbClr val="c6c6ff"/>
                </a:gs>
              </a:gsLst>
              <a:lin ang="5400000"/>
            </a:gradFill>
            <a:ln w="0">
              <a:noFill/>
            </a:ln>
          </p:spPr>
          <p:style>
            <a:lnRef idx="0"/>
            <a:fillRef idx="0"/>
            <a:effectRef idx="0"/>
            <a:fontRef idx="minor"/>
          </p:style>
          <p:txBody>
            <a:bodyPr anchor="ctr">
              <a:noAutofit/>
            </a:bodyPr>
            <a:p>
              <a:pPr>
                <a:lnSpc>
                  <a:spcPct val="100000"/>
                </a:lnSpc>
                <a:tabLst>
                  <a:tab algn="l" pos="0"/>
                </a:tabLst>
              </a:pPr>
              <a:r>
                <a:rPr b="1" lang="en-US" sz="2400" spc="-1" strike="noStrike">
                  <a:solidFill>
                    <a:srgbClr val="ffffff"/>
                  </a:solidFill>
                  <a:latin typeface="Calibri"/>
                  <a:ea typeface="Calibri"/>
                </a:rPr>
                <a:t>0001</a:t>
              </a:r>
              <a:r>
                <a:rPr b="1" lang="en-US" sz="2400" spc="-1" strike="noStrike">
                  <a:solidFill>
                    <a:srgbClr val="ffffff"/>
                  </a:solidFill>
                  <a:latin typeface="Calibri"/>
                  <a:ea typeface="Calibri"/>
                </a:rPr>
                <a:t>	</a:t>
              </a:r>
              <a:r>
                <a:rPr b="1" lang="en-US" sz="2400" spc="-1" strike="noStrike">
                  <a:solidFill>
                    <a:srgbClr val="ffffff"/>
                  </a:solidFill>
                  <a:latin typeface="Calibri"/>
                  <a:ea typeface="Calibri"/>
                </a:rPr>
                <a:t> 0000</a:t>
              </a:r>
              <a:r>
                <a:rPr b="1" lang="en-US" sz="2400" spc="-1" strike="noStrike">
                  <a:solidFill>
                    <a:srgbClr val="ffffff"/>
                  </a:solidFill>
                  <a:latin typeface="Calibri"/>
                  <a:ea typeface="Calibri"/>
                </a:rPr>
                <a:t>	</a:t>
              </a:r>
              <a:r>
                <a:rPr b="1" lang="en-US" sz="2400" spc="-1" strike="noStrike">
                  <a:solidFill>
                    <a:srgbClr val="ffffff"/>
                  </a:solidFill>
                  <a:latin typeface="Calibri"/>
                  <a:ea typeface="Calibri"/>
                </a:rPr>
                <a:t> 0000</a:t>
              </a:r>
              <a:r>
                <a:rPr b="1" lang="en-US" sz="2400" spc="-1" strike="noStrike">
                  <a:solidFill>
                    <a:srgbClr val="ffffff"/>
                  </a:solidFill>
                  <a:latin typeface="Calibri"/>
                  <a:ea typeface="Calibri"/>
                </a:rPr>
                <a:t>	</a:t>
              </a:r>
              <a:r>
                <a:rPr b="1" lang="en-US" sz="2400" spc="-1" strike="noStrike">
                  <a:solidFill>
                    <a:srgbClr val="ffffff"/>
                  </a:solidFill>
                  <a:latin typeface="Calibri"/>
                  <a:ea typeface="Calibri"/>
                </a:rPr>
                <a:t> 0010</a:t>
              </a:r>
              <a:r>
                <a:rPr b="1" lang="en-US" sz="2400" spc="-1" strike="noStrike">
                  <a:solidFill>
                    <a:srgbClr val="ffffff"/>
                  </a:solidFill>
                  <a:latin typeface="Calibri"/>
                  <a:ea typeface="Calibri"/>
                </a:rPr>
                <a:t>	</a:t>
              </a:r>
              <a:r>
                <a:rPr b="1" lang="en-US" sz="2400" spc="-1" strike="noStrike">
                  <a:solidFill>
                    <a:srgbClr val="ffffff"/>
                  </a:solidFill>
                  <a:latin typeface="Calibri"/>
                  <a:ea typeface="Calibri"/>
                </a:rPr>
                <a:t> 1001</a:t>
              </a:r>
              <a:endParaRPr b="0" lang="en-US" sz="2400" spc="-1" strike="noStrike">
                <a:latin typeface="Arial"/>
              </a:endParaRPr>
            </a:p>
          </p:txBody>
        </p:sp>
        <p:sp>
          <p:nvSpPr>
            <p:cNvPr id="856" name="Google Shape;718;gda7c634b4f_0_416"/>
            <p:cNvSpPr/>
            <p:nvPr/>
          </p:nvSpPr>
          <p:spPr>
            <a:xfrm>
              <a:off x="4800600" y="4316400"/>
              <a:ext cx="3809520" cy="461880"/>
            </a:xfrm>
            <a:prstGeom prst="rect">
              <a:avLst/>
            </a:prstGeom>
            <a:gradFill rotWithShape="0">
              <a:gsLst>
                <a:gs pos="0">
                  <a:srgbClr val="008080"/>
                </a:gs>
                <a:gs pos="100000">
                  <a:srgbClr val="75baba"/>
                </a:gs>
              </a:gsLst>
              <a:lin ang="5400000"/>
            </a:gradFill>
            <a:ln w="0">
              <a:noFill/>
            </a:ln>
          </p:spPr>
          <p:style>
            <a:lnRef idx="0"/>
            <a:fillRef idx="0"/>
            <a:effectRef idx="0"/>
            <a:fontRef idx="minor"/>
          </p:style>
          <p:txBody>
            <a:bodyPr anchor="ctr">
              <a:noAutofit/>
            </a:bodyPr>
            <a:p>
              <a:pPr>
                <a:lnSpc>
                  <a:spcPct val="100000"/>
                </a:lnSpc>
                <a:tabLst>
                  <a:tab algn="l" pos="0"/>
                </a:tabLst>
              </a:pPr>
              <a:r>
                <a:rPr b="1" lang="en-US" sz="2400" spc="-1" strike="noStrike">
                  <a:solidFill>
                    <a:srgbClr val="ffffff"/>
                  </a:solidFill>
                  <a:latin typeface="Calibri"/>
                  <a:ea typeface="Calibri"/>
                </a:rPr>
                <a:t>0001</a:t>
              </a:r>
              <a:r>
                <a:rPr b="1" lang="en-US" sz="2400" spc="-1" strike="noStrike">
                  <a:solidFill>
                    <a:srgbClr val="ffffff"/>
                  </a:solidFill>
                  <a:latin typeface="Calibri"/>
                  <a:ea typeface="Calibri"/>
                </a:rPr>
                <a:t>	</a:t>
              </a:r>
              <a:r>
                <a:rPr b="1" lang="en-US" sz="2400" spc="-1" strike="noStrike">
                  <a:solidFill>
                    <a:srgbClr val="ffffff"/>
                  </a:solidFill>
                  <a:latin typeface="Calibri"/>
                  <a:ea typeface="Calibri"/>
                </a:rPr>
                <a:t>0000</a:t>
              </a:r>
              <a:r>
                <a:rPr b="1" lang="en-US" sz="2400" spc="-1" strike="noStrike">
                  <a:solidFill>
                    <a:srgbClr val="ffffff"/>
                  </a:solidFill>
                  <a:latin typeface="Calibri"/>
                  <a:ea typeface="Calibri"/>
                </a:rPr>
                <a:t>	</a:t>
              </a:r>
              <a:r>
                <a:rPr b="1" lang="en-US" sz="2400" spc="-1" strike="noStrike">
                  <a:solidFill>
                    <a:srgbClr val="ffffff"/>
                  </a:solidFill>
                  <a:latin typeface="Calibri"/>
                  <a:ea typeface="Calibri"/>
                </a:rPr>
                <a:t>0000</a:t>
              </a:r>
              <a:r>
                <a:rPr b="1" lang="en-US" sz="2400" spc="-1" strike="noStrike">
                  <a:solidFill>
                    <a:srgbClr val="ffffff"/>
                  </a:solidFill>
                  <a:latin typeface="Calibri"/>
                  <a:ea typeface="Calibri"/>
                </a:rPr>
                <a:t>	</a:t>
              </a:r>
              <a:r>
                <a:rPr b="1" lang="en-US" sz="2400" spc="-1" strike="noStrike">
                  <a:solidFill>
                    <a:srgbClr val="ffffff"/>
                  </a:solidFill>
                  <a:latin typeface="Calibri"/>
                  <a:ea typeface="Calibri"/>
                </a:rPr>
                <a:t>0000</a:t>
              </a:r>
              <a:endParaRPr b="0" lang="en-US" sz="2400" spc="-1" strike="noStrike">
                <a:latin typeface="Arial"/>
              </a:endParaRPr>
            </a:p>
          </p:txBody>
        </p:sp>
      </p:grpSp>
      <p:sp>
        <p:nvSpPr>
          <p:cNvPr id="857" name="Google Shape;719;gda7c634b4f_0_416"/>
          <p:cNvSpPr txBox="1"/>
          <p:nvPr/>
        </p:nvSpPr>
        <p:spPr>
          <a:xfrm>
            <a:off x="2883960" y="308160"/>
            <a:ext cx="6423480" cy="114516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8" name="Google Shape;724;gda7c634b4f_0_429" descr=""/>
          <p:cNvPicPr/>
          <p:nvPr/>
        </p:nvPicPr>
        <p:blipFill>
          <a:blip r:embed="rId1"/>
          <a:stretch/>
        </p:blipFill>
        <p:spPr>
          <a:xfrm>
            <a:off x="2819520" y="990720"/>
            <a:ext cx="6248160" cy="4706640"/>
          </a:xfrm>
          <a:prstGeom prst="rect">
            <a:avLst/>
          </a:prstGeom>
          <a:ln w="0">
            <a:noFill/>
          </a:ln>
        </p:spPr>
      </p:pic>
      <p:sp>
        <p:nvSpPr>
          <p:cNvPr id="859" name="Google Shape;725;gda7c634b4f_0_429"/>
          <p:cNvSpPr txBox="1"/>
          <p:nvPr/>
        </p:nvSpPr>
        <p:spPr>
          <a:xfrm>
            <a:off x="2883960" y="308160"/>
            <a:ext cx="6423480" cy="114516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
        <p:nvSpPr>
          <p:cNvPr id="860" name="Google Shape;726;gda7c634b4f_0_429"/>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1" name="Google Shape;731;gda7c634b4f_0_434"/>
          <p:cNvSpPr/>
          <p:nvPr/>
        </p:nvSpPr>
        <p:spPr>
          <a:xfrm>
            <a:off x="838080" y="359640"/>
            <a:ext cx="10515240" cy="906120"/>
          </a:xfrm>
          <a:prstGeom prst="rect">
            <a:avLst/>
          </a:prstGeom>
          <a:noFill/>
          <a:ln w="12175">
            <a:solidFill>
              <a:srgbClr val="7e7e7e"/>
            </a:solidFill>
            <a:round/>
          </a:ln>
        </p:spPr>
        <p:style>
          <a:lnRef idx="0"/>
          <a:fillRef idx="0"/>
          <a:effectRef idx="0"/>
          <a:fontRef idx="minor"/>
        </p:style>
        <p:txBody>
          <a:bodyPr lIns="0" rIns="0" tIns="235440" bIns="0">
            <a:spAutoFit/>
          </a:bodyPr>
          <a:p>
            <a:pPr algn="ctr">
              <a:lnSpc>
                <a:spcPct val="100000"/>
              </a:lnSpc>
              <a:tabLst>
                <a:tab algn="l" pos="0"/>
              </a:tabLst>
            </a:pPr>
            <a:r>
              <a:rPr b="0" lang="en-US" sz="4400" spc="-1" strike="noStrike">
                <a:solidFill>
                  <a:srgbClr val="ffffff"/>
                </a:solidFill>
                <a:latin typeface="Arial"/>
                <a:ea typeface="Arial"/>
              </a:rPr>
              <a:t>8086 Flag Register</a:t>
            </a:r>
            <a:endParaRPr b="0" lang="en-US" sz="4400" spc="-1" strike="noStrike">
              <a:latin typeface="Arial"/>
            </a:endParaRPr>
          </a:p>
        </p:txBody>
      </p:sp>
      <p:sp>
        <p:nvSpPr>
          <p:cNvPr id="862" name="Google Shape;732;gda7c634b4f_0_434"/>
          <p:cNvSpPr txBox="1"/>
          <p:nvPr/>
        </p:nvSpPr>
        <p:spPr>
          <a:xfrm>
            <a:off x="10820520" y="6498360"/>
            <a:ext cx="479520" cy="3977640"/>
          </a:xfrm>
          <a:prstGeom prst="rect">
            <a:avLst/>
          </a:prstGeom>
          <a:noFill/>
          <a:ln w="0">
            <a:noFill/>
          </a:ln>
        </p:spPr>
        <p:txBody>
          <a:bodyPr lIns="0" rIns="0" tIns="0" bIns="0">
            <a:noAutofit/>
          </a:bodyPr>
          <a:p>
            <a:pPr marL="38160">
              <a:lnSpc>
                <a:spcPct val="103000"/>
              </a:lnSpc>
              <a:tabLst>
                <a:tab algn="l" pos="0"/>
              </a:tabLst>
            </a:pPr>
            <a:fld id="{EF2E966A-DF88-482B-BC75-B8EAF781EB68}" type="slidenum">
              <a:rPr b="0" lang="en-US" sz="1200" spc="-1" strike="noStrike">
                <a:solidFill>
                  <a:srgbClr val="888888"/>
                </a:solidFill>
                <a:latin typeface="Arial"/>
                <a:ea typeface="Arial"/>
              </a:rPr>
              <a:t>&lt;number&gt;</a:t>
            </a:fld>
            <a:endParaRPr b="0" lang="en-US" sz="1200" spc="-1" strike="noStrike">
              <a:latin typeface="Times New Roman"/>
            </a:endParaRPr>
          </a:p>
        </p:txBody>
      </p:sp>
      <p:pic>
        <p:nvPicPr>
          <p:cNvPr id="863" name="Google Shape;733;gda7c634b4f_0_434" descr="Image result for flag register of 8086"/>
          <p:cNvPicPr/>
          <p:nvPr/>
        </p:nvPicPr>
        <p:blipFill>
          <a:blip r:embed="rId1"/>
          <a:srcRect l="0" t="0" r="0" b="7148"/>
          <a:stretch/>
        </p:blipFill>
        <p:spPr>
          <a:xfrm>
            <a:off x="990720" y="1676520"/>
            <a:ext cx="10155600" cy="464796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Google Shape;738;gda7c634b4f_0_440"/>
          <p:cNvSpPr/>
          <p:nvPr/>
        </p:nvSpPr>
        <p:spPr>
          <a:xfrm>
            <a:off x="838080" y="359640"/>
            <a:ext cx="10515240" cy="906120"/>
          </a:xfrm>
          <a:prstGeom prst="rect">
            <a:avLst/>
          </a:prstGeom>
          <a:noFill/>
          <a:ln w="12175">
            <a:solidFill>
              <a:srgbClr val="7e7e7e"/>
            </a:solidFill>
            <a:round/>
          </a:ln>
        </p:spPr>
        <p:style>
          <a:lnRef idx="0"/>
          <a:fillRef idx="0"/>
          <a:effectRef idx="0"/>
          <a:fontRef idx="minor"/>
        </p:style>
        <p:txBody>
          <a:bodyPr lIns="0" rIns="0" tIns="235440" bIns="0">
            <a:spAutoFit/>
          </a:bodyPr>
          <a:p>
            <a:pPr algn="ctr">
              <a:lnSpc>
                <a:spcPct val="100000"/>
              </a:lnSpc>
              <a:tabLst>
                <a:tab algn="l" pos="0"/>
              </a:tabLst>
            </a:pPr>
            <a:r>
              <a:rPr b="0" lang="en-US" sz="4400" spc="-1" strike="noStrike">
                <a:solidFill>
                  <a:srgbClr val="ffffff"/>
                </a:solidFill>
                <a:latin typeface="Arial"/>
                <a:ea typeface="Arial"/>
              </a:rPr>
              <a:t>8086 Flag Registers</a:t>
            </a:r>
            <a:endParaRPr b="0" lang="en-US" sz="4400" spc="-1" strike="noStrike">
              <a:latin typeface="Arial"/>
            </a:endParaRPr>
          </a:p>
        </p:txBody>
      </p:sp>
      <p:sp>
        <p:nvSpPr>
          <p:cNvPr id="865" name="Google Shape;739;gda7c634b4f_0_440"/>
          <p:cNvSpPr/>
          <p:nvPr/>
        </p:nvSpPr>
        <p:spPr>
          <a:xfrm>
            <a:off x="1219320" y="2497680"/>
            <a:ext cx="9844920" cy="4000320"/>
          </a:xfrm>
          <a:prstGeom prst="rect">
            <a:avLst/>
          </a:prstGeom>
          <a:blipFill rotWithShape="0">
            <a:blip r:embed="rId1"/>
            <a:srcRect/>
            <a:stretch/>
          </a:blipFill>
          <a:ln w="0">
            <a:noFill/>
          </a:ln>
        </p:spPr>
        <p:style>
          <a:lnRef idx="0"/>
          <a:fillRef idx="0"/>
          <a:effectRef idx="0"/>
          <a:fontRef idx="minor"/>
        </p:style>
      </p:sp>
      <p:sp>
        <p:nvSpPr>
          <p:cNvPr id="866" name="Google Shape;740;gda7c634b4f_0_440"/>
          <p:cNvSpPr/>
          <p:nvPr/>
        </p:nvSpPr>
        <p:spPr>
          <a:xfrm>
            <a:off x="646920" y="1985040"/>
            <a:ext cx="1729440" cy="865440"/>
          </a:xfrm>
          <a:prstGeom prst="rect">
            <a:avLst/>
          </a:prstGeom>
          <a:noFill/>
          <a:ln w="0">
            <a:noFill/>
          </a:ln>
        </p:spPr>
        <p:style>
          <a:lnRef idx="0"/>
          <a:fillRef idx="0"/>
          <a:effectRef idx="0"/>
          <a:fontRef idx="minor"/>
        </p:style>
        <p:txBody>
          <a:bodyPr lIns="0" rIns="0" tIns="11880" bIns="0">
            <a:spAutoFit/>
          </a:bodyPr>
          <a:p>
            <a:pPr marL="12600">
              <a:lnSpc>
                <a:spcPct val="100000"/>
              </a:lnSpc>
              <a:tabLst>
                <a:tab algn="l" pos="0"/>
              </a:tabLst>
            </a:pPr>
            <a:r>
              <a:rPr b="1" lang="en-US" sz="2800" spc="-1" strike="noStrike">
                <a:solidFill>
                  <a:srgbClr val="ffffff"/>
                </a:solidFill>
                <a:latin typeface="Arial"/>
                <a:ea typeface="Arial"/>
              </a:rPr>
              <a:t>Status Flags</a:t>
            </a:r>
            <a:endParaRPr b="0" lang="en-US" sz="2800" spc="-1" strike="noStrike">
              <a:latin typeface="Arial"/>
            </a:endParaRPr>
          </a:p>
        </p:txBody>
      </p:sp>
      <p:sp>
        <p:nvSpPr>
          <p:cNvPr id="867" name="Google Shape;741;gda7c634b4f_0_440"/>
          <p:cNvSpPr txBox="1"/>
          <p:nvPr/>
        </p:nvSpPr>
        <p:spPr>
          <a:xfrm>
            <a:off x="11146680" y="6464520"/>
            <a:ext cx="153360" cy="3977640"/>
          </a:xfrm>
          <a:prstGeom prst="rect">
            <a:avLst/>
          </a:prstGeom>
          <a:noFill/>
          <a:ln w="0">
            <a:noFill/>
          </a:ln>
        </p:spPr>
        <p:txBody>
          <a:bodyPr lIns="0" rIns="0" tIns="0" bIns="0">
            <a:noAutofit/>
          </a:bodyPr>
          <a:p>
            <a:pPr marL="38160">
              <a:lnSpc>
                <a:spcPct val="103000"/>
              </a:lnSpc>
              <a:tabLst>
                <a:tab algn="l" pos="0"/>
              </a:tabLst>
            </a:pPr>
            <a:fld id="{A0F16A9C-E235-456B-99F4-0D854626FC24}" type="slidenum">
              <a:rPr b="0" lang="en-US" sz="1200" spc="-1" strike="noStrike">
                <a:solidFill>
                  <a:srgbClr val="888888"/>
                </a:solidFill>
                <a:latin typeface="Arial"/>
                <a:ea typeface="Arial"/>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Google Shape;746;gda7c634b4f_0_447"/>
          <p:cNvSpPr/>
          <p:nvPr/>
        </p:nvSpPr>
        <p:spPr>
          <a:xfrm>
            <a:off x="838080" y="359640"/>
            <a:ext cx="10515240" cy="906120"/>
          </a:xfrm>
          <a:prstGeom prst="rect">
            <a:avLst/>
          </a:prstGeom>
          <a:noFill/>
          <a:ln w="12175">
            <a:solidFill>
              <a:srgbClr val="7e7e7e"/>
            </a:solidFill>
            <a:round/>
          </a:ln>
        </p:spPr>
        <p:style>
          <a:lnRef idx="0"/>
          <a:fillRef idx="0"/>
          <a:effectRef idx="0"/>
          <a:fontRef idx="minor"/>
        </p:style>
        <p:txBody>
          <a:bodyPr lIns="0" rIns="0" tIns="235440" bIns="0">
            <a:spAutoFit/>
          </a:bodyPr>
          <a:p>
            <a:pPr algn="ctr">
              <a:lnSpc>
                <a:spcPct val="100000"/>
              </a:lnSpc>
              <a:tabLst>
                <a:tab algn="l" pos="0"/>
              </a:tabLst>
            </a:pPr>
            <a:r>
              <a:rPr b="0" lang="en-US" sz="4400" spc="-1" strike="noStrike">
                <a:solidFill>
                  <a:srgbClr val="ffffff"/>
                </a:solidFill>
                <a:latin typeface="Arial"/>
                <a:ea typeface="Arial"/>
              </a:rPr>
              <a:t>8086 Flag Registers</a:t>
            </a:r>
            <a:endParaRPr b="0" lang="en-US" sz="4400" spc="-1" strike="noStrike">
              <a:latin typeface="Arial"/>
            </a:endParaRPr>
          </a:p>
        </p:txBody>
      </p:sp>
      <p:sp>
        <p:nvSpPr>
          <p:cNvPr id="869" name="Google Shape;747;gda7c634b4f_0_447"/>
          <p:cNvSpPr/>
          <p:nvPr/>
        </p:nvSpPr>
        <p:spPr>
          <a:xfrm>
            <a:off x="916920" y="1793520"/>
            <a:ext cx="1932120" cy="865440"/>
          </a:xfrm>
          <a:prstGeom prst="rect">
            <a:avLst/>
          </a:prstGeom>
          <a:noFill/>
          <a:ln w="0">
            <a:noFill/>
          </a:ln>
        </p:spPr>
        <p:style>
          <a:lnRef idx="0"/>
          <a:fillRef idx="0"/>
          <a:effectRef idx="0"/>
          <a:fontRef idx="minor"/>
        </p:style>
        <p:txBody>
          <a:bodyPr lIns="0" rIns="0" tIns="11880" bIns="0">
            <a:spAutoFit/>
          </a:bodyPr>
          <a:p>
            <a:pPr marL="12600">
              <a:lnSpc>
                <a:spcPct val="100000"/>
              </a:lnSpc>
              <a:tabLst>
                <a:tab algn="l" pos="0"/>
              </a:tabLst>
            </a:pPr>
            <a:r>
              <a:rPr b="1" lang="en-US" sz="2800" spc="-1" strike="noStrike">
                <a:solidFill>
                  <a:srgbClr val="ffffff"/>
                </a:solidFill>
                <a:latin typeface="Arial"/>
                <a:ea typeface="Arial"/>
              </a:rPr>
              <a:t>Control Flags</a:t>
            </a:r>
            <a:endParaRPr b="0" lang="en-US" sz="2800" spc="-1" strike="noStrike">
              <a:latin typeface="Arial"/>
            </a:endParaRPr>
          </a:p>
        </p:txBody>
      </p:sp>
      <p:sp>
        <p:nvSpPr>
          <p:cNvPr id="870" name="Google Shape;748;gda7c634b4f_0_447"/>
          <p:cNvSpPr/>
          <p:nvPr/>
        </p:nvSpPr>
        <p:spPr>
          <a:xfrm>
            <a:off x="1066680" y="2473560"/>
            <a:ext cx="10395000" cy="3399480"/>
          </a:xfrm>
          <a:prstGeom prst="rect">
            <a:avLst/>
          </a:prstGeom>
          <a:blipFill rotWithShape="0">
            <a:blip r:embed="rId1"/>
            <a:srcRect/>
            <a:stretch/>
          </a:blipFill>
          <a:ln w="0">
            <a:noFill/>
          </a:ln>
        </p:spPr>
        <p:style>
          <a:lnRef idx="0"/>
          <a:fillRef idx="0"/>
          <a:effectRef idx="0"/>
          <a:fontRef idx="minor"/>
        </p:style>
      </p:sp>
      <p:sp>
        <p:nvSpPr>
          <p:cNvPr id="871" name="Google Shape;749;gda7c634b4f_0_447"/>
          <p:cNvSpPr txBox="1"/>
          <p:nvPr/>
        </p:nvSpPr>
        <p:spPr>
          <a:xfrm>
            <a:off x="11146680" y="6464520"/>
            <a:ext cx="153360" cy="3977640"/>
          </a:xfrm>
          <a:prstGeom prst="rect">
            <a:avLst/>
          </a:prstGeom>
          <a:noFill/>
          <a:ln w="0">
            <a:noFill/>
          </a:ln>
        </p:spPr>
        <p:txBody>
          <a:bodyPr lIns="0" rIns="0" tIns="0" bIns="0">
            <a:noAutofit/>
          </a:bodyPr>
          <a:p>
            <a:pPr marL="38160">
              <a:lnSpc>
                <a:spcPct val="103000"/>
              </a:lnSpc>
              <a:tabLst>
                <a:tab algn="l" pos="0"/>
              </a:tabLst>
            </a:pPr>
            <a:fld id="{B9F42278-8571-4F63-A4E4-9FCCD4FCE01D}" type="slidenum">
              <a:rPr b="0" lang="en-US" sz="1200" spc="-1" strike="noStrike">
                <a:solidFill>
                  <a:srgbClr val="888888"/>
                </a:solidFill>
                <a:latin typeface="Arial"/>
                <a:ea typeface="Arial"/>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Google Shape;754;gda7c634b4f_0_507"/>
          <p:cNvSpPr/>
          <p:nvPr/>
        </p:nvSpPr>
        <p:spPr>
          <a:xfrm>
            <a:off x="11400480" y="6426360"/>
            <a:ext cx="102600" cy="195480"/>
          </a:xfrm>
          <a:prstGeom prst="rect">
            <a:avLst/>
          </a:prstGeom>
          <a:noFill/>
          <a:ln w="0">
            <a:noFill/>
          </a:ln>
        </p:spPr>
        <p:style>
          <a:lnRef idx="0"/>
          <a:fillRef idx="0"/>
          <a:effectRef idx="0"/>
          <a:fontRef idx="minor"/>
        </p:style>
        <p:txBody>
          <a:bodyPr lIns="0" rIns="0" tIns="12600" bIns="0">
            <a:spAutoFit/>
          </a:bodyPr>
          <a:p>
            <a:pPr marL="12600">
              <a:lnSpc>
                <a:spcPct val="100000"/>
              </a:lnSpc>
              <a:tabLst>
                <a:tab algn="l" pos="0"/>
              </a:tabLst>
            </a:pPr>
            <a:r>
              <a:rPr b="0" lang="en-US" sz="1200" spc="-1" strike="noStrike">
                <a:solidFill>
                  <a:srgbClr val="888888"/>
                </a:solidFill>
                <a:latin typeface="Arial"/>
                <a:ea typeface="Arial"/>
              </a:rPr>
              <a:t>2</a:t>
            </a:r>
            <a:endParaRPr b="0" lang="en-US" sz="1200" spc="-1" strike="noStrike">
              <a:latin typeface="Arial"/>
            </a:endParaRPr>
          </a:p>
        </p:txBody>
      </p:sp>
      <p:sp>
        <p:nvSpPr>
          <p:cNvPr id="873" name="Google Shape;755;gda7c634b4f_0_507"/>
          <p:cNvSpPr/>
          <p:nvPr/>
        </p:nvSpPr>
        <p:spPr>
          <a:xfrm>
            <a:off x="6010560" y="838080"/>
            <a:ext cx="5651280" cy="5908320"/>
          </a:xfrm>
          <a:custGeom>
            <a:avLst/>
            <a:gdLst/>
            <a:ahLst/>
            <a:rect l="l" t="t" r="r" b="b"/>
            <a:pathLst>
              <a:path w="5651500" h="5908675">
                <a:moveTo>
                  <a:pt x="0" y="5518404"/>
                </a:moveTo>
                <a:lnTo>
                  <a:pt x="5152644" y="5518404"/>
                </a:lnTo>
                <a:lnTo>
                  <a:pt x="5152644" y="0"/>
                </a:lnTo>
                <a:lnTo>
                  <a:pt x="0" y="0"/>
                </a:lnTo>
                <a:lnTo>
                  <a:pt x="0" y="5518404"/>
                </a:lnTo>
                <a:close/>
                <a:moveTo>
                  <a:pt x="5205984" y="5697474"/>
                </a:moveTo>
                <a:lnTo>
                  <a:pt x="5211857" y="5649076"/>
                </a:lnTo>
                <a:lnTo>
                  <a:pt x="5228590" y="5604648"/>
                </a:lnTo>
                <a:lnTo>
                  <a:pt x="5254849" y="5565457"/>
                </a:lnTo>
                <a:lnTo>
                  <a:pt x="5289301" y="5532770"/>
                </a:lnTo>
                <a:lnTo>
                  <a:pt x="5330614" y="5507853"/>
                </a:lnTo>
                <a:lnTo>
                  <a:pt x="5377453" y="5491974"/>
                </a:lnTo>
                <a:lnTo>
                  <a:pt x="5428488" y="5486400"/>
                </a:lnTo>
                <a:lnTo>
                  <a:pt x="5479522" y="5491974"/>
                </a:lnTo>
                <a:lnTo>
                  <a:pt x="5526361" y="5507853"/>
                </a:lnTo>
                <a:lnTo>
                  <a:pt x="5567674" y="5532770"/>
                </a:lnTo>
                <a:lnTo>
                  <a:pt x="5602126" y="5565457"/>
                </a:lnTo>
                <a:lnTo>
                  <a:pt x="5628385" y="5604648"/>
                </a:lnTo>
                <a:lnTo>
                  <a:pt x="5645118" y="5649076"/>
                </a:lnTo>
                <a:lnTo>
                  <a:pt x="5650992" y="5697474"/>
                </a:lnTo>
                <a:lnTo>
                  <a:pt x="5645118" y="5745871"/>
                </a:lnTo>
                <a:lnTo>
                  <a:pt x="5628385" y="5790299"/>
                </a:lnTo>
                <a:lnTo>
                  <a:pt x="5602126" y="5829490"/>
                </a:lnTo>
                <a:lnTo>
                  <a:pt x="5567674" y="5862177"/>
                </a:lnTo>
                <a:lnTo>
                  <a:pt x="5526361" y="5887094"/>
                </a:lnTo>
                <a:lnTo>
                  <a:pt x="5479522" y="5902973"/>
                </a:lnTo>
                <a:lnTo>
                  <a:pt x="5428488" y="5908548"/>
                </a:lnTo>
                <a:lnTo>
                  <a:pt x="5377453" y="5902973"/>
                </a:lnTo>
                <a:lnTo>
                  <a:pt x="5330614" y="5887094"/>
                </a:lnTo>
                <a:lnTo>
                  <a:pt x="5289301" y="5862177"/>
                </a:lnTo>
                <a:lnTo>
                  <a:pt x="5254849" y="5829490"/>
                </a:lnTo>
                <a:lnTo>
                  <a:pt x="5228590" y="5790299"/>
                </a:lnTo>
                <a:lnTo>
                  <a:pt x="5211857" y="5745871"/>
                </a:lnTo>
                <a:lnTo>
                  <a:pt x="5205984" y="5697474"/>
                </a:lnTo>
                <a:close/>
              </a:path>
            </a:pathLst>
          </a:custGeom>
          <a:noFill/>
          <a:ln w="12175">
            <a:solidFill>
              <a:srgbClr val="41709c"/>
            </a:solidFill>
            <a:round/>
          </a:ln>
        </p:spPr>
        <p:style>
          <a:lnRef idx="0"/>
          <a:fillRef idx="0"/>
          <a:effectRef idx="0"/>
          <a:fontRef idx="minor"/>
        </p:style>
      </p:sp>
      <p:graphicFrame>
        <p:nvGraphicFramePr>
          <p:cNvPr id="874" name="Google Shape;756;gda7c634b4f_0_507"/>
          <p:cNvGraphicFramePr/>
          <p:nvPr/>
        </p:nvGraphicFramePr>
        <p:xfrm>
          <a:off x="181800" y="3859200"/>
          <a:ext cx="5433480" cy="2087640"/>
        </p:xfrm>
        <a:graphic>
          <a:graphicData uri="http://schemas.openxmlformats.org/drawingml/2006/table">
            <a:tbl>
              <a:tblPr/>
              <a:tblGrid>
                <a:gridCol w="820080"/>
                <a:gridCol w="3621960"/>
                <a:gridCol w="991440"/>
              </a:tblGrid>
              <a:tr h="651960">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CO</a:t>
                      </a:r>
                      <a:endParaRPr b="0" lang="en-US" sz="1200" spc="-1" strike="noStrike">
                        <a:latin typeface="Arial"/>
                      </a:endParaRPr>
                    </a:p>
                    <a:p>
                      <a:pPr marL="68760">
                        <a:lnSpc>
                          <a:spcPct val="100000"/>
                        </a:lnSpc>
                        <a:spcBef>
                          <a:spcPts val="215"/>
                        </a:spcBef>
                        <a:tabLst>
                          <a:tab algn="l" pos="0"/>
                        </a:tabLst>
                      </a:pPr>
                      <a:r>
                        <a:rPr b="0" lang="en-US" sz="1200" spc="-1" strike="noStrike">
                          <a:solidFill>
                            <a:srgbClr val="ffffff"/>
                          </a:solidFill>
                          <a:latin typeface="Arial"/>
                          <a:ea typeface="Arial"/>
                        </a:rPr>
                        <a:t>Number</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Title</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Level</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r>
              <a:tr h="434520">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CO1</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5400" bIns="0">
                      <a:noAutofit/>
                    </a:bodyPr>
                    <a:p>
                      <a:pPr marL="297360">
                        <a:lnSpc>
                          <a:spcPct val="100000"/>
                        </a:lnSpc>
                        <a:tabLst>
                          <a:tab algn="l" pos="0"/>
                        </a:tabLst>
                      </a:pPr>
                      <a:r>
                        <a:rPr b="0" lang="en-US" sz="1100" spc="-1" strike="noStrike">
                          <a:solidFill>
                            <a:srgbClr val="ffffff"/>
                          </a:solidFill>
                          <a:latin typeface="Times New Roman"/>
                          <a:ea typeface="Times New Roman"/>
                        </a:rPr>
                        <a:t>Students will be able to differentiate between families of</a:t>
                      </a:r>
                      <a:endParaRPr b="0" lang="en-US" sz="1100" spc="-1" strike="noStrike">
                        <a:latin typeface="Arial"/>
                      </a:endParaRPr>
                    </a:p>
                    <a:p>
                      <a:pPr marL="297360">
                        <a:lnSpc>
                          <a:spcPct val="100000"/>
                        </a:lnSpc>
                        <a:spcBef>
                          <a:spcPts val="196"/>
                        </a:spcBef>
                        <a:tabLst>
                          <a:tab algn="l" pos="0"/>
                        </a:tabLst>
                      </a:pPr>
                      <a:r>
                        <a:rPr b="0" lang="en-US" sz="1100" spc="-1" strike="noStrike">
                          <a:solidFill>
                            <a:srgbClr val="ffffff"/>
                          </a:solidFill>
                          <a:latin typeface="Times New Roman"/>
                          <a:ea typeface="Times New Roman"/>
                        </a:rPr>
                        <a:t>processors based on architectural requirements.</a:t>
                      </a:r>
                      <a:endParaRPr b="0" lang="en-US" sz="11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840" bIns="0">
                      <a:noAutofit/>
                    </a:bodyPr>
                    <a:p>
                      <a:pPr marL="68760">
                        <a:lnSpc>
                          <a:spcPct val="100000"/>
                        </a:lnSpc>
                        <a:tabLst>
                          <a:tab algn="l" pos="0"/>
                        </a:tabLst>
                      </a:pPr>
                      <a:r>
                        <a:rPr b="1" lang="en-US" sz="1200" spc="-1" strike="noStrike">
                          <a:solidFill>
                            <a:srgbClr val="ffffff"/>
                          </a:solidFill>
                          <a:latin typeface="Arial"/>
                          <a:ea typeface="Arial"/>
                        </a:rPr>
                        <a:t>Understand</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r>
              <a:tr h="644040">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CO2</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5400" bIns="0">
                      <a:noAutofit/>
                    </a:bodyPr>
                    <a:p>
                      <a:pPr marL="297360">
                        <a:lnSpc>
                          <a:spcPct val="100000"/>
                        </a:lnSpc>
                        <a:tabLst>
                          <a:tab algn="l" pos="0"/>
                        </a:tabLst>
                      </a:pPr>
                      <a:r>
                        <a:rPr b="0" lang="en-US" sz="1100" spc="-1" strike="noStrike">
                          <a:solidFill>
                            <a:srgbClr val="ffffff"/>
                          </a:solidFill>
                          <a:latin typeface="Times New Roman"/>
                          <a:ea typeface="Times New Roman"/>
                        </a:rPr>
                        <a:t>Students will be able to compare the features of the</a:t>
                      </a:r>
                      <a:endParaRPr b="0" lang="en-US" sz="1100" spc="-1" strike="noStrike">
                        <a:latin typeface="Arial"/>
                      </a:endParaRPr>
                    </a:p>
                    <a:p>
                      <a:pPr marL="297360">
                        <a:lnSpc>
                          <a:spcPct val="138000"/>
                        </a:lnSpc>
                        <a:spcBef>
                          <a:spcPts val="74"/>
                        </a:spcBef>
                        <a:tabLst>
                          <a:tab algn="l" pos="0"/>
                        </a:tabLst>
                      </a:pPr>
                      <a:r>
                        <a:rPr b="0" lang="en-US" sz="1100" spc="-1" strike="noStrike">
                          <a:solidFill>
                            <a:srgbClr val="ffffff"/>
                          </a:solidFill>
                          <a:latin typeface="Times New Roman"/>
                          <a:ea typeface="Times New Roman"/>
                        </a:rPr>
                        <a:t>processors based on the design requirements of the  system.</a:t>
                      </a:r>
                      <a:endParaRPr b="0" lang="en-US" sz="11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840" bIns="0">
                      <a:noAutofit/>
                    </a:bodyPr>
                    <a:p>
                      <a:pPr marL="68760">
                        <a:lnSpc>
                          <a:spcPct val="100000"/>
                        </a:lnSpc>
                        <a:tabLst>
                          <a:tab algn="l" pos="0"/>
                        </a:tabLst>
                      </a:pPr>
                      <a:r>
                        <a:rPr b="1" lang="en-US" sz="1200" spc="-1" strike="noStrike">
                          <a:solidFill>
                            <a:srgbClr val="ffffff"/>
                          </a:solidFill>
                          <a:latin typeface="Arial"/>
                          <a:ea typeface="Arial"/>
                        </a:rPr>
                        <a:t>Understand</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r>
              <a:tr h="532800">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CO3</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120" bIns="0">
                      <a:noAutofit/>
                    </a:bodyPr>
                    <a:p>
                      <a:pPr marL="297360">
                        <a:lnSpc>
                          <a:spcPct val="100000"/>
                        </a:lnSpc>
                        <a:tabLst>
                          <a:tab algn="l" pos="0"/>
                        </a:tabLst>
                      </a:pPr>
                      <a:r>
                        <a:rPr b="0" lang="en-US" sz="1100" spc="-1" strike="noStrike">
                          <a:solidFill>
                            <a:srgbClr val="ffffff"/>
                          </a:solidFill>
                          <a:latin typeface="Times New Roman"/>
                          <a:ea typeface="Times New Roman"/>
                        </a:rPr>
                        <a:t>Students</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will</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be</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able</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to</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understand</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different</a:t>
                      </a:r>
                      <a:endParaRPr b="0" lang="en-US" sz="1100" spc="-1" strike="noStrike">
                        <a:latin typeface="Arial"/>
                      </a:endParaRPr>
                    </a:p>
                    <a:p>
                      <a:pPr marL="297360">
                        <a:lnSpc>
                          <a:spcPct val="100000"/>
                        </a:lnSpc>
                        <a:spcBef>
                          <a:spcPts val="190"/>
                        </a:spcBef>
                        <a:tabLst>
                          <a:tab algn="l" pos="0"/>
                        </a:tabLst>
                      </a:pPr>
                      <a:r>
                        <a:rPr b="0" lang="en-US" sz="1100" spc="-1" strike="noStrike">
                          <a:solidFill>
                            <a:srgbClr val="ffffff"/>
                          </a:solidFill>
                          <a:latin typeface="Times New Roman"/>
                          <a:ea typeface="Times New Roman"/>
                        </a:rPr>
                        <a:t>communication protocols for hardware interfacing.</a:t>
                      </a:r>
                      <a:endParaRPr b="0" lang="en-US" sz="11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Understand</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875" name="Google Shape;757;gda7c634b4f_0_507"/>
          <p:cNvSpPr txBox="1"/>
          <p:nvPr/>
        </p:nvSpPr>
        <p:spPr>
          <a:xfrm>
            <a:off x="2883960" y="308160"/>
            <a:ext cx="6423480" cy="1665000"/>
          </a:xfrm>
          <a:prstGeom prst="rect">
            <a:avLst/>
          </a:prstGeom>
          <a:noFill/>
          <a:ln w="0">
            <a:noFill/>
          </a:ln>
        </p:spPr>
        <p:txBody>
          <a:bodyPr lIns="0" rIns="0" tIns="80640" bIns="0">
            <a:noAutofit/>
          </a:bodyPr>
          <a:p>
            <a:pPr marL="483120" algn="ctr">
              <a:lnSpc>
                <a:spcPct val="90000"/>
              </a:lnSpc>
              <a:tabLst>
                <a:tab algn="l" pos="0"/>
              </a:tabLst>
            </a:pPr>
            <a:r>
              <a:rPr b="1" lang="en-US" sz="4400" spc="-1" strike="noStrike">
                <a:solidFill>
                  <a:srgbClr val="ffffff"/>
                </a:solidFill>
                <a:latin typeface="Arial"/>
                <a:ea typeface="Arial"/>
              </a:rPr>
              <a:t>Pin description of  microprocessor  8086</a:t>
            </a:r>
            <a:endParaRPr b="0" lang="en-US" sz="4400" spc="-1" strike="noStrike">
              <a:solidFill>
                <a:srgbClr val="000000"/>
              </a:solidFill>
              <a:latin typeface="Arial"/>
            </a:endParaRPr>
          </a:p>
          <a:p>
            <a:pPr marL="12600">
              <a:lnSpc>
                <a:spcPct val="100000"/>
              </a:lnSpc>
              <a:spcBef>
                <a:spcPts val="96"/>
              </a:spcBef>
              <a:tabLst>
                <a:tab algn="l" pos="0"/>
              </a:tabLst>
            </a:pPr>
            <a:r>
              <a:rPr b="1" lang="en-US" sz="2400" spc="-1" strike="noStrike">
                <a:solidFill>
                  <a:srgbClr val="ffffff"/>
                </a:solidFill>
                <a:latin typeface="Arial"/>
                <a:ea typeface="Arial"/>
              </a:rPr>
              <a:t>Course Outcome</a:t>
            </a:r>
            <a:endParaRPr b="0" lang="en-US" sz="2400" spc="-1" strike="noStrike">
              <a:solidFill>
                <a:srgbClr val="000000"/>
              </a:solidFill>
              <a:latin typeface="Arial"/>
            </a:endParaRPr>
          </a:p>
        </p:txBody>
      </p:sp>
      <p:grpSp>
        <p:nvGrpSpPr>
          <p:cNvPr id="876" name="Google Shape;758;gda7c634b4f_0_507"/>
          <p:cNvGrpSpPr/>
          <p:nvPr/>
        </p:nvGrpSpPr>
        <p:grpSpPr>
          <a:xfrm>
            <a:off x="5456520" y="3125880"/>
            <a:ext cx="5435280" cy="1600200"/>
            <a:chOff x="5456520" y="3125880"/>
            <a:chExt cx="5435280" cy="1600200"/>
          </a:xfrm>
        </p:grpSpPr>
        <p:sp>
          <p:nvSpPr>
            <p:cNvPr id="877" name="Google Shape;759;gda7c634b4f_0_507"/>
            <p:cNvSpPr/>
            <p:nvPr/>
          </p:nvSpPr>
          <p:spPr>
            <a:xfrm>
              <a:off x="5456520" y="3626640"/>
              <a:ext cx="2664720" cy="1099440"/>
            </a:xfrm>
            <a:custGeom>
              <a:avLst/>
              <a:gdLst/>
              <a:ahLst/>
              <a:rect l="l" t="t" r="r" b="b"/>
              <a:pathLst>
                <a:path w="2665095" h="1099820">
                  <a:moveTo>
                    <a:pt x="2592019" y="29428"/>
                  </a:moveTo>
                  <a:lnTo>
                    <a:pt x="0" y="1087501"/>
                  </a:lnTo>
                  <a:lnTo>
                    <a:pt x="4825" y="1099312"/>
                  </a:lnTo>
                  <a:lnTo>
                    <a:pt x="2596798" y="41131"/>
                  </a:lnTo>
                  <a:lnTo>
                    <a:pt x="2592019" y="29428"/>
                  </a:lnTo>
                  <a:close/>
                  <a:moveTo>
                    <a:pt x="2649072" y="24637"/>
                  </a:moveTo>
                  <a:lnTo>
                    <a:pt x="2603754" y="24637"/>
                  </a:lnTo>
                  <a:lnTo>
                    <a:pt x="2608579" y="36322"/>
                  </a:lnTo>
                  <a:lnTo>
                    <a:pt x="2596798" y="41131"/>
                  </a:lnTo>
                  <a:lnTo>
                    <a:pt x="2608834" y="70612"/>
                  </a:lnTo>
                  <a:lnTo>
                    <a:pt x="2649072" y="24637"/>
                  </a:lnTo>
                  <a:close/>
                  <a:moveTo>
                    <a:pt x="2603754" y="24637"/>
                  </a:moveTo>
                  <a:lnTo>
                    <a:pt x="2592019" y="29428"/>
                  </a:lnTo>
                  <a:lnTo>
                    <a:pt x="2596798" y="41131"/>
                  </a:lnTo>
                  <a:lnTo>
                    <a:pt x="2608579" y="36322"/>
                  </a:lnTo>
                  <a:lnTo>
                    <a:pt x="2603754" y="24637"/>
                  </a:lnTo>
                  <a:close/>
                  <a:moveTo>
                    <a:pt x="2580004" y="0"/>
                  </a:moveTo>
                  <a:lnTo>
                    <a:pt x="2592019" y="29428"/>
                  </a:lnTo>
                  <a:lnTo>
                    <a:pt x="2603754" y="24637"/>
                  </a:lnTo>
                  <a:lnTo>
                    <a:pt x="2649072" y="24637"/>
                  </a:lnTo>
                  <a:lnTo>
                    <a:pt x="2664968" y="6477"/>
                  </a:lnTo>
                  <a:lnTo>
                    <a:pt x="2580004" y="0"/>
                  </a:lnTo>
                  <a:close/>
                </a:path>
              </a:pathLst>
            </a:custGeom>
            <a:solidFill>
              <a:srgbClr val="5b9bd4"/>
            </a:solidFill>
            <a:ln w="0">
              <a:noFill/>
            </a:ln>
          </p:spPr>
          <p:style>
            <a:lnRef idx="0"/>
            <a:fillRef idx="0"/>
            <a:effectRef idx="0"/>
            <a:fontRef idx="minor"/>
          </p:style>
        </p:sp>
        <p:sp>
          <p:nvSpPr>
            <p:cNvPr id="878" name="Google Shape;760;gda7c634b4f_0_507"/>
            <p:cNvSpPr/>
            <p:nvPr/>
          </p:nvSpPr>
          <p:spPr>
            <a:xfrm>
              <a:off x="8202240" y="3125880"/>
              <a:ext cx="2689560" cy="943200"/>
            </a:xfrm>
            <a:custGeom>
              <a:avLst/>
              <a:gdLst/>
              <a:ahLst/>
              <a:rect l="l" t="t" r="r" b="b"/>
              <a:pathLst>
                <a:path w="2689859" h="943610">
                  <a:moveTo>
                    <a:pt x="2689860" y="0"/>
                  </a:moveTo>
                  <a:lnTo>
                    <a:pt x="0" y="0"/>
                  </a:lnTo>
                  <a:lnTo>
                    <a:pt x="0" y="943356"/>
                  </a:lnTo>
                  <a:lnTo>
                    <a:pt x="2689860" y="943356"/>
                  </a:lnTo>
                  <a:lnTo>
                    <a:pt x="2689860" y="0"/>
                  </a:lnTo>
                  <a:close/>
                </a:path>
              </a:pathLst>
            </a:custGeom>
            <a:solidFill>
              <a:srgbClr val="ffffff"/>
            </a:solidFill>
            <a:ln w="0">
              <a:noFill/>
            </a:ln>
          </p:spPr>
          <p:style>
            <a:lnRef idx="0"/>
            <a:fillRef idx="0"/>
            <a:effectRef idx="0"/>
            <a:fontRef idx="minor"/>
          </p:style>
        </p:sp>
        <p:sp>
          <p:nvSpPr>
            <p:cNvPr id="879" name="Google Shape;761;gda7c634b4f_0_507"/>
            <p:cNvSpPr/>
            <p:nvPr/>
          </p:nvSpPr>
          <p:spPr>
            <a:xfrm>
              <a:off x="8202240" y="3125880"/>
              <a:ext cx="2689560" cy="943200"/>
            </a:xfrm>
            <a:custGeom>
              <a:avLst/>
              <a:gdLst/>
              <a:ahLst/>
              <a:rect l="l" t="t" r="r" b="b"/>
              <a:pathLst>
                <a:path w="2689859" h="943610">
                  <a:moveTo>
                    <a:pt x="0" y="943356"/>
                  </a:moveTo>
                  <a:lnTo>
                    <a:pt x="2689860" y="943356"/>
                  </a:lnTo>
                  <a:lnTo>
                    <a:pt x="2689860" y="0"/>
                  </a:lnTo>
                  <a:lnTo>
                    <a:pt x="0" y="0"/>
                  </a:lnTo>
                  <a:lnTo>
                    <a:pt x="0" y="943356"/>
                  </a:lnTo>
                  <a:close/>
                </a:path>
              </a:pathLst>
            </a:custGeom>
            <a:noFill/>
            <a:ln w="12175">
              <a:solidFill>
                <a:srgbClr val="000000"/>
              </a:solidFill>
              <a:round/>
            </a:ln>
          </p:spPr>
          <p:style>
            <a:lnRef idx="0"/>
            <a:fillRef idx="0"/>
            <a:effectRef idx="0"/>
            <a:fontRef idx="minor"/>
          </p:style>
        </p:sp>
      </p:grpSp>
      <p:sp>
        <p:nvSpPr>
          <p:cNvPr id="880" name="Google Shape;762;gda7c634b4f_0_507"/>
          <p:cNvSpPr/>
          <p:nvPr/>
        </p:nvSpPr>
        <p:spPr>
          <a:xfrm>
            <a:off x="8202240" y="3125880"/>
            <a:ext cx="2689560" cy="731880"/>
          </a:xfrm>
          <a:prstGeom prst="rect">
            <a:avLst/>
          </a:prstGeom>
          <a:noFill/>
          <a:ln w="0">
            <a:noFill/>
          </a:ln>
        </p:spPr>
        <p:style>
          <a:lnRef idx="0"/>
          <a:fillRef idx="0"/>
          <a:effectRef idx="0"/>
          <a:fontRef idx="minor"/>
        </p:style>
        <p:txBody>
          <a:bodyPr lIns="0" rIns="0" tIns="182160" bIns="0">
            <a:spAutoFit/>
          </a:bodyPr>
          <a:p>
            <a:pPr algn="ctr">
              <a:lnSpc>
                <a:spcPct val="100000"/>
              </a:lnSpc>
              <a:tabLst>
                <a:tab algn="l" pos="0"/>
              </a:tabLst>
            </a:pPr>
            <a:r>
              <a:rPr b="0" lang="en-US" sz="1800" spc="-1" strike="noStrike">
                <a:solidFill>
                  <a:srgbClr val="ffffff"/>
                </a:solidFill>
                <a:latin typeface="Arial"/>
                <a:ea typeface="Arial"/>
              </a:rPr>
              <a:t>This will be covered in this</a:t>
            </a:r>
            <a:endParaRPr b="0" lang="en-US" sz="1800" spc="-1" strike="noStrike">
              <a:latin typeface="Arial"/>
            </a:endParaRPr>
          </a:p>
          <a:p>
            <a:pPr marL="2520" algn="ctr">
              <a:lnSpc>
                <a:spcPct val="100000"/>
              </a:lnSpc>
              <a:spcBef>
                <a:spcPts val="6"/>
              </a:spcBef>
              <a:tabLst>
                <a:tab algn="l" pos="0"/>
              </a:tabLst>
            </a:pPr>
            <a:r>
              <a:rPr b="0" lang="en-US" sz="1800" spc="-1" strike="noStrike">
                <a:solidFill>
                  <a:srgbClr val="ffffff"/>
                </a:solidFill>
                <a:latin typeface="Arial"/>
                <a:ea typeface="Arial"/>
              </a:rPr>
              <a:t>lecture</a:t>
            </a:r>
            <a:endParaRPr b="0" lang="en-US" sz="1800" spc="-1" strike="noStrike">
              <a:latin typeface="Arial"/>
            </a:endParaRPr>
          </a:p>
        </p:txBody>
      </p:sp>
      <p:sp>
        <p:nvSpPr>
          <p:cNvPr id="881" name="Google Shape;763;gda7c634b4f_0_507"/>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Google Shape;768;gda7c634b4f_0_519"/>
          <p:cNvSpPr txBox="1"/>
          <p:nvPr/>
        </p:nvSpPr>
        <p:spPr>
          <a:xfrm>
            <a:off x="876240" y="66960"/>
            <a:ext cx="10438920" cy="1535040"/>
          </a:xfrm>
          <a:prstGeom prst="rect">
            <a:avLst/>
          </a:prstGeom>
          <a:noFill/>
          <a:ln w="12240">
            <a:solidFill>
              <a:srgbClr val="7e7e7e"/>
            </a:solidFill>
            <a:round/>
          </a:ln>
        </p:spPr>
        <p:txBody>
          <a:bodyPr lIns="0" rIns="0" tIns="389880" bIns="0">
            <a:noAutofit/>
          </a:bodyPr>
          <a:p>
            <a:pPr algn="ctr">
              <a:lnSpc>
                <a:spcPct val="100000"/>
              </a:lnSpc>
              <a:tabLst>
                <a:tab algn="l" pos="0"/>
              </a:tabLst>
            </a:pPr>
            <a:r>
              <a:rPr b="1" lang="en-US" sz="3600" spc="-1" strike="noStrike">
                <a:solidFill>
                  <a:srgbClr val="ffffff"/>
                </a:solidFill>
                <a:latin typeface="Times New Roman"/>
                <a:ea typeface="Times New Roman"/>
              </a:rPr>
              <a:t>8086 Pin description</a:t>
            </a:r>
            <a:endParaRPr b="0" lang="en-US" sz="3600" spc="-1" strike="noStrike">
              <a:solidFill>
                <a:srgbClr val="000000"/>
              </a:solidFill>
              <a:latin typeface="Arial"/>
            </a:endParaRPr>
          </a:p>
        </p:txBody>
      </p:sp>
      <p:sp>
        <p:nvSpPr>
          <p:cNvPr id="883" name="Google Shape;769;gda7c634b4f_0_519"/>
          <p:cNvSpPr/>
          <p:nvPr/>
        </p:nvSpPr>
        <p:spPr>
          <a:xfrm>
            <a:off x="3352680" y="1014480"/>
            <a:ext cx="5486040" cy="5628240"/>
          </a:xfrm>
          <a:prstGeom prst="rect">
            <a:avLst/>
          </a:prstGeom>
          <a:blipFill rotWithShape="0">
            <a:blip r:embed="rId1"/>
            <a:srcRect/>
            <a:stretch/>
          </a:blipFill>
          <a:ln w="0">
            <a:noFill/>
          </a:ln>
        </p:spPr>
        <p:style>
          <a:lnRef idx="0"/>
          <a:fillRef idx="0"/>
          <a:effectRef idx="0"/>
          <a:fontRef idx="minor"/>
        </p:style>
      </p:sp>
      <p:sp>
        <p:nvSpPr>
          <p:cNvPr id="884" name="Google Shape;770;gda7c634b4f_0_519"/>
          <p:cNvSpPr txBox="1"/>
          <p:nvPr/>
        </p:nvSpPr>
        <p:spPr>
          <a:xfrm>
            <a:off x="8778240" y="6378120"/>
            <a:ext cx="2803680" cy="3977640"/>
          </a:xfrm>
          <a:prstGeom prst="rect">
            <a:avLst/>
          </a:prstGeom>
          <a:noFill/>
          <a:ln w="0">
            <a:noFill/>
          </a:ln>
        </p:spPr>
        <p:txBody>
          <a:bodyPr lIns="0" rIns="0" tIns="0" bIns="0">
            <a:noAutofit/>
          </a:bodyPr>
          <a:p>
            <a:pPr algn="r">
              <a:lnSpc>
                <a:spcPct val="100000"/>
              </a:lnSpc>
              <a:tabLst>
                <a:tab algn="l" pos="0"/>
              </a:tabLst>
            </a:pPr>
            <a:fld id="{F3E39E32-DC15-429D-8440-410AB05D9703}" type="slidenum">
              <a:rPr b="0" lang="en-US" sz="1300" spc="-1" strike="noStrike">
                <a:solidFill>
                  <a:srgbClr val="888888"/>
                </a:solidFill>
                <a:latin typeface="Arial"/>
                <a:ea typeface="Arial"/>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Google Shape;140;p8"/>
          <p:cNvSpPr/>
          <p:nvPr/>
        </p:nvSpPr>
        <p:spPr>
          <a:xfrm>
            <a:off x="1523880" y="0"/>
            <a:ext cx="9143640" cy="6857640"/>
          </a:xfrm>
          <a:custGeom>
            <a:avLst/>
            <a:gdLst/>
            <a:ahLst/>
            <a:rect l="l" t="t" r="r" b="b"/>
            <a:pathLst>
              <a:path w="9144000" h="6858000">
                <a:moveTo>
                  <a:pt x="9144000" y="0"/>
                </a:moveTo>
                <a:lnTo>
                  <a:pt x="0" y="0"/>
                </a:lnTo>
                <a:lnTo>
                  <a:pt x="0" y="6858000"/>
                </a:lnTo>
                <a:lnTo>
                  <a:pt x="9144000" y="6858000"/>
                </a:lnTo>
                <a:lnTo>
                  <a:pt x="9144000" y="0"/>
                </a:lnTo>
                <a:close/>
              </a:path>
            </a:pathLst>
          </a:custGeom>
          <a:solidFill>
            <a:schemeClr val="lt1"/>
          </a:solidFill>
          <a:ln w="0">
            <a:noFill/>
          </a:ln>
        </p:spPr>
        <p:style>
          <a:lnRef idx="0"/>
          <a:fillRef idx="0"/>
          <a:effectRef idx="0"/>
          <a:fontRef idx="minor"/>
        </p:style>
      </p:sp>
      <p:sp>
        <p:nvSpPr>
          <p:cNvPr id="506" name="Google Shape;141;p8"/>
          <p:cNvSpPr txBox="1"/>
          <p:nvPr/>
        </p:nvSpPr>
        <p:spPr>
          <a:xfrm>
            <a:off x="2883960" y="77760"/>
            <a:ext cx="6423480" cy="1157040"/>
          </a:xfrm>
          <a:prstGeom prst="rect">
            <a:avLst/>
          </a:prstGeom>
          <a:noFill/>
          <a:ln w="0">
            <a:noFill/>
          </a:ln>
        </p:spPr>
        <p:txBody>
          <a:bodyPr lIns="0" rIns="0" tIns="11880" bIns="0" anchor="ctr">
            <a:noAutofit/>
          </a:bodyPr>
          <a:p>
            <a:pPr marL="12600">
              <a:lnSpc>
                <a:spcPct val="100000"/>
              </a:lnSpc>
              <a:tabLst>
                <a:tab algn="l" pos="0"/>
              </a:tabLst>
            </a:pPr>
            <a:r>
              <a:rPr b="0" lang="en-US" sz="4200" spc="-1" strike="noStrike">
                <a:solidFill>
                  <a:srgbClr val="ffffff"/>
                </a:solidFill>
                <a:latin typeface="Calibri"/>
                <a:ea typeface="Calibri"/>
              </a:rPr>
              <a:t>What about micro?</a:t>
            </a:r>
            <a:endParaRPr b="0" lang="en-US" sz="4200" spc="-1" strike="noStrike">
              <a:solidFill>
                <a:srgbClr val="000000"/>
              </a:solidFill>
              <a:latin typeface="Arial"/>
            </a:endParaRPr>
          </a:p>
        </p:txBody>
      </p:sp>
      <p:sp>
        <p:nvSpPr>
          <p:cNvPr id="507" name="Google Shape;142;p8"/>
          <p:cNvSpPr/>
          <p:nvPr/>
        </p:nvSpPr>
        <p:spPr>
          <a:xfrm>
            <a:off x="914400" y="1915200"/>
            <a:ext cx="9753120" cy="4455000"/>
          </a:xfrm>
          <a:prstGeom prst="rect">
            <a:avLst/>
          </a:prstGeom>
          <a:noFill/>
          <a:ln w="0">
            <a:noFill/>
          </a:ln>
        </p:spPr>
        <p:style>
          <a:lnRef idx="0"/>
          <a:fillRef idx="0"/>
          <a:effectRef idx="0"/>
          <a:fontRef idx="minor"/>
        </p:style>
        <p:txBody>
          <a:bodyPr lIns="0" rIns="0" tIns="57240" bIns="0">
            <a:spAutoFit/>
          </a:bodyPr>
          <a:p>
            <a:pPr marL="355680" indent="-343080">
              <a:lnSpc>
                <a:spcPct val="100000"/>
              </a:lnSpc>
              <a:buClr>
                <a:srgbClr val="ffffff"/>
              </a:buClr>
              <a:buFont typeface="Times New Roman"/>
              <a:buChar char="•"/>
            </a:pPr>
            <a:r>
              <a:rPr b="0" lang="en-US" sz="2800" spc="-1" strike="noStrike">
                <a:solidFill>
                  <a:srgbClr val="ffffff"/>
                </a:solidFill>
                <a:latin typeface="Times New Roman"/>
                <a:ea typeface="Times New Roman"/>
              </a:rPr>
              <a:t>Micro is a new addition.</a:t>
            </a:r>
            <a:endParaRPr b="0" lang="en-US" sz="2800" spc="-1" strike="noStrike">
              <a:latin typeface="Arial"/>
            </a:endParaRPr>
          </a:p>
          <a:p>
            <a:pPr lvl="1" marL="755640" indent="-286200">
              <a:lnSpc>
                <a:spcPct val="92000"/>
              </a:lnSpc>
              <a:spcBef>
                <a:spcPts val="624"/>
              </a:spcBef>
              <a:buClr>
                <a:srgbClr val="ffffff"/>
              </a:buClr>
              <a:buFont typeface="Times New Roman"/>
              <a:buChar char="–"/>
            </a:pPr>
            <a:r>
              <a:rPr b="0" lang="en-US" sz="2800" spc="-1" strike="noStrike">
                <a:solidFill>
                  <a:srgbClr val="ffffff"/>
                </a:solidFill>
                <a:latin typeface="Times New Roman"/>
                <a:ea typeface="Times New Roman"/>
              </a:rPr>
              <a:t>In the late 1960’s, processors were built using discrete  elements.</a:t>
            </a:r>
            <a:endParaRPr b="0" lang="en-US" sz="2800" spc="-1" strike="noStrike">
              <a:latin typeface="Arial"/>
            </a:endParaRPr>
          </a:p>
          <a:p>
            <a:pPr lvl="2" marL="1155240" indent="-228240">
              <a:lnSpc>
                <a:spcPct val="77000"/>
              </a:lnSpc>
              <a:spcBef>
                <a:spcPts val="490"/>
              </a:spcBef>
              <a:buClr>
                <a:srgbClr val="ffffff"/>
              </a:buClr>
              <a:buFont typeface="Times New Roman"/>
              <a:buChar char="•"/>
            </a:pPr>
            <a:r>
              <a:rPr b="0" lang="en-US" sz="2800" spc="-1" strike="noStrike">
                <a:solidFill>
                  <a:srgbClr val="ffffff"/>
                </a:solidFill>
                <a:latin typeface="Times New Roman"/>
                <a:ea typeface="Times New Roman"/>
              </a:rPr>
              <a:t>These devices performed the required operation, but were too large and too slow.</a:t>
            </a:r>
            <a:endParaRPr b="0" lang="en-US" sz="2800" spc="-1" strike="noStrike">
              <a:latin typeface="Arial"/>
            </a:endParaRPr>
          </a:p>
          <a:p>
            <a:pPr marL="914400">
              <a:lnSpc>
                <a:spcPct val="100000"/>
              </a:lnSpc>
              <a:tabLst>
                <a:tab algn="l" pos="0"/>
              </a:tabLst>
            </a:pPr>
            <a:endParaRPr b="0" lang="en-US" sz="2800" spc="-1" strike="noStrike">
              <a:latin typeface="Arial"/>
            </a:endParaRPr>
          </a:p>
          <a:p>
            <a:pPr lvl="1" marL="755640" indent="-286200">
              <a:lnSpc>
                <a:spcPct val="92000"/>
              </a:lnSpc>
              <a:buClr>
                <a:srgbClr val="ffffff"/>
              </a:buClr>
              <a:buFont typeface="Times New Roman"/>
              <a:buChar char="–"/>
              <a:tabLst>
                <a:tab algn="l" pos="0"/>
              </a:tabLst>
            </a:pPr>
            <a:r>
              <a:rPr b="0" lang="en-US" sz="2800" spc="-1" strike="noStrike">
                <a:solidFill>
                  <a:srgbClr val="ffffff"/>
                </a:solidFill>
                <a:latin typeface="Times New Roman"/>
                <a:ea typeface="Times New Roman"/>
              </a:rPr>
              <a:t>In the early 1970’s the microchip was invented. All of  the components that made up the processor were now  placed on a single piece of silicon. The size became  several thousand times smaller and the speed became  several hundred times faster. The “Micro”Processor  was born.</a:t>
            </a:r>
            <a:endParaRPr b="0" lang="en-US" sz="2800" spc="-1" strike="noStrike">
              <a:latin typeface="Arial"/>
            </a:endParaRPr>
          </a:p>
        </p:txBody>
      </p:sp>
      <p:sp>
        <p:nvSpPr>
          <p:cNvPr id="508" name="Google Shape;143;p8"/>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5" name="Google Shape;775;gda7c634b4f_0_525" descr="8086_chipset-2"/>
          <p:cNvPicPr/>
          <p:nvPr/>
        </p:nvPicPr>
        <p:blipFill>
          <a:blip r:embed="rId1"/>
          <a:stretch/>
        </p:blipFill>
        <p:spPr>
          <a:xfrm>
            <a:off x="248400" y="685800"/>
            <a:ext cx="11073600" cy="5943240"/>
          </a:xfrm>
          <a:prstGeom prst="rect">
            <a:avLst/>
          </a:prstGeom>
          <a:ln w="0">
            <a:noFill/>
          </a:ln>
        </p:spPr>
      </p:pic>
      <p:sp>
        <p:nvSpPr>
          <p:cNvPr id="886" name="Google Shape;776;gda7c634b4f_0_525"/>
          <p:cNvSpPr/>
          <p:nvPr/>
        </p:nvSpPr>
        <p:spPr>
          <a:xfrm>
            <a:off x="3581280" y="6378840"/>
            <a:ext cx="7273440" cy="366120"/>
          </a:xfrm>
          <a:prstGeom prst="rect">
            <a:avLst/>
          </a:prstGeom>
          <a:noFill/>
          <a:ln w="0">
            <a:noFill/>
          </a:ln>
        </p:spPr>
        <p:style>
          <a:lnRef idx="0"/>
          <a:fillRef idx="0"/>
          <a:effectRef idx="0"/>
          <a:fontRef idx="minor"/>
        </p:style>
        <p:txBody>
          <a:bodyPr>
            <a:spAutoFit/>
          </a:bodyPr>
          <a:p>
            <a:pPr>
              <a:lnSpc>
                <a:spcPct val="100000"/>
              </a:lnSpc>
              <a:tabLst>
                <a:tab algn="l" pos="0"/>
              </a:tabLst>
            </a:pPr>
            <a:r>
              <a:rPr b="0" lang="en-US" sz="1800" spc="-1" strike="noStrike">
                <a:solidFill>
                  <a:srgbClr val="ffffff"/>
                </a:solidFill>
                <a:latin typeface="Arial"/>
                <a:ea typeface="Arial"/>
              </a:rPr>
              <a:t>Figure 1: [1]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7" name="Google Shape;781;gda7c634b4f_0_530" descr=""/>
          <p:cNvPicPr/>
          <p:nvPr/>
        </p:nvPicPr>
        <p:blipFill>
          <a:blip r:embed="rId1"/>
          <a:stretch/>
        </p:blipFill>
        <p:spPr>
          <a:xfrm>
            <a:off x="1371600" y="1066680"/>
            <a:ext cx="9600840" cy="5285880"/>
          </a:xfrm>
          <a:prstGeom prst="rect">
            <a:avLst/>
          </a:prstGeom>
          <a:ln w="0">
            <a:noFill/>
          </a:ln>
        </p:spPr>
      </p:pic>
      <p:sp>
        <p:nvSpPr>
          <p:cNvPr id="888" name="Google Shape;782;gda7c634b4f_0_530"/>
          <p:cNvSpPr txBox="1"/>
          <p:nvPr/>
        </p:nvSpPr>
        <p:spPr>
          <a:xfrm>
            <a:off x="2883960" y="308160"/>
            <a:ext cx="6423480" cy="696240"/>
          </a:xfrm>
          <a:prstGeom prst="rect">
            <a:avLst/>
          </a:prstGeom>
          <a:noFill/>
          <a:ln w="0">
            <a:noFill/>
          </a:ln>
        </p:spPr>
        <p:txBody>
          <a:bodyPr lIns="0" rIns="0" tIns="0" bIns="0">
            <a:normAutofit fontScale="32000"/>
          </a:bodyPr>
          <a:p>
            <a:pPr>
              <a:lnSpc>
                <a:spcPct val="100000"/>
              </a:lnSpc>
              <a:tabLst>
                <a:tab algn="l" pos="0"/>
              </a:tabLst>
            </a:pPr>
            <a:r>
              <a:rPr b="0" lang="en-US" sz="4200" spc="-1" strike="noStrike">
                <a:solidFill>
                  <a:srgbClr val="ffffff"/>
                </a:solidFill>
                <a:latin typeface="Calibri"/>
                <a:ea typeface="Calibri"/>
              </a:rPr>
              <a:t>Internal Architecture of 8086 (cont..)</a:t>
            </a:r>
            <a:endParaRPr b="0" lang="en-US" sz="4200" spc="-1" strike="noStrike">
              <a:solidFill>
                <a:srgbClr val="000000"/>
              </a:solidFill>
              <a:latin typeface="Arial"/>
            </a:endParaRPr>
          </a:p>
        </p:txBody>
      </p:sp>
      <p:sp>
        <p:nvSpPr>
          <p:cNvPr id="889" name="Google Shape;783;gda7c634b4f_0_530"/>
          <p:cNvSpPr/>
          <p:nvPr/>
        </p:nvSpPr>
        <p:spPr>
          <a:xfrm>
            <a:off x="2743200" y="6352920"/>
            <a:ext cx="6552720" cy="366120"/>
          </a:xfrm>
          <a:prstGeom prst="rect">
            <a:avLst/>
          </a:prstGeom>
          <a:noFill/>
          <a:ln w="0">
            <a:noFill/>
          </a:ln>
        </p:spPr>
        <p:style>
          <a:lnRef idx="0"/>
          <a:fillRef idx="0"/>
          <a:effectRef idx="0"/>
          <a:fontRef idx="minor"/>
        </p:style>
        <p:txBody>
          <a:bodyPr>
            <a:spAutoFit/>
          </a:bodyPr>
          <a:p>
            <a:pPr>
              <a:lnSpc>
                <a:spcPct val="100000"/>
              </a:lnSpc>
              <a:tabLst>
                <a:tab algn="l" pos="0"/>
              </a:tabLst>
            </a:pPr>
            <a:r>
              <a:rPr b="0" lang="en-US" sz="1800" spc="-1" strike="noStrike">
                <a:solidFill>
                  <a:srgbClr val="ffffff"/>
                </a:solidFill>
                <a:latin typeface="Arial"/>
                <a:ea typeface="Arial"/>
              </a:rPr>
              <a:t>Figure 2:[2]</a:t>
            </a:r>
            <a:endParaRPr b="0" lang="en-US" sz="1800" spc="-1" strike="noStrike">
              <a:latin typeface="Arial"/>
            </a:endParaRPr>
          </a:p>
        </p:txBody>
      </p:sp>
      <p:sp>
        <p:nvSpPr>
          <p:cNvPr id="890" name="Google Shape;784;gda7c634b4f_0_530"/>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Google Shape;789;gda7c634b4f_0_536"/>
          <p:cNvSpPr txBox="1"/>
          <p:nvPr/>
        </p:nvSpPr>
        <p:spPr>
          <a:xfrm>
            <a:off x="2883960" y="308160"/>
            <a:ext cx="6423480" cy="696240"/>
          </a:xfrm>
          <a:prstGeom prst="rect">
            <a:avLst/>
          </a:prstGeom>
          <a:noFill/>
          <a:ln w="0">
            <a:noFill/>
          </a:ln>
        </p:spPr>
        <p:txBody>
          <a:bodyPr lIns="0" rIns="0" tIns="0" bIns="0">
            <a:normAutofit fontScale="92000"/>
          </a:bodyPr>
          <a:p>
            <a:pPr>
              <a:lnSpc>
                <a:spcPct val="100000"/>
              </a:lnSpc>
              <a:tabLst>
                <a:tab algn="l" pos="0"/>
              </a:tabLst>
            </a:pPr>
            <a:r>
              <a:rPr b="0" lang="en-US" sz="4200" spc="-1" strike="noStrike">
                <a:solidFill>
                  <a:srgbClr val="ffffff"/>
                </a:solidFill>
                <a:latin typeface="Calibri"/>
                <a:ea typeface="Calibri"/>
              </a:rPr>
              <a:t>Various Pins of 8086</a:t>
            </a:r>
            <a:endParaRPr b="0" lang="en-US" sz="4200" spc="-1" strike="noStrike">
              <a:solidFill>
                <a:srgbClr val="000000"/>
              </a:solidFill>
              <a:latin typeface="Arial"/>
            </a:endParaRPr>
          </a:p>
        </p:txBody>
      </p:sp>
      <p:sp>
        <p:nvSpPr>
          <p:cNvPr id="892" name="Google Shape;790;gda7c634b4f_0_536"/>
          <p:cNvSpPr txBox="1"/>
          <p:nvPr/>
        </p:nvSpPr>
        <p:spPr>
          <a:xfrm>
            <a:off x="2333520" y="2024640"/>
            <a:ext cx="8647200" cy="1769400"/>
          </a:xfrm>
          <a:prstGeom prst="rect">
            <a:avLst/>
          </a:prstGeom>
          <a:noFill/>
          <a:ln w="0">
            <a:noFill/>
          </a:ln>
        </p:spPr>
        <p:txBody>
          <a:bodyPr>
            <a:normAutofit fontScale="8000"/>
          </a:bodyPr>
          <a:p>
            <a:pPr>
              <a:lnSpc>
                <a:spcPct val="115000"/>
              </a:lnSpc>
              <a:tabLst>
                <a:tab algn="l" pos="0"/>
              </a:tabLst>
            </a:pPr>
            <a:r>
              <a:rPr b="0" lang="en-US" sz="1600" spc="-1" strike="noStrike">
                <a:solidFill>
                  <a:srgbClr val="ffffff"/>
                </a:solidFill>
                <a:latin typeface="Arial Black"/>
                <a:ea typeface="Arial Black"/>
              </a:rPr>
              <a:t>Pins common to Minimum and Maximum modes:</a:t>
            </a:r>
            <a:endParaRPr b="0" lang="en-US" sz="1600" spc="-1" strike="noStrike">
              <a:solidFill>
                <a:srgbClr val="000000"/>
              </a:solidFill>
              <a:latin typeface="Arial"/>
            </a:endParaRPr>
          </a:p>
          <a:p>
            <a:pPr marL="1828800">
              <a:lnSpc>
                <a:spcPct val="115000"/>
              </a:lnSpc>
              <a:spcBef>
                <a:spcPts val="1599"/>
              </a:spcBef>
              <a:tabLst>
                <a:tab algn="l" pos="0"/>
              </a:tabLst>
            </a:pPr>
            <a:endParaRPr b="0" lang="en-US" sz="1600" spc="-1" strike="noStrike">
              <a:solidFill>
                <a:srgbClr val="000000"/>
              </a:solidFill>
              <a:latin typeface="Arial"/>
            </a:endParaRPr>
          </a:p>
          <a:p>
            <a:pPr marL="1828800">
              <a:lnSpc>
                <a:spcPct val="115000"/>
              </a:lnSpc>
              <a:spcBef>
                <a:spcPts val="1599"/>
              </a:spcBef>
              <a:tabLst>
                <a:tab algn="l" pos="0"/>
              </a:tabLst>
            </a:pPr>
            <a:endParaRPr b="0" lang="en-US" sz="1600" spc="-1" strike="noStrike">
              <a:solidFill>
                <a:srgbClr val="000000"/>
              </a:solidFill>
              <a:latin typeface="Arial"/>
            </a:endParaRPr>
          </a:p>
          <a:p>
            <a:pPr marL="1828800">
              <a:lnSpc>
                <a:spcPct val="115000"/>
              </a:lnSpc>
              <a:spcBef>
                <a:spcPts val="1599"/>
              </a:spcBef>
              <a:tabLst>
                <a:tab algn="l" pos="0"/>
              </a:tabLst>
            </a:pPr>
            <a:r>
              <a:rPr b="0" lang="en-US" sz="2400" spc="-1" strike="noStrike">
                <a:solidFill>
                  <a:srgbClr val="adadad"/>
                </a:solidFill>
                <a:latin typeface="Times New Roman"/>
                <a:ea typeface="Times New Roman"/>
              </a:rPr>
              <a:t>AD15-AD0</a:t>
            </a:r>
            <a:endParaRPr b="0" lang="en-US" sz="2400" spc="-1" strike="noStrike">
              <a:solidFill>
                <a:srgbClr val="000000"/>
              </a:solidFill>
              <a:latin typeface="Arial"/>
            </a:endParaRPr>
          </a:p>
          <a:p>
            <a:pPr marL="1828800">
              <a:lnSpc>
                <a:spcPct val="115000"/>
              </a:lnSpc>
              <a:spcBef>
                <a:spcPts val="1599"/>
              </a:spcBef>
              <a:tabLst>
                <a:tab algn="l" pos="0"/>
              </a:tabLst>
            </a:pPr>
            <a:r>
              <a:rPr b="0" lang="en-US" sz="2400" spc="-1" strike="noStrike">
                <a:solidFill>
                  <a:srgbClr val="adadad"/>
                </a:solidFill>
                <a:latin typeface="Times New Roman"/>
                <a:ea typeface="Times New Roman"/>
              </a:rPr>
              <a:t>A19/S6</a:t>
            </a:r>
            <a:endParaRPr b="0" lang="en-US" sz="2400" spc="-1" strike="noStrike">
              <a:solidFill>
                <a:srgbClr val="000000"/>
              </a:solidFill>
              <a:latin typeface="Arial"/>
            </a:endParaRPr>
          </a:p>
          <a:p>
            <a:pPr marL="1828800">
              <a:lnSpc>
                <a:spcPct val="115000"/>
              </a:lnSpc>
              <a:spcBef>
                <a:spcPts val="1599"/>
              </a:spcBef>
              <a:tabLst>
                <a:tab algn="l" pos="0"/>
              </a:tabLst>
            </a:pPr>
            <a:r>
              <a:rPr b="0" lang="en-US" sz="2400" spc="-1" strike="noStrike">
                <a:solidFill>
                  <a:srgbClr val="adadad"/>
                </a:solidFill>
                <a:latin typeface="Times New Roman"/>
                <a:ea typeface="Times New Roman"/>
              </a:rPr>
              <a:t>A18/S5</a:t>
            </a:r>
            <a:endParaRPr b="0" lang="en-US" sz="2400" spc="-1" strike="noStrike">
              <a:solidFill>
                <a:srgbClr val="000000"/>
              </a:solidFill>
              <a:latin typeface="Arial"/>
            </a:endParaRPr>
          </a:p>
          <a:p>
            <a:pPr marL="1828800">
              <a:lnSpc>
                <a:spcPct val="115000"/>
              </a:lnSpc>
              <a:spcBef>
                <a:spcPts val="1599"/>
              </a:spcBef>
              <a:tabLst>
                <a:tab algn="l" pos="0"/>
              </a:tabLst>
            </a:pPr>
            <a:r>
              <a:rPr b="0" lang="en-US" sz="2400" spc="-1" strike="noStrike">
                <a:solidFill>
                  <a:srgbClr val="adadad"/>
                </a:solidFill>
                <a:latin typeface="Times New Roman"/>
                <a:ea typeface="Times New Roman"/>
              </a:rPr>
              <a:t>A17/S4</a:t>
            </a:r>
            <a:endParaRPr b="0" lang="en-US" sz="2400" spc="-1" strike="noStrike">
              <a:solidFill>
                <a:srgbClr val="000000"/>
              </a:solidFill>
              <a:latin typeface="Arial"/>
            </a:endParaRPr>
          </a:p>
          <a:p>
            <a:pPr marL="1828800">
              <a:lnSpc>
                <a:spcPct val="115000"/>
              </a:lnSpc>
              <a:spcBef>
                <a:spcPts val="1599"/>
              </a:spcBef>
              <a:tabLst>
                <a:tab algn="l" pos="0"/>
              </a:tabLst>
            </a:pPr>
            <a:r>
              <a:rPr b="0" lang="en-US" sz="2400" spc="-1" strike="noStrike">
                <a:solidFill>
                  <a:srgbClr val="adadad"/>
                </a:solidFill>
                <a:latin typeface="Times New Roman"/>
                <a:ea typeface="Times New Roman"/>
              </a:rPr>
              <a:t>A16/S4</a:t>
            </a:r>
            <a:endParaRPr b="0" lang="en-US" sz="2400" spc="-1" strike="noStrike">
              <a:solidFill>
                <a:srgbClr val="000000"/>
              </a:solidFill>
              <a:latin typeface="Arial"/>
            </a:endParaRPr>
          </a:p>
          <a:p>
            <a:pPr marL="1828800">
              <a:lnSpc>
                <a:spcPct val="115000"/>
              </a:lnSpc>
              <a:spcBef>
                <a:spcPts val="1599"/>
              </a:spcBef>
              <a:tabLst>
                <a:tab algn="l" pos="0"/>
              </a:tabLst>
            </a:pPr>
            <a:r>
              <a:rPr b="0" lang="en-US" sz="2400" spc="-1" strike="noStrike">
                <a:solidFill>
                  <a:srgbClr val="adadad"/>
                </a:solidFill>
                <a:latin typeface="Times New Roman"/>
                <a:ea typeface="Times New Roman"/>
              </a:rPr>
              <a:t>BHE’/S7</a:t>
            </a:r>
            <a:endParaRPr b="0" lang="en-US" sz="2400" spc="-1" strike="noStrike">
              <a:solidFill>
                <a:srgbClr val="000000"/>
              </a:solidFill>
              <a:latin typeface="Arial"/>
            </a:endParaRPr>
          </a:p>
          <a:p>
            <a:pPr marL="1828800">
              <a:lnSpc>
                <a:spcPct val="115000"/>
              </a:lnSpc>
              <a:spcBef>
                <a:spcPts val="1599"/>
              </a:spcBef>
              <a:tabLst>
                <a:tab algn="l" pos="0"/>
              </a:tabLst>
            </a:pPr>
            <a:r>
              <a:rPr b="0" lang="en-US" sz="2400" spc="-1" strike="noStrike">
                <a:solidFill>
                  <a:srgbClr val="adadad"/>
                </a:solidFill>
                <a:latin typeface="Times New Roman"/>
                <a:ea typeface="Times New Roman"/>
              </a:rPr>
              <a:t>RD’</a:t>
            </a:r>
            <a:endParaRPr b="0" lang="en-US" sz="2400" spc="-1" strike="noStrike">
              <a:solidFill>
                <a:srgbClr val="000000"/>
              </a:solidFill>
              <a:latin typeface="Arial"/>
            </a:endParaRPr>
          </a:p>
          <a:p>
            <a:pPr marL="1828800">
              <a:lnSpc>
                <a:spcPct val="115000"/>
              </a:lnSpc>
              <a:spcBef>
                <a:spcPts val="1599"/>
              </a:spcBef>
              <a:tabLst>
                <a:tab algn="l" pos="0"/>
              </a:tabLst>
            </a:pPr>
            <a:r>
              <a:rPr b="0" lang="en-US" sz="2400" spc="-1" strike="noStrike">
                <a:solidFill>
                  <a:srgbClr val="adadad"/>
                </a:solidFill>
                <a:latin typeface="Times New Roman"/>
                <a:ea typeface="Times New Roman"/>
              </a:rPr>
              <a:t>READY</a:t>
            </a:r>
            <a:endParaRPr b="0" lang="en-US" sz="2400" spc="-1" strike="noStrike">
              <a:solidFill>
                <a:srgbClr val="000000"/>
              </a:solidFill>
              <a:latin typeface="Arial"/>
            </a:endParaRPr>
          </a:p>
          <a:p>
            <a:pPr marL="1828800">
              <a:lnSpc>
                <a:spcPct val="115000"/>
              </a:lnSpc>
              <a:spcBef>
                <a:spcPts val="1599"/>
              </a:spcBef>
              <a:tabLst>
                <a:tab algn="l" pos="0"/>
              </a:tabLst>
            </a:pPr>
            <a:r>
              <a:rPr b="0" lang="en-US" sz="2400" spc="-1" strike="noStrike">
                <a:solidFill>
                  <a:srgbClr val="adadad"/>
                </a:solidFill>
                <a:latin typeface="Times New Roman"/>
                <a:ea typeface="Times New Roman"/>
              </a:rPr>
              <a:t>INTR</a:t>
            </a:r>
            <a:endParaRPr b="0" lang="en-US" sz="2400" spc="-1" strike="noStrike">
              <a:solidFill>
                <a:srgbClr val="000000"/>
              </a:solidFill>
              <a:latin typeface="Arial"/>
            </a:endParaRPr>
          </a:p>
          <a:p>
            <a:pPr marL="1828800">
              <a:lnSpc>
                <a:spcPct val="115000"/>
              </a:lnSpc>
              <a:spcBef>
                <a:spcPts val="1599"/>
              </a:spcBef>
              <a:tabLst>
                <a:tab algn="l" pos="0"/>
              </a:tabLst>
            </a:pPr>
            <a:r>
              <a:rPr b="0" lang="en-US" sz="2400" spc="-1" strike="noStrike">
                <a:solidFill>
                  <a:srgbClr val="adadad"/>
                </a:solidFill>
                <a:latin typeface="Times New Roman"/>
                <a:ea typeface="Times New Roman"/>
              </a:rPr>
              <a:t>TEST</a:t>
            </a:r>
            <a:endParaRPr b="0" lang="en-US" sz="2400" spc="-1" strike="noStrike">
              <a:solidFill>
                <a:srgbClr val="000000"/>
              </a:solidFill>
              <a:latin typeface="Arial"/>
            </a:endParaRPr>
          </a:p>
          <a:p>
            <a:pPr marL="1828800">
              <a:lnSpc>
                <a:spcPct val="115000"/>
              </a:lnSpc>
              <a:spcBef>
                <a:spcPts val="1599"/>
              </a:spcBef>
              <a:tabLst>
                <a:tab algn="l" pos="0"/>
              </a:tabLst>
            </a:pPr>
            <a:r>
              <a:rPr b="0" lang="en-US" sz="2400" spc="-1" strike="noStrike">
                <a:solidFill>
                  <a:srgbClr val="adadad"/>
                </a:solidFill>
                <a:latin typeface="Times New Roman"/>
                <a:ea typeface="Times New Roman"/>
              </a:rPr>
              <a:t>CLK</a:t>
            </a:r>
            <a:endParaRPr b="0" lang="en-US" sz="2400" spc="-1" strike="noStrike">
              <a:solidFill>
                <a:srgbClr val="000000"/>
              </a:solidFill>
              <a:latin typeface="Arial"/>
            </a:endParaRPr>
          </a:p>
          <a:p>
            <a:pPr marL="1828800">
              <a:lnSpc>
                <a:spcPct val="115000"/>
              </a:lnSpc>
              <a:spcBef>
                <a:spcPts val="1599"/>
              </a:spcBef>
              <a:tabLst>
                <a:tab algn="l" pos="0"/>
              </a:tabLst>
            </a:pPr>
            <a:r>
              <a:rPr b="0" lang="en-US" sz="2400" spc="-1" strike="noStrike">
                <a:solidFill>
                  <a:srgbClr val="adadad"/>
                </a:solidFill>
                <a:latin typeface="Times New Roman"/>
                <a:ea typeface="Times New Roman"/>
              </a:rPr>
              <a:t>MN/MX</a:t>
            </a:r>
            <a:endParaRPr b="0" lang="en-US" sz="2400" spc="-1" strike="noStrike">
              <a:solidFill>
                <a:srgbClr val="000000"/>
              </a:solidFill>
              <a:latin typeface="Arial"/>
            </a:endParaRPr>
          </a:p>
          <a:p>
            <a:pPr>
              <a:lnSpc>
                <a:spcPct val="115000"/>
              </a:lnSpc>
              <a:spcBef>
                <a:spcPts val="1599"/>
              </a:spcBef>
              <a:spcAft>
                <a:spcPts val="1599"/>
              </a:spcAft>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3" name="Google Shape;795;gda7c634b4f_0_541"/>
          <p:cNvSpPr txBox="1"/>
          <p:nvPr/>
        </p:nvSpPr>
        <p:spPr>
          <a:xfrm>
            <a:off x="2333520" y="2024640"/>
            <a:ext cx="8647200" cy="1769400"/>
          </a:xfrm>
          <a:prstGeom prst="rect">
            <a:avLst/>
          </a:prstGeom>
          <a:noFill/>
          <a:ln w="0">
            <a:noFill/>
          </a:ln>
        </p:spPr>
        <p:txBody>
          <a:bodyPr lIns="0" rIns="0" tIns="0" bIns="0">
            <a:normAutofit fontScale="7000"/>
          </a:bodyPr>
          <a:p>
            <a:pPr algn="just">
              <a:lnSpc>
                <a:spcPct val="115000"/>
              </a:lnSpc>
              <a:tabLst>
                <a:tab algn="l" pos="0"/>
              </a:tabLst>
            </a:pPr>
            <a:r>
              <a:rPr b="1" lang="en-US" sz="3000" spc="-1" strike="noStrike">
                <a:solidFill>
                  <a:srgbClr val="ffffff"/>
                </a:solidFill>
                <a:latin typeface="Arial Black"/>
                <a:ea typeface="Arial Black"/>
              </a:rPr>
              <a:t>Power supply and frequency signals</a:t>
            </a:r>
            <a:endParaRPr b="0" lang="en-US" sz="3000" spc="-1" strike="noStrike">
              <a:solidFill>
                <a:srgbClr val="000000"/>
              </a:solidFill>
              <a:latin typeface="Arial"/>
            </a:endParaRPr>
          </a:p>
          <a:p>
            <a:pPr algn="just">
              <a:lnSpc>
                <a:spcPct val="115000"/>
              </a:lnSpc>
              <a:spcBef>
                <a:spcPts val="1599"/>
              </a:spcBef>
              <a:tabLst>
                <a:tab algn="l" pos="0"/>
              </a:tabLst>
            </a:pPr>
            <a:r>
              <a:rPr b="0" lang="en-US" sz="3500" spc="-1" strike="noStrike">
                <a:solidFill>
                  <a:srgbClr val="ffffff"/>
                </a:solidFill>
                <a:latin typeface="Times New Roman"/>
                <a:ea typeface="Times New Roman"/>
              </a:rPr>
              <a:t>It uses 5V DC supply at VCC pin 40, and uses ground at VSS pin 1 and 20 for its operation.</a:t>
            </a:r>
            <a:endParaRPr b="0" lang="en-US" sz="3500" spc="-1" strike="noStrike">
              <a:solidFill>
                <a:srgbClr val="000000"/>
              </a:solidFill>
              <a:latin typeface="Arial"/>
            </a:endParaRPr>
          </a:p>
          <a:p>
            <a:pPr algn="just">
              <a:lnSpc>
                <a:spcPct val="115000"/>
              </a:lnSpc>
              <a:spcBef>
                <a:spcPts val="1599"/>
              </a:spcBef>
              <a:tabLst>
                <a:tab algn="l" pos="0"/>
              </a:tabLst>
            </a:pPr>
            <a:endParaRPr b="0" lang="en-US" sz="3500" spc="-1" strike="noStrike">
              <a:solidFill>
                <a:srgbClr val="000000"/>
              </a:solidFill>
              <a:latin typeface="Arial"/>
            </a:endParaRPr>
          </a:p>
          <a:p>
            <a:pPr algn="just">
              <a:lnSpc>
                <a:spcPct val="115000"/>
              </a:lnSpc>
              <a:spcBef>
                <a:spcPts val="1599"/>
              </a:spcBef>
              <a:tabLst>
                <a:tab algn="l" pos="0"/>
              </a:tabLst>
            </a:pPr>
            <a:r>
              <a:rPr b="1" lang="en-US" sz="3000" spc="-1" strike="noStrike">
                <a:solidFill>
                  <a:srgbClr val="ffffff"/>
                </a:solidFill>
                <a:latin typeface="Arial Black"/>
                <a:ea typeface="Arial Black"/>
              </a:rPr>
              <a:t>Clock signal</a:t>
            </a:r>
            <a:endParaRPr b="0" lang="en-US" sz="3000" spc="-1" strike="noStrike">
              <a:solidFill>
                <a:srgbClr val="000000"/>
              </a:solidFill>
              <a:latin typeface="Arial"/>
            </a:endParaRPr>
          </a:p>
          <a:p>
            <a:pPr algn="just">
              <a:lnSpc>
                <a:spcPct val="115000"/>
              </a:lnSpc>
              <a:spcBef>
                <a:spcPts val="1599"/>
              </a:spcBef>
              <a:tabLst>
                <a:tab algn="l" pos="0"/>
              </a:tabLst>
            </a:pPr>
            <a:r>
              <a:rPr b="0" lang="en-US" sz="3000" spc="-1" strike="noStrike">
                <a:solidFill>
                  <a:srgbClr val="ffffff"/>
                </a:solidFill>
                <a:latin typeface="Times New Roman"/>
                <a:ea typeface="Times New Roman"/>
              </a:rPr>
              <a:t>Clock signal is provided through Pin-19. It provides timing to the processor for operations. Its frequency is different for different versions, i.e. 5MHz, 8MHz and 10MHz.</a:t>
            </a:r>
            <a:endParaRPr b="0" lang="en-US" sz="3000" spc="-1" strike="noStrike">
              <a:solidFill>
                <a:srgbClr val="000000"/>
              </a:solidFill>
              <a:latin typeface="Arial"/>
            </a:endParaRPr>
          </a:p>
          <a:p>
            <a:pPr algn="just">
              <a:lnSpc>
                <a:spcPct val="115000"/>
              </a:lnSpc>
              <a:spcBef>
                <a:spcPts val="1599"/>
              </a:spcBef>
              <a:tabLst>
                <a:tab algn="l" pos="0"/>
              </a:tabLst>
            </a:pPr>
            <a:endParaRPr b="0" lang="en-US" sz="3000" spc="-1" strike="noStrike">
              <a:solidFill>
                <a:srgbClr val="000000"/>
              </a:solidFill>
              <a:latin typeface="Arial"/>
            </a:endParaRPr>
          </a:p>
          <a:p>
            <a:pPr algn="just">
              <a:lnSpc>
                <a:spcPct val="115000"/>
              </a:lnSpc>
              <a:spcBef>
                <a:spcPts val="1599"/>
              </a:spcBef>
              <a:tabLst>
                <a:tab algn="l" pos="0"/>
              </a:tabLst>
            </a:pPr>
            <a:r>
              <a:rPr b="1" lang="en-US" sz="3000" spc="-1" strike="noStrike">
                <a:solidFill>
                  <a:srgbClr val="ffffff"/>
                </a:solidFill>
                <a:latin typeface="Arial Black"/>
                <a:ea typeface="Arial Black"/>
              </a:rPr>
              <a:t>Address/data bus</a:t>
            </a:r>
            <a:endParaRPr b="0" lang="en-US" sz="3000" spc="-1" strike="noStrike">
              <a:solidFill>
                <a:srgbClr val="000000"/>
              </a:solidFill>
              <a:latin typeface="Arial"/>
            </a:endParaRPr>
          </a:p>
          <a:p>
            <a:pPr algn="just">
              <a:lnSpc>
                <a:spcPct val="115000"/>
              </a:lnSpc>
              <a:spcBef>
                <a:spcPts val="1599"/>
              </a:spcBef>
              <a:spcAft>
                <a:spcPts val="1599"/>
              </a:spcAft>
              <a:tabLst>
                <a:tab algn="l" pos="0"/>
              </a:tabLst>
            </a:pPr>
            <a:r>
              <a:rPr b="0" lang="en-US" sz="3000" spc="-1" strike="noStrike">
                <a:solidFill>
                  <a:srgbClr val="ffffff"/>
                </a:solidFill>
                <a:latin typeface="Times New Roman"/>
                <a:ea typeface="Times New Roman"/>
              </a:rPr>
              <a:t>AD0-AD15. These are 16 address/data bus. AD0-AD7 carries low order byte data and AD8AD15 carries higher order byte data. During the first clock cycle, it carries 16-bit address and after that it carries 16-bit data</a:t>
            </a:r>
            <a:r>
              <a:rPr b="0" lang="en-US" sz="3000" spc="-1" strike="noStrike">
                <a:solidFill>
                  <a:srgbClr val="ffffff"/>
                </a:solidFill>
                <a:latin typeface="Arial Black"/>
                <a:ea typeface="Arial Black"/>
              </a:rPr>
              <a:t>.</a:t>
            </a:r>
            <a:endParaRPr b="0" lang="en-US" sz="3000" spc="-1" strike="noStrike">
              <a:solidFill>
                <a:srgbClr val="000000"/>
              </a:solidFill>
              <a:latin typeface="Arial"/>
            </a:endParaRPr>
          </a:p>
        </p:txBody>
      </p:sp>
      <p:sp>
        <p:nvSpPr>
          <p:cNvPr id="894" name="Google Shape;796;gda7c634b4f_0_541"/>
          <p:cNvSpPr txBox="1"/>
          <p:nvPr/>
        </p:nvSpPr>
        <p:spPr>
          <a:xfrm>
            <a:off x="2883960" y="308160"/>
            <a:ext cx="6423480" cy="114516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5" name="Google Shape;801;gda7c634b4f_0_545"/>
          <p:cNvSpPr txBox="1"/>
          <p:nvPr/>
        </p:nvSpPr>
        <p:spPr>
          <a:xfrm>
            <a:off x="2333520" y="2024640"/>
            <a:ext cx="8647200" cy="1769400"/>
          </a:xfrm>
          <a:prstGeom prst="rect">
            <a:avLst/>
          </a:prstGeom>
          <a:noFill/>
          <a:ln w="0">
            <a:noFill/>
          </a:ln>
        </p:spPr>
        <p:txBody>
          <a:bodyPr lIns="0" rIns="0" tIns="0" bIns="0">
            <a:noAutofit/>
          </a:bodyPr>
          <a:p>
            <a:pPr>
              <a:lnSpc>
                <a:spcPct val="115000"/>
              </a:lnSpc>
              <a:tabLst>
                <a:tab algn="l" pos="0"/>
              </a:tabLst>
            </a:pPr>
            <a:r>
              <a:rPr b="1" lang="en-US" sz="2400" spc="-1" strike="noStrike">
                <a:solidFill>
                  <a:srgbClr val="ffffff"/>
                </a:solidFill>
                <a:latin typeface="Arial Black"/>
                <a:ea typeface="Arial Black"/>
              </a:rPr>
              <a:t>Address/status bus</a:t>
            </a:r>
            <a:endParaRPr b="0" lang="en-US" sz="2400" spc="-1" strike="noStrike">
              <a:solidFill>
                <a:srgbClr val="000000"/>
              </a:solidFill>
              <a:latin typeface="Arial"/>
            </a:endParaRPr>
          </a:p>
          <a:p>
            <a:pPr>
              <a:lnSpc>
                <a:spcPct val="115000"/>
              </a:lnSpc>
              <a:spcBef>
                <a:spcPts val="1599"/>
              </a:spcBef>
              <a:tabLst>
                <a:tab algn="l" pos="0"/>
              </a:tabLst>
            </a:pPr>
            <a:r>
              <a:rPr b="0" lang="en-US" sz="2400" spc="-1" strike="noStrike">
                <a:solidFill>
                  <a:srgbClr val="ffffff"/>
                </a:solidFill>
                <a:latin typeface="Times New Roman"/>
                <a:ea typeface="Times New Roman"/>
              </a:rPr>
              <a:t>A16-A19/S3-S6. These are the 4 address/status buses. During the first clock cycle, it carries 4-bit address and later it carries status signals.</a:t>
            </a:r>
            <a:endParaRPr b="0" lang="en-US" sz="2400" spc="-1" strike="noStrike">
              <a:solidFill>
                <a:srgbClr val="000000"/>
              </a:solidFill>
              <a:latin typeface="Arial"/>
            </a:endParaRPr>
          </a:p>
          <a:p>
            <a:pPr>
              <a:lnSpc>
                <a:spcPct val="115000"/>
              </a:lnSpc>
              <a:spcBef>
                <a:spcPts val="1599"/>
              </a:spcBef>
              <a:tabLst>
                <a:tab algn="l" pos="0"/>
              </a:tabLst>
            </a:pPr>
            <a:endParaRPr b="0" lang="en-US" sz="2400" spc="-1" strike="noStrike">
              <a:solidFill>
                <a:srgbClr val="000000"/>
              </a:solidFill>
              <a:latin typeface="Arial"/>
            </a:endParaRPr>
          </a:p>
          <a:p>
            <a:pPr>
              <a:lnSpc>
                <a:spcPct val="115000"/>
              </a:lnSpc>
              <a:spcBef>
                <a:spcPts val="1599"/>
              </a:spcBef>
              <a:tabLst>
                <a:tab algn="l" pos="0"/>
              </a:tabLst>
            </a:pPr>
            <a:r>
              <a:rPr b="1" lang="en-US" sz="2400" spc="-1" strike="noStrike">
                <a:solidFill>
                  <a:srgbClr val="ffffff"/>
                </a:solidFill>
                <a:latin typeface="Arial Black"/>
                <a:ea typeface="Arial Black"/>
              </a:rPr>
              <a:t>S7/BHE’</a:t>
            </a:r>
            <a:endParaRPr b="0" lang="en-US" sz="2400" spc="-1" strike="noStrike">
              <a:solidFill>
                <a:srgbClr val="000000"/>
              </a:solidFill>
              <a:latin typeface="Arial"/>
            </a:endParaRPr>
          </a:p>
          <a:p>
            <a:pPr>
              <a:lnSpc>
                <a:spcPct val="115000"/>
              </a:lnSpc>
              <a:spcBef>
                <a:spcPts val="1599"/>
              </a:spcBef>
              <a:tabLst>
                <a:tab algn="l" pos="0"/>
              </a:tabLst>
            </a:pPr>
            <a:r>
              <a:rPr b="0" lang="en-US" sz="2800" spc="-1" strike="noStrike">
                <a:solidFill>
                  <a:srgbClr val="ffffff"/>
                </a:solidFill>
                <a:latin typeface="Times New Roman"/>
                <a:ea typeface="Times New Roman"/>
              </a:rPr>
              <a:t>BHE’ stands for Bus High Enable. It is available at pin 34 and used to indicate the transfer of data using data bus D8-D15. This signal is low during the first clock cycle, thereafter it is active.</a:t>
            </a:r>
            <a:endParaRPr b="0" lang="en-US" sz="2800" spc="-1" strike="noStrike">
              <a:solidFill>
                <a:srgbClr val="000000"/>
              </a:solidFill>
              <a:latin typeface="Arial"/>
            </a:endParaRPr>
          </a:p>
          <a:p>
            <a:pPr>
              <a:lnSpc>
                <a:spcPct val="115000"/>
              </a:lnSpc>
              <a:spcBef>
                <a:spcPts val="1599"/>
              </a:spcBef>
              <a:tabLst>
                <a:tab algn="l" pos="0"/>
              </a:tabLst>
            </a:pPr>
            <a:endParaRPr b="0" lang="en-US" sz="2800" spc="-1" strike="noStrike">
              <a:solidFill>
                <a:srgbClr val="000000"/>
              </a:solidFill>
              <a:latin typeface="Arial"/>
            </a:endParaRPr>
          </a:p>
          <a:p>
            <a:pPr>
              <a:lnSpc>
                <a:spcPct val="115000"/>
              </a:lnSpc>
              <a:spcBef>
                <a:spcPts val="1599"/>
              </a:spcBef>
              <a:tabLst>
                <a:tab algn="l" pos="0"/>
              </a:tabLst>
            </a:pPr>
            <a:r>
              <a:rPr b="1" lang="en-US" sz="2400" spc="-1" strike="noStrike">
                <a:solidFill>
                  <a:srgbClr val="ffffff"/>
                </a:solidFill>
                <a:latin typeface="Arial Black"/>
                <a:ea typeface="Arial Black"/>
              </a:rPr>
              <a:t>Read(RD’)</a:t>
            </a:r>
            <a:endParaRPr b="0" lang="en-US" sz="2400" spc="-1" strike="noStrike">
              <a:solidFill>
                <a:srgbClr val="000000"/>
              </a:solidFill>
              <a:latin typeface="Arial"/>
            </a:endParaRPr>
          </a:p>
          <a:p>
            <a:pPr>
              <a:lnSpc>
                <a:spcPct val="115000"/>
              </a:lnSpc>
              <a:spcBef>
                <a:spcPts val="1599"/>
              </a:spcBef>
              <a:tabLst>
                <a:tab algn="l" pos="0"/>
              </a:tabLst>
            </a:pPr>
            <a:r>
              <a:rPr b="0" lang="en-US" sz="2800" spc="-1" strike="noStrike">
                <a:solidFill>
                  <a:srgbClr val="ffffff"/>
                </a:solidFill>
                <a:latin typeface="Times New Roman"/>
                <a:ea typeface="Times New Roman"/>
              </a:rPr>
              <a:t>It is available at pin 32 and is used to read signal for Read operation.</a:t>
            </a:r>
            <a:endParaRPr b="0" lang="en-US" sz="2800" spc="-1" strike="noStrike">
              <a:solidFill>
                <a:srgbClr val="000000"/>
              </a:solidFill>
              <a:latin typeface="Arial"/>
            </a:endParaRPr>
          </a:p>
          <a:p>
            <a:pPr>
              <a:lnSpc>
                <a:spcPct val="115000"/>
              </a:lnSpc>
              <a:spcBef>
                <a:spcPts val="1599"/>
              </a:spcBef>
              <a:tabLst>
                <a:tab algn="l" pos="0"/>
              </a:tabLst>
            </a:pPr>
            <a:endParaRPr b="0" lang="en-US" sz="2800" spc="-1" strike="noStrike">
              <a:solidFill>
                <a:srgbClr val="000000"/>
              </a:solidFill>
              <a:latin typeface="Arial"/>
            </a:endParaRPr>
          </a:p>
          <a:p>
            <a:pPr>
              <a:lnSpc>
                <a:spcPct val="115000"/>
              </a:lnSpc>
              <a:spcBef>
                <a:spcPts val="1599"/>
              </a:spcBef>
              <a:tabLst>
                <a:tab algn="l" pos="0"/>
              </a:tabLst>
            </a:pPr>
            <a:endParaRPr b="0" lang="en-US" sz="2800" spc="-1" strike="noStrike">
              <a:solidFill>
                <a:srgbClr val="000000"/>
              </a:solidFill>
              <a:latin typeface="Arial"/>
            </a:endParaRPr>
          </a:p>
          <a:p>
            <a:pPr>
              <a:lnSpc>
                <a:spcPct val="115000"/>
              </a:lnSpc>
              <a:spcBef>
                <a:spcPts val="1599"/>
              </a:spcBef>
              <a:spcAft>
                <a:spcPts val="1599"/>
              </a:spcAft>
              <a:tabLst>
                <a:tab algn="l" pos="0"/>
              </a:tabLst>
            </a:pPr>
            <a:endParaRPr b="0" lang="en-US" sz="2800" spc="-1" strike="noStrike">
              <a:solidFill>
                <a:srgbClr val="000000"/>
              </a:solidFill>
              <a:latin typeface="Arial"/>
            </a:endParaRPr>
          </a:p>
        </p:txBody>
      </p:sp>
      <p:sp>
        <p:nvSpPr>
          <p:cNvPr id="896" name="Google Shape;802;gda7c634b4f_0_545"/>
          <p:cNvSpPr txBox="1"/>
          <p:nvPr/>
        </p:nvSpPr>
        <p:spPr>
          <a:xfrm>
            <a:off x="2883960" y="308160"/>
            <a:ext cx="6423480" cy="114516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7" name="Google Shape;807;gda7c634b4f_0_549" descr="8086 [2] Ahad. Internal! External? 8086 vs _bit Data Bus 20_bit Address  8_bit Data Bus 20_bit Address Only external bus of 8088 is. - ppt download"/>
          <p:cNvPicPr/>
          <p:nvPr/>
        </p:nvPicPr>
        <p:blipFill>
          <a:blip r:embed="rId1"/>
          <a:stretch/>
        </p:blipFill>
        <p:spPr>
          <a:xfrm>
            <a:off x="914400" y="609480"/>
            <a:ext cx="10667520" cy="6095520"/>
          </a:xfrm>
          <a:prstGeom prst="rect">
            <a:avLst/>
          </a:prstGeom>
          <a:ln w="0">
            <a:noFill/>
          </a:ln>
        </p:spPr>
      </p:pic>
      <p:sp>
        <p:nvSpPr>
          <p:cNvPr id="898" name="Google Shape;808;gda7c634b4f_0_549"/>
          <p:cNvSpPr txBox="1"/>
          <p:nvPr/>
        </p:nvSpPr>
        <p:spPr>
          <a:xfrm>
            <a:off x="2883960" y="308160"/>
            <a:ext cx="6423480" cy="114516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
        <p:nvSpPr>
          <p:cNvPr id="899" name="Google Shape;809;gda7c634b4f_0_549"/>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Google Shape;814;gda7c634b4f_0_553"/>
          <p:cNvSpPr txBox="1"/>
          <p:nvPr/>
        </p:nvSpPr>
        <p:spPr>
          <a:xfrm>
            <a:off x="2333520" y="2024640"/>
            <a:ext cx="8647200" cy="1769400"/>
          </a:xfrm>
          <a:prstGeom prst="rect">
            <a:avLst/>
          </a:prstGeom>
          <a:noFill/>
          <a:ln w="0">
            <a:noFill/>
          </a:ln>
        </p:spPr>
        <p:txBody>
          <a:bodyPr lIns="0" rIns="0" tIns="0" bIns="0">
            <a:normAutofit fontScale="6000"/>
          </a:bodyPr>
          <a:p>
            <a:pPr>
              <a:lnSpc>
                <a:spcPct val="115000"/>
              </a:lnSpc>
              <a:tabLst>
                <a:tab algn="l" pos="0"/>
              </a:tabLst>
            </a:pPr>
            <a:r>
              <a:rPr b="1" lang="en-US" sz="3000" spc="-1" strike="noStrike">
                <a:solidFill>
                  <a:srgbClr val="ffffff"/>
                </a:solidFill>
                <a:latin typeface="Arial Black"/>
                <a:ea typeface="Arial Black"/>
              </a:rPr>
              <a:t>Ready</a:t>
            </a:r>
            <a:endParaRPr b="0" lang="en-US" sz="3000" spc="-1" strike="noStrike">
              <a:solidFill>
                <a:srgbClr val="000000"/>
              </a:solidFill>
              <a:latin typeface="Arial"/>
            </a:endParaRPr>
          </a:p>
          <a:p>
            <a:pPr algn="just">
              <a:lnSpc>
                <a:spcPct val="115000"/>
              </a:lnSpc>
              <a:spcBef>
                <a:spcPts val="1599"/>
              </a:spcBef>
              <a:tabLst>
                <a:tab algn="l" pos="0"/>
              </a:tabLst>
            </a:pPr>
            <a:r>
              <a:rPr b="0" lang="en-US" sz="3000" spc="-1" strike="noStrike">
                <a:solidFill>
                  <a:srgbClr val="ffffff"/>
                </a:solidFill>
                <a:latin typeface="Times New Roman"/>
                <a:ea typeface="Times New Roman"/>
              </a:rPr>
              <a:t>It is available at pin 22. It is an acknowledgement signal from I/O devices that data is transferred. It is an active high signal. When it is high, it indicates that the device is ready to transfer data. When it is low, it indicates wait state.</a:t>
            </a:r>
            <a:endParaRPr b="0" lang="en-US" sz="3000" spc="-1" strike="noStrike">
              <a:solidFill>
                <a:srgbClr val="000000"/>
              </a:solidFill>
              <a:latin typeface="Arial"/>
            </a:endParaRPr>
          </a:p>
          <a:p>
            <a:pPr>
              <a:lnSpc>
                <a:spcPct val="115000"/>
              </a:lnSpc>
              <a:spcBef>
                <a:spcPts val="1599"/>
              </a:spcBef>
              <a:tabLst>
                <a:tab algn="l" pos="0"/>
              </a:tabLst>
            </a:pPr>
            <a:endParaRPr b="0" lang="en-US" sz="3000" spc="-1" strike="noStrike">
              <a:solidFill>
                <a:srgbClr val="000000"/>
              </a:solidFill>
              <a:latin typeface="Arial"/>
            </a:endParaRPr>
          </a:p>
          <a:p>
            <a:pPr>
              <a:lnSpc>
                <a:spcPct val="115000"/>
              </a:lnSpc>
              <a:spcBef>
                <a:spcPts val="1599"/>
              </a:spcBef>
              <a:tabLst>
                <a:tab algn="l" pos="0"/>
              </a:tabLst>
            </a:pPr>
            <a:r>
              <a:rPr b="1" lang="en-US" sz="3000" spc="-1" strike="noStrike">
                <a:solidFill>
                  <a:srgbClr val="ffffff"/>
                </a:solidFill>
                <a:latin typeface="Arial Black"/>
                <a:ea typeface="Arial Black"/>
              </a:rPr>
              <a:t>INTR</a:t>
            </a:r>
            <a:endParaRPr b="0" lang="en-US" sz="3000" spc="-1" strike="noStrike">
              <a:solidFill>
                <a:srgbClr val="000000"/>
              </a:solidFill>
              <a:latin typeface="Arial"/>
            </a:endParaRPr>
          </a:p>
          <a:p>
            <a:pPr algn="just">
              <a:lnSpc>
                <a:spcPct val="115000"/>
              </a:lnSpc>
              <a:spcBef>
                <a:spcPts val="1599"/>
              </a:spcBef>
              <a:tabLst>
                <a:tab algn="l" pos="0"/>
              </a:tabLst>
            </a:pPr>
            <a:r>
              <a:rPr b="0" lang="en-US" sz="3000" spc="-1" strike="noStrike">
                <a:solidFill>
                  <a:srgbClr val="ffffff"/>
                </a:solidFill>
                <a:latin typeface="Times New Roman"/>
                <a:ea typeface="Times New Roman"/>
              </a:rPr>
              <a:t>It is available at pin 18. It is an interrupt request signal, which is sampled during the last clock cycle of each instruction to determine if the processor considered this as an interrupt or not.</a:t>
            </a:r>
            <a:endParaRPr b="0" lang="en-US" sz="3000" spc="-1" strike="noStrike">
              <a:solidFill>
                <a:srgbClr val="000000"/>
              </a:solidFill>
              <a:latin typeface="Arial"/>
            </a:endParaRPr>
          </a:p>
          <a:p>
            <a:pPr>
              <a:lnSpc>
                <a:spcPct val="115000"/>
              </a:lnSpc>
              <a:spcBef>
                <a:spcPts val="1599"/>
              </a:spcBef>
              <a:tabLst>
                <a:tab algn="l" pos="0"/>
              </a:tabLst>
            </a:pPr>
            <a:endParaRPr b="0" lang="en-US" sz="3000" spc="-1" strike="noStrike">
              <a:solidFill>
                <a:srgbClr val="000000"/>
              </a:solidFill>
              <a:latin typeface="Arial"/>
            </a:endParaRPr>
          </a:p>
          <a:p>
            <a:pPr>
              <a:lnSpc>
                <a:spcPct val="115000"/>
              </a:lnSpc>
              <a:spcBef>
                <a:spcPts val="1599"/>
              </a:spcBef>
              <a:tabLst>
                <a:tab algn="l" pos="0"/>
              </a:tabLst>
            </a:pPr>
            <a:r>
              <a:rPr b="1" lang="en-US" sz="3000" spc="-1" strike="noStrike">
                <a:solidFill>
                  <a:srgbClr val="ffffff"/>
                </a:solidFill>
                <a:latin typeface="Arial Black"/>
                <a:ea typeface="Arial Black"/>
              </a:rPr>
              <a:t>NMI</a:t>
            </a:r>
            <a:endParaRPr b="0" lang="en-US" sz="3000" spc="-1" strike="noStrike">
              <a:solidFill>
                <a:srgbClr val="000000"/>
              </a:solidFill>
              <a:latin typeface="Arial"/>
            </a:endParaRPr>
          </a:p>
          <a:p>
            <a:pPr algn="just">
              <a:lnSpc>
                <a:spcPct val="115000"/>
              </a:lnSpc>
              <a:spcBef>
                <a:spcPts val="1599"/>
              </a:spcBef>
              <a:spcAft>
                <a:spcPts val="1599"/>
              </a:spcAft>
              <a:tabLst>
                <a:tab algn="l" pos="0"/>
              </a:tabLst>
            </a:pPr>
            <a:r>
              <a:rPr b="0" lang="en-US" sz="3000" spc="-1" strike="noStrike">
                <a:solidFill>
                  <a:srgbClr val="ffffff"/>
                </a:solidFill>
                <a:latin typeface="Times New Roman"/>
                <a:ea typeface="Times New Roman"/>
              </a:rPr>
              <a:t>It stands for non-maskable interrupt and is available at pin 17. It is an edge triggered input, which causes an interrupt request to the microprocessor.</a:t>
            </a:r>
            <a:endParaRPr b="0" lang="en-US" sz="3000" spc="-1" strike="noStrike">
              <a:solidFill>
                <a:srgbClr val="000000"/>
              </a:solidFill>
              <a:latin typeface="Arial"/>
            </a:endParaRPr>
          </a:p>
        </p:txBody>
      </p:sp>
      <p:sp>
        <p:nvSpPr>
          <p:cNvPr id="901" name="Google Shape;815;gda7c634b4f_0_553"/>
          <p:cNvSpPr txBox="1"/>
          <p:nvPr/>
        </p:nvSpPr>
        <p:spPr>
          <a:xfrm>
            <a:off x="2883960" y="308160"/>
            <a:ext cx="6423480" cy="114516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 name="Google Shape;820;gda7c634b4f_0_557"/>
          <p:cNvSpPr txBox="1"/>
          <p:nvPr/>
        </p:nvSpPr>
        <p:spPr>
          <a:xfrm>
            <a:off x="2333520" y="2024640"/>
            <a:ext cx="8647200" cy="1769400"/>
          </a:xfrm>
          <a:prstGeom prst="rect">
            <a:avLst/>
          </a:prstGeom>
          <a:noFill/>
          <a:ln w="0">
            <a:noFill/>
          </a:ln>
        </p:spPr>
        <p:txBody>
          <a:bodyPr lIns="0" rIns="0" tIns="0" bIns="0">
            <a:normAutofit fontScale="7000"/>
          </a:bodyPr>
          <a:p>
            <a:pPr>
              <a:lnSpc>
                <a:spcPct val="115000"/>
              </a:lnSpc>
              <a:tabLst>
                <a:tab algn="l" pos="0"/>
              </a:tabLst>
            </a:pPr>
            <a:r>
              <a:rPr b="1" lang="en-US" sz="3000" spc="-1" strike="noStrike">
                <a:solidFill>
                  <a:srgbClr val="ffffff"/>
                </a:solidFill>
                <a:latin typeface="Arial Black"/>
                <a:ea typeface="Arial Black"/>
              </a:rPr>
              <a:t>TEST</a:t>
            </a:r>
            <a:endParaRPr b="0" lang="en-US" sz="3000" spc="-1" strike="noStrike">
              <a:solidFill>
                <a:srgbClr val="000000"/>
              </a:solidFill>
              <a:latin typeface="Arial"/>
            </a:endParaRPr>
          </a:p>
          <a:p>
            <a:pPr algn="just">
              <a:lnSpc>
                <a:spcPct val="115000"/>
              </a:lnSpc>
              <a:spcBef>
                <a:spcPts val="1599"/>
              </a:spcBef>
              <a:tabLst>
                <a:tab algn="l" pos="0"/>
              </a:tabLst>
            </a:pPr>
            <a:r>
              <a:rPr b="0" lang="en-US" sz="3000" spc="-1" strike="noStrike">
                <a:solidFill>
                  <a:srgbClr val="ffffff"/>
                </a:solidFill>
                <a:latin typeface="Times New Roman"/>
                <a:ea typeface="Times New Roman"/>
              </a:rPr>
              <a:t>This signal is like wait state and is available at pin 23. When this signal is high, then the processor has to wait for IDLE state, else the execution continues.</a:t>
            </a:r>
            <a:endParaRPr b="0" lang="en-US" sz="3000" spc="-1" strike="noStrike">
              <a:solidFill>
                <a:srgbClr val="000000"/>
              </a:solidFill>
              <a:latin typeface="Arial"/>
            </a:endParaRPr>
          </a:p>
          <a:p>
            <a:pPr>
              <a:lnSpc>
                <a:spcPct val="115000"/>
              </a:lnSpc>
              <a:spcBef>
                <a:spcPts val="1599"/>
              </a:spcBef>
              <a:tabLst>
                <a:tab algn="l" pos="0"/>
              </a:tabLst>
            </a:pPr>
            <a:endParaRPr b="0" lang="en-US" sz="3000" spc="-1" strike="noStrike">
              <a:solidFill>
                <a:srgbClr val="000000"/>
              </a:solidFill>
              <a:latin typeface="Arial"/>
            </a:endParaRPr>
          </a:p>
          <a:p>
            <a:pPr>
              <a:lnSpc>
                <a:spcPct val="115000"/>
              </a:lnSpc>
              <a:spcBef>
                <a:spcPts val="1599"/>
              </a:spcBef>
              <a:tabLst>
                <a:tab algn="l" pos="0"/>
              </a:tabLst>
            </a:pPr>
            <a:r>
              <a:rPr b="1" lang="en-US" sz="3000" spc="-1" strike="noStrike">
                <a:solidFill>
                  <a:srgbClr val="ffffff"/>
                </a:solidFill>
                <a:latin typeface="Arial Black"/>
                <a:ea typeface="Arial Black"/>
              </a:rPr>
              <a:t>MN/MX’ </a:t>
            </a:r>
            <a:endParaRPr b="0" lang="en-US" sz="3000" spc="-1" strike="noStrike">
              <a:solidFill>
                <a:srgbClr val="000000"/>
              </a:solidFill>
              <a:latin typeface="Arial"/>
            </a:endParaRPr>
          </a:p>
          <a:p>
            <a:pPr>
              <a:lnSpc>
                <a:spcPct val="115000"/>
              </a:lnSpc>
              <a:spcBef>
                <a:spcPts val="1599"/>
              </a:spcBef>
              <a:tabLst>
                <a:tab algn="l" pos="0"/>
              </a:tabLst>
            </a:pPr>
            <a:r>
              <a:rPr b="0" lang="en-US" sz="3000" spc="-1" strike="noStrike">
                <a:solidFill>
                  <a:srgbClr val="ffffff"/>
                </a:solidFill>
                <a:latin typeface="Times New Roman"/>
                <a:ea typeface="Times New Roman"/>
              </a:rPr>
              <a:t>It stands for Minimum/Maximum and is available at pin 33. It indicates what mode the processor is to operate in; when it is high, it works in the minimum mode and vice-versa.</a:t>
            </a:r>
            <a:endParaRPr b="0" lang="en-US" sz="3000" spc="-1" strike="noStrike">
              <a:solidFill>
                <a:srgbClr val="000000"/>
              </a:solidFill>
              <a:latin typeface="Arial"/>
            </a:endParaRPr>
          </a:p>
          <a:p>
            <a:pPr>
              <a:lnSpc>
                <a:spcPct val="115000"/>
              </a:lnSpc>
              <a:spcBef>
                <a:spcPts val="1599"/>
              </a:spcBef>
              <a:tabLst>
                <a:tab algn="l" pos="0"/>
              </a:tabLst>
            </a:pPr>
            <a:endParaRPr b="0" lang="en-US" sz="3000" spc="-1" strike="noStrike">
              <a:solidFill>
                <a:srgbClr val="000000"/>
              </a:solidFill>
              <a:latin typeface="Arial"/>
            </a:endParaRPr>
          </a:p>
          <a:p>
            <a:pPr>
              <a:lnSpc>
                <a:spcPct val="115000"/>
              </a:lnSpc>
              <a:spcBef>
                <a:spcPts val="1599"/>
              </a:spcBef>
              <a:tabLst>
                <a:tab algn="l" pos="0"/>
              </a:tabLst>
            </a:pPr>
            <a:r>
              <a:rPr b="1" lang="en-US" sz="3000" spc="-1" strike="noStrike">
                <a:solidFill>
                  <a:srgbClr val="ffffff"/>
                </a:solidFill>
                <a:latin typeface="Arial Black"/>
                <a:ea typeface="Arial Black"/>
              </a:rPr>
              <a:t>INTA’</a:t>
            </a:r>
            <a:endParaRPr b="0" lang="en-US" sz="3000" spc="-1" strike="noStrike">
              <a:solidFill>
                <a:srgbClr val="000000"/>
              </a:solidFill>
              <a:latin typeface="Arial"/>
            </a:endParaRPr>
          </a:p>
          <a:p>
            <a:pPr algn="just">
              <a:lnSpc>
                <a:spcPct val="115000"/>
              </a:lnSpc>
              <a:spcBef>
                <a:spcPts val="1599"/>
              </a:spcBef>
              <a:spcAft>
                <a:spcPts val="1599"/>
              </a:spcAft>
              <a:tabLst>
                <a:tab algn="l" pos="0"/>
              </a:tabLst>
            </a:pPr>
            <a:r>
              <a:rPr b="0" lang="en-US" sz="3000" spc="-1" strike="noStrike">
                <a:solidFill>
                  <a:srgbClr val="ffffff"/>
                </a:solidFill>
                <a:latin typeface="Times New Roman"/>
                <a:ea typeface="Times New Roman"/>
              </a:rPr>
              <a:t>It is an interrupt acknowledgement signal and available at pin 24. When the microprocessor receives this signal, it acknowledges the interrupt.</a:t>
            </a:r>
            <a:endParaRPr b="0" lang="en-US" sz="3000" spc="-1" strike="noStrike">
              <a:solidFill>
                <a:srgbClr val="000000"/>
              </a:solidFill>
              <a:latin typeface="Arial"/>
            </a:endParaRPr>
          </a:p>
        </p:txBody>
      </p:sp>
      <p:sp>
        <p:nvSpPr>
          <p:cNvPr id="903" name="Google Shape;821;gda7c634b4f_0_557"/>
          <p:cNvSpPr txBox="1"/>
          <p:nvPr/>
        </p:nvSpPr>
        <p:spPr>
          <a:xfrm>
            <a:off x="2883960" y="308160"/>
            <a:ext cx="6423480" cy="114516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Google Shape;826;gda7c634b4f_0_561"/>
          <p:cNvSpPr txBox="1"/>
          <p:nvPr/>
        </p:nvSpPr>
        <p:spPr>
          <a:xfrm>
            <a:off x="2883960" y="308160"/>
            <a:ext cx="6423480" cy="696240"/>
          </a:xfrm>
          <a:prstGeom prst="rect">
            <a:avLst/>
          </a:prstGeom>
          <a:noFill/>
          <a:ln w="0">
            <a:noFill/>
          </a:ln>
        </p:spPr>
        <p:txBody>
          <a:bodyPr lIns="0" rIns="0" tIns="0" bIns="0">
            <a:normAutofit fontScale="41000"/>
          </a:bodyPr>
          <a:p>
            <a:pPr>
              <a:lnSpc>
                <a:spcPct val="100000"/>
              </a:lnSpc>
              <a:tabLst>
                <a:tab algn="l" pos="0"/>
              </a:tabLst>
            </a:pPr>
            <a:r>
              <a:rPr b="0" lang="en-US" sz="3600" spc="-1" strike="noStrike">
                <a:solidFill>
                  <a:srgbClr val="ffffff"/>
                </a:solidFill>
                <a:latin typeface="Calibri"/>
                <a:ea typeface="Calibri"/>
              </a:rPr>
              <a:t>TWO OPERATING MODES OF 8086</a:t>
            </a:r>
            <a:endParaRPr b="0" lang="en-US" sz="3600" spc="-1" strike="noStrike">
              <a:solidFill>
                <a:srgbClr val="000000"/>
              </a:solidFill>
              <a:latin typeface="Arial"/>
            </a:endParaRPr>
          </a:p>
        </p:txBody>
      </p:sp>
      <p:sp>
        <p:nvSpPr>
          <p:cNvPr id="905" name="Google Shape;827;gda7c634b4f_0_561"/>
          <p:cNvSpPr txBox="1"/>
          <p:nvPr/>
        </p:nvSpPr>
        <p:spPr>
          <a:xfrm>
            <a:off x="2333520" y="2024640"/>
            <a:ext cx="8647200" cy="1769400"/>
          </a:xfrm>
          <a:prstGeom prst="rect">
            <a:avLst/>
          </a:prstGeom>
          <a:noFill/>
          <a:ln w="0">
            <a:noFill/>
          </a:ln>
        </p:spPr>
        <p:txBody>
          <a:bodyPr>
            <a:normAutofit fontScale="38000"/>
          </a:bodyPr>
          <a:p>
            <a:pPr>
              <a:lnSpc>
                <a:spcPct val="115000"/>
              </a:lnSpc>
              <a:tabLst>
                <a:tab algn="l" pos="0"/>
              </a:tabLst>
            </a:pPr>
            <a:r>
              <a:rPr b="0" lang="en-US" sz="3000" spc="-1" strike="noStrike">
                <a:solidFill>
                  <a:srgbClr val="ffffff"/>
                </a:solidFill>
                <a:latin typeface="Times New Roman"/>
                <a:ea typeface="Times New Roman"/>
              </a:rPr>
              <a:t>•</a:t>
            </a:r>
            <a:r>
              <a:rPr b="0" lang="en-US" sz="3000" spc="-1" strike="noStrike">
                <a:solidFill>
                  <a:srgbClr val="ffffff"/>
                </a:solidFill>
                <a:latin typeface="Times New Roman"/>
                <a:ea typeface="Times New Roman"/>
              </a:rPr>
              <a:t>The minimum mode is selected by applying logic 1 to the MN / MX input pin. This is a single microprocessor configuration. </a:t>
            </a:r>
            <a:endParaRPr b="0" lang="en-US" sz="3000" spc="-1" strike="noStrike">
              <a:solidFill>
                <a:srgbClr val="000000"/>
              </a:solidFill>
              <a:latin typeface="Arial"/>
            </a:endParaRPr>
          </a:p>
          <a:p>
            <a:pPr>
              <a:lnSpc>
                <a:spcPct val="115000"/>
              </a:lnSpc>
              <a:spcBef>
                <a:spcPts val="1599"/>
              </a:spcBef>
              <a:spcAft>
                <a:spcPts val="1599"/>
              </a:spcAft>
              <a:tabLst>
                <a:tab algn="l" pos="0"/>
              </a:tabLst>
            </a:pPr>
            <a:r>
              <a:rPr b="0" lang="en-US" sz="3000" spc="-1" strike="noStrike">
                <a:solidFill>
                  <a:srgbClr val="ffffff"/>
                </a:solidFill>
                <a:latin typeface="Times New Roman"/>
                <a:ea typeface="Times New Roman"/>
              </a:rPr>
              <a:t>•</a:t>
            </a:r>
            <a:r>
              <a:rPr b="0" lang="en-US" sz="3000" spc="-1" strike="noStrike">
                <a:solidFill>
                  <a:srgbClr val="ffffff"/>
                </a:solidFill>
                <a:latin typeface="Times New Roman"/>
                <a:ea typeface="Times New Roman"/>
              </a:rPr>
              <a:t>The maximum mode is selected by applying logic 0 to the MN / MX input pin. This is a multi micro processors configuration.</a:t>
            </a: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Google Shape;832;gda7c634b4f_0_601"/>
          <p:cNvSpPr/>
          <p:nvPr/>
        </p:nvSpPr>
        <p:spPr>
          <a:xfrm>
            <a:off x="11400480" y="6426360"/>
            <a:ext cx="102600" cy="195480"/>
          </a:xfrm>
          <a:prstGeom prst="rect">
            <a:avLst/>
          </a:prstGeom>
          <a:noFill/>
          <a:ln w="0">
            <a:noFill/>
          </a:ln>
        </p:spPr>
        <p:style>
          <a:lnRef idx="0"/>
          <a:fillRef idx="0"/>
          <a:effectRef idx="0"/>
          <a:fontRef idx="minor"/>
        </p:style>
        <p:txBody>
          <a:bodyPr lIns="0" rIns="0" tIns="12600" bIns="0">
            <a:spAutoFit/>
          </a:bodyPr>
          <a:p>
            <a:pPr marL="12600">
              <a:lnSpc>
                <a:spcPct val="100000"/>
              </a:lnSpc>
              <a:tabLst>
                <a:tab algn="l" pos="0"/>
              </a:tabLst>
            </a:pPr>
            <a:r>
              <a:rPr b="0" lang="en-US" sz="1200" spc="-1" strike="noStrike">
                <a:solidFill>
                  <a:srgbClr val="888888"/>
                </a:solidFill>
                <a:latin typeface="Arial"/>
                <a:ea typeface="Arial"/>
              </a:rPr>
              <a:t>2</a:t>
            </a:r>
            <a:endParaRPr b="0" lang="en-US" sz="1200" spc="-1" strike="noStrike">
              <a:latin typeface="Arial"/>
            </a:endParaRPr>
          </a:p>
        </p:txBody>
      </p:sp>
      <p:sp>
        <p:nvSpPr>
          <p:cNvPr id="907" name="Google Shape;833;gda7c634b4f_0_601"/>
          <p:cNvSpPr/>
          <p:nvPr/>
        </p:nvSpPr>
        <p:spPr>
          <a:xfrm>
            <a:off x="6010560" y="838080"/>
            <a:ext cx="5651280" cy="5908320"/>
          </a:xfrm>
          <a:custGeom>
            <a:avLst/>
            <a:gdLst/>
            <a:ahLst/>
            <a:rect l="l" t="t" r="r" b="b"/>
            <a:pathLst>
              <a:path w="5651500" h="5908675">
                <a:moveTo>
                  <a:pt x="0" y="5518404"/>
                </a:moveTo>
                <a:lnTo>
                  <a:pt x="5152644" y="5518404"/>
                </a:lnTo>
                <a:lnTo>
                  <a:pt x="5152644" y="0"/>
                </a:lnTo>
                <a:lnTo>
                  <a:pt x="0" y="0"/>
                </a:lnTo>
                <a:lnTo>
                  <a:pt x="0" y="5518404"/>
                </a:lnTo>
                <a:close/>
                <a:moveTo>
                  <a:pt x="5205984" y="5697474"/>
                </a:moveTo>
                <a:lnTo>
                  <a:pt x="5211857" y="5649076"/>
                </a:lnTo>
                <a:lnTo>
                  <a:pt x="5228590" y="5604648"/>
                </a:lnTo>
                <a:lnTo>
                  <a:pt x="5254849" y="5565457"/>
                </a:lnTo>
                <a:lnTo>
                  <a:pt x="5289301" y="5532770"/>
                </a:lnTo>
                <a:lnTo>
                  <a:pt x="5330614" y="5507853"/>
                </a:lnTo>
                <a:lnTo>
                  <a:pt x="5377453" y="5491974"/>
                </a:lnTo>
                <a:lnTo>
                  <a:pt x="5428488" y="5486400"/>
                </a:lnTo>
                <a:lnTo>
                  <a:pt x="5479522" y="5491974"/>
                </a:lnTo>
                <a:lnTo>
                  <a:pt x="5526361" y="5507853"/>
                </a:lnTo>
                <a:lnTo>
                  <a:pt x="5567674" y="5532770"/>
                </a:lnTo>
                <a:lnTo>
                  <a:pt x="5602126" y="5565457"/>
                </a:lnTo>
                <a:lnTo>
                  <a:pt x="5628385" y="5604648"/>
                </a:lnTo>
                <a:lnTo>
                  <a:pt x="5645118" y="5649076"/>
                </a:lnTo>
                <a:lnTo>
                  <a:pt x="5650992" y="5697474"/>
                </a:lnTo>
                <a:lnTo>
                  <a:pt x="5645118" y="5745871"/>
                </a:lnTo>
                <a:lnTo>
                  <a:pt x="5628385" y="5790299"/>
                </a:lnTo>
                <a:lnTo>
                  <a:pt x="5602126" y="5829490"/>
                </a:lnTo>
                <a:lnTo>
                  <a:pt x="5567674" y="5862177"/>
                </a:lnTo>
                <a:lnTo>
                  <a:pt x="5526361" y="5887094"/>
                </a:lnTo>
                <a:lnTo>
                  <a:pt x="5479522" y="5902973"/>
                </a:lnTo>
                <a:lnTo>
                  <a:pt x="5428488" y="5908548"/>
                </a:lnTo>
                <a:lnTo>
                  <a:pt x="5377453" y="5902973"/>
                </a:lnTo>
                <a:lnTo>
                  <a:pt x="5330614" y="5887094"/>
                </a:lnTo>
                <a:lnTo>
                  <a:pt x="5289301" y="5862177"/>
                </a:lnTo>
                <a:lnTo>
                  <a:pt x="5254849" y="5829490"/>
                </a:lnTo>
                <a:lnTo>
                  <a:pt x="5228590" y="5790299"/>
                </a:lnTo>
                <a:lnTo>
                  <a:pt x="5211857" y="5745871"/>
                </a:lnTo>
                <a:lnTo>
                  <a:pt x="5205984" y="5697474"/>
                </a:lnTo>
                <a:close/>
              </a:path>
            </a:pathLst>
          </a:custGeom>
          <a:noFill/>
          <a:ln w="12175">
            <a:solidFill>
              <a:srgbClr val="41709c"/>
            </a:solidFill>
            <a:round/>
          </a:ln>
        </p:spPr>
        <p:style>
          <a:lnRef idx="0"/>
          <a:fillRef idx="0"/>
          <a:effectRef idx="0"/>
          <a:fontRef idx="minor"/>
        </p:style>
      </p:sp>
      <p:graphicFrame>
        <p:nvGraphicFramePr>
          <p:cNvPr id="908" name="Google Shape;834;gda7c634b4f_0_601"/>
          <p:cNvGraphicFramePr/>
          <p:nvPr/>
        </p:nvGraphicFramePr>
        <p:xfrm>
          <a:off x="181800" y="3859200"/>
          <a:ext cx="5433480" cy="2087640"/>
        </p:xfrm>
        <a:graphic>
          <a:graphicData uri="http://schemas.openxmlformats.org/drawingml/2006/table">
            <a:tbl>
              <a:tblPr/>
              <a:tblGrid>
                <a:gridCol w="820080"/>
                <a:gridCol w="3621960"/>
                <a:gridCol w="991440"/>
              </a:tblGrid>
              <a:tr h="651960">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CO</a:t>
                      </a:r>
                      <a:endParaRPr b="0" lang="en-US" sz="1200" spc="-1" strike="noStrike">
                        <a:latin typeface="Arial"/>
                      </a:endParaRPr>
                    </a:p>
                    <a:p>
                      <a:pPr marL="68760">
                        <a:lnSpc>
                          <a:spcPct val="100000"/>
                        </a:lnSpc>
                        <a:spcBef>
                          <a:spcPts val="215"/>
                        </a:spcBef>
                        <a:tabLst>
                          <a:tab algn="l" pos="0"/>
                        </a:tabLst>
                      </a:pPr>
                      <a:r>
                        <a:rPr b="0" lang="en-US" sz="1200" spc="-1" strike="noStrike">
                          <a:solidFill>
                            <a:srgbClr val="ffffff"/>
                          </a:solidFill>
                          <a:latin typeface="Arial"/>
                          <a:ea typeface="Arial"/>
                        </a:rPr>
                        <a:t>Number</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Title</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Level</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r>
              <a:tr h="434520">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CO1</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5400" bIns="0">
                      <a:noAutofit/>
                    </a:bodyPr>
                    <a:p>
                      <a:pPr marL="297360">
                        <a:lnSpc>
                          <a:spcPct val="100000"/>
                        </a:lnSpc>
                        <a:tabLst>
                          <a:tab algn="l" pos="0"/>
                        </a:tabLst>
                      </a:pPr>
                      <a:r>
                        <a:rPr b="0" lang="en-US" sz="1100" spc="-1" strike="noStrike">
                          <a:solidFill>
                            <a:srgbClr val="ffffff"/>
                          </a:solidFill>
                          <a:latin typeface="Times New Roman"/>
                          <a:ea typeface="Times New Roman"/>
                        </a:rPr>
                        <a:t>Students will be able to differentiate between families of</a:t>
                      </a:r>
                      <a:endParaRPr b="0" lang="en-US" sz="1100" spc="-1" strike="noStrike">
                        <a:latin typeface="Arial"/>
                      </a:endParaRPr>
                    </a:p>
                    <a:p>
                      <a:pPr marL="297360">
                        <a:lnSpc>
                          <a:spcPct val="100000"/>
                        </a:lnSpc>
                        <a:spcBef>
                          <a:spcPts val="196"/>
                        </a:spcBef>
                        <a:tabLst>
                          <a:tab algn="l" pos="0"/>
                        </a:tabLst>
                      </a:pPr>
                      <a:r>
                        <a:rPr b="0" lang="en-US" sz="1100" spc="-1" strike="noStrike">
                          <a:solidFill>
                            <a:srgbClr val="ffffff"/>
                          </a:solidFill>
                          <a:latin typeface="Times New Roman"/>
                          <a:ea typeface="Times New Roman"/>
                        </a:rPr>
                        <a:t>processors based on architectural requirements.</a:t>
                      </a:r>
                      <a:endParaRPr b="0" lang="en-US" sz="11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840" bIns="0">
                      <a:noAutofit/>
                    </a:bodyPr>
                    <a:p>
                      <a:pPr marL="68760">
                        <a:lnSpc>
                          <a:spcPct val="100000"/>
                        </a:lnSpc>
                        <a:tabLst>
                          <a:tab algn="l" pos="0"/>
                        </a:tabLst>
                      </a:pPr>
                      <a:r>
                        <a:rPr b="1" lang="en-US" sz="1200" spc="-1" strike="noStrike">
                          <a:solidFill>
                            <a:srgbClr val="ffffff"/>
                          </a:solidFill>
                          <a:latin typeface="Arial"/>
                          <a:ea typeface="Arial"/>
                        </a:rPr>
                        <a:t>Understand</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r>
              <a:tr h="644040">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CO2</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5400" bIns="0">
                      <a:noAutofit/>
                    </a:bodyPr>
                    <a:p>
                      <a:pPr marL="297360">
                        <a:lnSpc>
                          <a:spcPct val="100000"/>
                        </a:lnSpc>
                        <a:tabLst>
                          <a:tab algn="l" pos="0"/>
                        </a:tabLst>
                      </a:pPr>
                      <a:r>
                        <a:rPr b="0" lang="en-US" sz="1100" spc="-1" strike="noStrike">
                          <a:solidFill>
                            <a:srgbClr val="ffffff"/>
                          </a:solidFill>
                          <a:latin typeface="Times New Roman"/>
                          <a:ea typeface="Times New Roman"/>
                        </a:rPr>
                        <a:t>Students will be able to compare the features of the</a:t>
                      </a:r>
                      <a:endParaRPr b="0" lang="en-US" sz="1100" spc="-1" strike="noStrike">
                        <a:latin typeface="Arial"/>
                      </a:endParaRPr>
                    </a:p>
                    <a:p>
                      <a:pPr marL="297360">
                        <a:lnSpc>
                          <a:spcPct val="138000"/>
                        </a:lnSpc>
                        <a:spcBef>
                          <a:spcPts val="74"/>
                        </a:spcBef>
                        <a:tabLst>
                          <a:tab algn="l" pos="0"/>
                        </a:tabLst>
                      </a:pPr>
                      <a:r>
                        <a:rPr b="0" lang="en-US" sz="1100" spc="-1" strike="noStrike">
                          <a:solidFill>
                            <a:srgbClr val="ffffff"/>
                          </a:solidFill>
                          <a:latin typeface="Times New Roman"/>
                          <a:ea typeface="Times New Roman"/>
                        </a:rPr>
                        <a:t>processors based on the design requirements of the  system.</a:t>
                      </a:r>
                      <a:endParaRPr b="0" lang="en-US" sz="11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840" bIns="0">
                      <a:noAutofit/>
                    </a:bodyPr>
                    <a:p>
                      <a:pPr marL="68760">
                        <a:lnSpc>
                          <a:spcPct val="100000"/>
                        </a:lnSpc>
                        <a:tabLst>
                          <a:tab algn="l" pos="0"/>
                        </a:tabLst>
                      </a:pPr>
                      <a:r>
                        <a:rPr b="1" lang="en-US" sz="1200" spc="-1" strike="noStrike">
                          <a:solidFill>
                            <a:srgbClr val="ffffff"/>
                          </a:solidFill>
                          <a:latin typeface="Arial"/>
                          <a:ea typeface="Arial"/>
                        </a:rPr>
                        <a:t>Understand</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r>
              <a:tr h="532800">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CO3</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120" bIns="0">
                      <a:noAutofit/>
                    </a:bodyPr>
                    <a:p>
                      <a:pPr marL="297360">
                        <a:lnSpc>
                          <a:spcPct val="100000"/>
                        </a:lnSpc>
                        <a:tabLst>
                          <a:tab algn="l" pos="0"/>
                        </a:tabLst>
                      </a:pPr>
                      <a:r>
                        <a:rPr b="0" lang="en-US" sz="1100" spc="-1" strike="noStrike">
                          <a:solidFill>
                            <a:srgbClr val="ffffff"/>
                          </a:solidFill>
                          <a:latin typeface="Times New Roman"/>
                          <a:ea typeface="Times New Roman"/>
                        </a:rPr>
                        <a:t>Students</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will</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be</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able</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to</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understand</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different</a:t>
                      </a:r>
                      <a:endParaRPr b="0" lang="en-US" sz="1100" spc="-1" strike="noStrike">
                        <a:latin typeface="Arial"/>
                      </a:endParaRPr>
                    </a:p>
                    <a:p>
                      <a:pPr marL="297360">
                        <a:lnSpc>
                          <a:spcPct val="100000"/>
                        </a:lnSpc>
                        <a:spcBef>
                          <a:spcPts val="190"/>
                        </a:spcBef>
                        <a:tabLst>
                          <a:tab algn="l" pos="0"/>
                        </a:tabLst>
                      </a:pPr>
                      <a:r>
                        <a:rPr b="0" lang="en-US" sz="1100" spc="-1" strike="noStrike">
                          <a:solidFill>
                            <a:srgbClr val="ffffff"/>
                          </a:solidFill>
                          <a:latin typeface="Times New Roman"/>
                          <a:ea typeface="Times New Roman"/>
                        </a:rPr>
                        <a:t>communication protocols for hardware interfacing.</a:t>
                      </a:r>
                      <a:endParaRPr b="0" lang="en-US" sz="11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Understand</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909" name="Google Shape;835;gda7c634b4f_0_601"/>
          <p:cNvSpPr txBox="1"/>
          <p:nvPr/>
        </p:nvSpPr>
        <p:spPr>
          <a:xfrm>
            <a:off x="2883960" y="308160"/>
            <a:ext cx="6423480" cy="1665000"/>
          </a:xfrm>
          <a:prstGeom prst="rect">
            <a:avLst/>
          </a:prstGeom>
          <a:noFill/>
          <a:ln w="0">
            <a:noFill/>
          </a:ln>
        </p:spPr>
        <p:txBody>
          <a:bodyPr lIns="0" rIns="0" tIns="80640" bIns="0">
            <a:noAutofit/>
          </a:bodyPr>
          <a:p>
            <a:pPr marL="483120" algn="ctr">
              <a:lnSpc>
                <a:spcPct val="90000"/>
              </a:lnSpc>
              <a:tabLst>
                <a:tab algn="l" pos="0"/>
              </a:tabLst>
            </a:pPr>
            <a:r>
              <a:rPr b="1" lang="en-US" sz="4400" spc="-1" strike="noStrike">
                <a:solidFill>
                  <a:srgbClr val="ffffff"/>
                </a:solidFill>
                <a:latin typeface="Arial"/>
                <a:ea typeface="Arial"/>
              </a:rPr>
              <a:t>Operating Modes of 8086</a:t>
            </a:r>
            <a:endParaRPr b="0" lang="en-US" sz="4400" spc="-1" strike="noStrike">
              <a:solidFill>
                <a:srgbClr val="000000"/>
              </a:solidFill>
              <a:latin typeface="Arial"/>
            </a:endParaRPr>
          </a:p>
          <a:p>
            <a:pPr marL="12600">
              <a:lnSpc>
                <a:spcPct val="100000"/>
              </a:lnSpc>
              <a:spcBef>
                <a:spcPts val="96"/>
              </a:spcBef>
              <a:tabLst>
                <a:tab algn="l" pos="0"/>
              </a:tabLst>
            </a:pPr>
            <a:r>
              <a:rPr b="1" lang="en-US" sz="2400" spc="-1" strike="noStrike">
                <a:solidFill>
                  <a:srgbClr val="ffffff"/>
                </a:solidFill>
                <a:latin typeface="Arial"/>
                <a:ea typeface="Arial"/>
              </a:rPr>
              <a:t>Course Outcome</a:t>
            </a:r>
            <a:endParaRPr b="0" lang="en-US" sz="2400" spc="-1" strike="noStrike">
              <a:solidFill>
                <a:srgbClr val="000000"/>
              </a:solidFill>
              <a:latin typeface="Arial"/>
            </a:endParaRPr>
          </a:p>
        </p:txBody>
      </p:sp>
      <p:grpSp>
        <p:nvGrpSpPr>
          <p:cNvPr id="910" name="Google Shape;836;gda7c634b4f_0_601"/>
          <p:cNvGrpSpPr/>
          <p:nvPr/>
        </p:nvGrpSpPr>
        <p:grpSpPr>
          <a:xfrm>
            <a:off x="5456520" y="3125880"/>
            <a:ext cx="5435280" cy="1600200"/>
            <a:chOff x="5456520" y="3125880"/>
            <a:chExt cx="5435280" cy="1600200"/>
          </a:xfrm>
        </p:grpSpPr>
        <p:sp>
          <p:nvSpPr>
            <p:cNvPr id="911" name="Google Shape;837;gda7c634b4f_0_601"/>
            <p:cNvSpPr/>
            <p:nvPr/>
          </p:nvSpPr>
          <p:spPr>
            <a:xfrm>
              <a:off x="5456520" y="3626640"/>
              <a:ext cx="2664720" cy="1099440"/>
            </a:xfrm>
            <a:custGeom>
              <a:avLst/>
              <a:gdLst/>
              <a:ahLst/>
              <a:rect l="l" t="t" r="r" b="b"/>
              <a:pathLst>
                <a:path w="2665095" h="1099820">
                  <a:moveTo>
                    <a:pt x="2592019" y="29428"/>
                  </a:moveTo>
                  <a:lnTo>
                    <a:pt x="0" y="1087501"/>
                  </a:lnTo>
                  <a:lnTo>
                    <a:pt x="4825" y="1099312"/>
                  </a:lnTo>
                  <a:lnTo>
                    <a:pt x="2596798" y="41131"/>
                  </a:lnTo>
                  <a:lnTo>
                    <a:pt x="2592019" y="29428"/>
                  </a:lnTo>
                  <a:close/>
                  <a:moveTo>
                    <a:pt x="2649072" y="24637"/>
                  </a:moveTo>
                  <a:lnTo>
                    <a:pt x="2603754" y="24637"/>
                  </a:lnTo>
                  <a:lnTo>
                    <a:pt x="2608579" y="36322"/>
                  </a:lnTo>
                  <a:lnTo>
                    <a:pt x="2596798" y="41131"/>
                  </a:lnTo>
                  <a:lnTo>
                    <a:pt x="2608834" y="70612"/>
                  </a:lnTo>
                  <a:lnTo>
                    <a:pt x="2649072" y="24637"/>
                  </a:lnTo>
                  <a:close/>
                  <a:moveTo>
                    <a:pt x="2603754" y="24637"/>
                  </a:moveTo>
                  <a:lnTo>
                    <a:pt x="2592019" y="29428"/>
                  </a:lnTo>
                  <a:lnTo>
                    <a:pt x="2596798" y="41131"/>
                  </a:lnTo>
                  <a:lnTo>
                    <a:pt x="2608579" y="36322"/>
                  </a:lnTo>
                  <a:lnTo>
                    <a:pt x="2603754" y="24637"/>
                  </a:lnTo>
                  <a:close/>
                  <a:moveTo>
                    <a:pt x="2580004" y="0"/>
                  </a:moveTo>
                  <a:lnTo>
                    <a:pt x="2592019" y="29428"/>
                  </a:lnTo>
                  <a:lnTo>
                    <a:pt x="2603754" y="24637"/>
                  </a:lnTo>
                  <a:lnTo>
                    <a:pt x="2649072" y="24637"/>
                  </a:lnTo>
                  <a:lnTo>
                    <a:pt x="2664968" y="6477"/>
                  </a:lnTo>
                  <a:lnTo>
                    <a:pt x="2580004" y="0"/>
                  </a:lnTo>
                  <a:close/>
                </a:path>
              </a:pathLst>
            </a:custGeom>
            <a:solidFill>
              <a:srgbClr val="5b9bd4"/>
            </a:solidFill>
            <a:ln w="0">
              <a:noFill/>
            </a:ln>
          </p:spPr>
          <p:style>
            <a:lnRef idx="0"/>
            <a:fillRef idx="0"/>
            <a:effectRef idx="0"/>
            <a:fontRef idx="minor"/>
          </p:style>
        </p:sp>
        <p:sp>
          <p:nvSpPr>
            <p:cNvPr id="912" name="Google Shape;838;gda7c634b4f_0_601"/>
            <p:cNvSpPr/>
            <p:nvPr/>
          </p:nvSpPr>
          <p:spPr>
            <a:xfrm>
              <a:off x="8202240" y="3125880"/>
              <a:ext cx="2689560" cy="943200"/>
            </a:xfrm>
            <a:custGeom>
              <a:avLst/>
              <a:gdLst/>
              <a:ahLst/>
              <a:rect l="l" t="t" r="r" b="b"/>
              <a:pathLst>
                <a:path w="2689859" h="943610">
                  <a:moveTo>
                    <a:pt x="2689860" y="0"/>
                  </a:moveTo>
                  <a:lnTo>
                    <a:pt x="0" y="0"/>
                  </a:lnTo>
                  <a:lnTo>
                    <a:pt x="0" y="943356"/>
                  </a:lnTo>
                  <a:lnTo>
                    <a:pt x="2689860" y="943356"/>
                  </a:lnTo>
                  <a:lnTo>
                    <a:pt x="2689860" y="0"/>
                  </a:lnTo>
                  <a:close/>
                </a:path>
              </a:pathLst>
            </a:custGeom>
            <a:solidFill>
              <a:srgbClr val="ffffff"/>
            </a:solidFill>
            <a:ln w="0">
              <a:noFill/>
            </a:ln>
          </p:spPr>
          <p:style>
            <a:lnRef idx="0"/>
            <a:fillRef idx="0"/>
            <a:effectRef idx="0"/>
            <a:fontRef idx="minor"/>
          </p:style>
        </p:sp>
        <p:sp>
          <p:nvSpPr>
            <p:cNvPr id="913" name="Google Shape;839;gda7c634b4f_0_601"/>
            <p:cNvSpPr/>
            <p:nvPr/>
          </p:nvSpPr>
          <p:spPr>
            <a:xfrm>
              <a:off x="8202240" y="3125880"/>
              <a:ext cx="2689560" cy="943200"/>
            </a:xfrm>
            <a:custGeom>
              <a:avLst/>
              <a:gdLst/>
              <a:ahLst/>
              <a:rect l="l" t="t" r="r" b="b"/>
              <a:pathLst>
                <a:path w="2689859" h="943610">
                  <a:moveTo>
                    <a:pt x="0" y="943356"/>
                  </a:moveTo>
                  <a:lnTo>
                    <a:pt x="2689860" y="943356"/>
                  </a:lnTo>
                  <a:lnTo>
                    <a:pt x="2689860" y="0"/>
                  </a:lnTo>
                  <a:lnTo>
                    <a:pt x="0" y="0"/>
                  </a:lnTo>
                  <a:lnTo>
                    <a:pt x="0" y="943356"/>
                  </a:lnTo>
                  <a:close/>
                </a:path>
              </a:pathLst>
            </a:custGeom>
            <a:noFill/>
            <a:ln w="12175">
              <a:solidFill>
                <a:srgbClr val="000000"/>
              </a:solidFill>
              <a:round/>
            </a:ln>
          </p:spPr>
          <p:style>
            <a:lnRef idx="0"/>
            <a:fillRef idx="0"/>
            <a:effectRef idx="0"/>
            <a:fontRef idx="minor"/>
          </p:style>
        </p:sp>
      </p:grpSp>
      <p:sp>
        <p:nvSpPr>
          <p:cNvPr id="914" name="Google Shape;840;gda7c634b4f_0_601"/>
          <p:cNvSpPr/>
          <p:nvPr/>
        </p:nvSpPr>
        <p:spPr>
          <a:xfrm>
            <a:off x="8202240" y="3125880"/>
            <a:ext cx="2689560" cy="731880"/>
          </a:xfrm>
          <a:prstGeom prst="rect">
            <a:avLst/>
          </a:prstGeom>
          <a:noFill/>
          <a:ln w="0">
            <a:noFill/>
          </a:ln>
        </p:spPr>
        <p:style>
          <a:lnRef idx="0"/>
          <a:fillRef idx="0"/>
          <a:effectRef idx="0"/>
          <a:fontRef idx="minor"/>
        </p:style>
        <p:txBody>
          <a:bodyPr lIns="0" rIns="0" tIns="182160" bIns="0">
            <a:spAutoFit/>
          </a:bodyPr>
          <a:p>
            <a:pPr algn="ctr">
              <a:lnSpc>
                <a:spcPct val="100000"/>
              </a:lnSpc>
              <a:tabLst>
                <a:tab algn="l" pos="0"/>
              </a:tabLst>
            </a:pPr>
            <a:r>
              <a:rPr b="0" lang="en-US" sz="1800" spc="-1" strike="noStrike">
                <a:solidFill>
                  <a:srgbClr val="ffffff"/>
                </a:solidFill>
                <a:latin typeface="Arial"/>
                <a:ea typeface="Arial"/>
              </a:rPr>
              <a:t>This will be covered in this</a:t>
            </a:r>
            <a:endParaRPr b="0" lang="en-US" sz="1800" spc="-1" strike="noStrike">
              <a:latin typeface="Arial"/>
            </a:endParaRPr>
          </a:p>
          <a:p>
            <a:pPr marL="2520" algn="ctr">
              <a:lnSpc>
                <a:spcPct val="100000"/>
              </a:lnSpc>
              <a:spcBef>
                <a:spcPts val="6"/>
              </a:spcBef>
              <a:tabLst>
                <a:tab algn="l" pos="0"/>
              </a:tabLst>
            </a:pPr>
            <a:r>
              <a:rPr b="0" lang="en-US" sz="1800" spc="-1" strike="noStrike">
                <a:solidFill>
                  <a:srgbClr val="ffffff"/>
                </a:solidFill>
                <a:latin typeface="Arial"/>
                <a:ea typeface="Arial"/>
              </a:rPr>
              <a:t>lecture</a:t>
            </a:r>
            <a:endParaRPr b="0" lang="en-US" sz="1800" spc="-1" strike="noStrike">
              <a:latin typeface="Arial"/>
            </a:endParaRPr>
          </a:p>
        </p:txBody>
      </p:sp>
      <p:sp>
        <p:nvSpPr>
          <p:cNvPr id="915" name="Google Shape;841;gda7c634b4f_0_601"/>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Google Shape;149;p9"/>
          <p:cNvSpPr txBox="1"/>
          <p:nvPr/>
        </p:nvSpPr>
        <p:spPr>
          <a:xfrm>
            <a:off x="2883960" y="308160"/>
            <a:ext cx="6423480" cy="1145160"/>
          </a:xfrm>
          <a:prstGeom prst="rect">
            <a:avLst/>
          </a:prstGeom>
          <a:noFill/>
          <a:ln w="0">
            <a:noFill/>
          </a:ln>
        </p:spPr>
        <p:txBody>
          <a:bodyPr lIns="0" rIns="0" tIns="0" bIns="0">
            <a:noAutofit/>
          </a:bodyPr>
          <a:p>
            <a:pPr>
              <a:lnSpc>
                <a:spcPct val="100000"/>
              </a:lnSpc>
              <a:tabLst>
                <a:tab algn="l" pos="0"/>
              </a:tabLst>
            </a:pPr>
            <a:r>
              <a:rPr b="0" lang="en-US" sz="3800" spc="-1" strike="noStrike">
                <a:solidFill>
                  <a:srgbClr val="ffffff"/>
                </a:solidFill>
                <a:latin typeface="Calibri"/>
                <a:ea typeface="Calibri"/>
              </a:rPr>
              <a:t>Basic Concepts</a:t>
            </a:r>
            <a:endParaRPr b="0" lang="en-US" sz="3800" spc="-1" strike="noStrike">
              <a:solidFill>
                <a:srgbClr val="000000"/>
              </a:solidFill>
              <a:latin typeface="Arial"/>
            </a:endParaRPr>
          </a:p>
        </p:txBody>
      </p:sp>
      <p:sp>
        <p:nvSpPr>
          <p:cNvPr id="510" name="Google Shape;150;p9"/>
          <p:cNvSpPr txBox="1"/>
          <p:nvPr/>
        </p:nvSpPr>
        <p:spPr>
          <a:xfrm>
            <a:off x="2333520" y="2024640"/>
            <a:ext cx="8647200" cy="8802720"/>
          </a:xfrm>
          <a:prstGeom prst="rect">
            <a:avLst/>
          </a:prstGeom>
          <a:noFill/>
          <a:ln w="0">
            <a:noFill/>
          </a:ln>
        </p:spPr>
        <p:txBody>
          <a:bodyPr lIns="0" rIns="0" tIns="0" bIns="0">
            <a:noAutofit/>
          </a:bodyPr>
          <a:p>
            <a:pPr>
              <a:lnSpc>
                <a:spcPct val="115000"/>
              </a:lnSpc>
              <a:tabLst>
                <a:tab algn="l" pos="0"/>
              </a:tabLst>
            </a:pPr>
            <a:endParaRPr b="0" lang="en-US" sz="1400" spc="-1" strike="noStrike">
              <a:solidFill>
                <a:srgbClr val="000000"/>
              </a:solidFill>
              <a:latin typeface="Arial"/>
            </a:endParaRPr>
          </a:p>
          <a:p>
            <a:pPr>
              <a:lnSpc>
                <a:spcPct val="115000"/>
              </a:lnSpc>
              <a:spcBef>
                <a:spcPts val="1599"/>
              </a:spcBef>
              <a:tabLst>
                <a:tab algn="l" pos="0"/>
              </a:tabLst>
            </a:pPr>
            <a:r>
              <a:rPr b="0" lang="en-US" sz="3600" spc="-1" strike="noStrike">
                <a:solidFill>
                  <a:srgbClr val="ffffff"/>
                </a:solidFill>
                <a:latin typeface="Arial Black"/>
                <a:ea typeface="Arial Black"/>
              </a:rPr>
              <a:t>The μp applications are classified primarily in two categories:</a:t>
            </a:r>
            <a:endParaRPr b="0" lang="en-US" sz="3600" spc="-1" strike="noStrike">
              <a:solidFill>
                <a:srgbClr val="000000"/>
              </a:solidFill>
              <a:latin typeface="Arial"/>
            </a:endParaRPr>
          </a:p>
          <a:p>
            <a:pPr marL="457200">
              <a:lnSpc>
                <a:spcPct val="115000"/>
              </a:lnSpc>
              <a:spcBef>
                <a:spcPts val="1599"/>
              </a:spcBef>
              <a:tabLst>
                <a:tab algn="l" pos="0"/>
              </a:tabLst>
            </a:pPr>
            <a:r>
              <a:rPr b="0" lang="en-US" sz="3600" spc="-1" strike="noStrike">
                <a:solidFill>
                  <a:srgbClr val="adadad"/>
                </a:solidFill>
                <a:latin typeface="Arial"/>
                <a:ea typeface="Arial"/>
              </a:rPr>
              <a:t>Reprogrammable system (PC)</a:t>
            </a:r>
            <a:endParaRPr b="0" lang="en-US" sz="3600" spc="-1" strike="noStrike">
              <a:solidFill>
                <a:srgbClr val="000000"/>
              </a:solidFill>
              <a:latin typeface="Arial"/>
            </a:endParaRPr>
          </a:p>
          <a:p>
            <a:pPr marL="457200">
              <a:lnSpc>
                <a:spcPct val="115000"/>
              </a:lnSpc>
              <a:spcBef>
                <a:spcPts val="1599"/>
              </a:spcBef>
              <a:tabLst>
                <a:tab algn="l" pos="0"/>
              </a:tabLst>
            </a:pPr>
            <a:r>
              <a:rPr b="0" lang="en-US" sz="3600" spc="-1" strike="noStrike">
                <a:solidFill>
                  <a:srgbClr val="adadad"/>
                </a:solidFill>
                <a:latin typeface="Arial"/>
                <a:ea typeface="Arial"/>
              </a:rPr>
              <a:t>Embedded system (washing machine)</a:t>
            </a:r>
            <a:endParaRPr b="0" lang="en-US" sz="3600" spc="-1" strike="noStrike">
              <a:solidFill>
                <a:srgbClr val="000000"/>
              </a:solidFill>
              <a:latin typeface="Arial"/>
            </a:endParaRPr>
          </a:p>
          <a:p>
            <a:pPr>
              <a:lnSpc>
                <a:spcPct val="115000"/>
              </a:lnSpc>
              <a:spcBef>
                <a:spcPts val="1599"/>
              </a:spcBef>
              <a:tabLst>
                <a:tab algn="l" pos="0"/>
              </a:tabLst>
            </a:pPr>
            <a:endParaRPr b="0" lang="en-US" sz="3600" spc="-1" strike="noStrike">
              <a:solidFill>
                <a:srgbClr val="000000"/>
              </a:solidFill>
              <a:latin typeface="Arial"/>
            </a:endParaRPr>
          </a:p>
          <a:p>
            <a:pPr>
              <a:lnSpc>
                <a:spcPct val="115000"/>
              </a:lnSpc>
              <a:spcBef>
                <a:spcPts val="1599"/>
              </a:spcBef>
              <a:tabLst>
                <a:tab algn="l" pos="0"/>
              </a:tabLst>
            </a:pPr>
            <a:r>
              <a:rPr b="0" lang="en-US" sz="3600" spc="-1" strike="noStrike">
                <a:solidFill>
                  <a:srgbClr val="ffffff"/>
                </a:solidFill>
                <a:latin typeface="Arial Black"/>
                <a:ea typeface="Arial Black"/>
              </a:rPr>
              <a:t>In embedded system, μp is a part of a final product and is not available for reprogramming to the end user.</a:t>
            </a:r>
            <a:endParaRPr b="0" lang="en-US" sz="3600" spc="-1" strike="noStrike">
              <a:solidFill>
                <a:srgbClr val="000000"/>
              </a:solidFill>
              <a:latin typeface="Arial"/>
            </a:endParaRPr>
          </a:p>
          <a:p>
            <a:pPr>
              <a:lnSpc>
                <a:spcPct val="115000"/>
              </a:lnSpc>
              <a:spcBef>
                <a:spcPts val="1599"/>
              </a:spcBef>
              <a:tabLst>
                <a:tab algn="l" pos="0"/>
              </a:tabLst>
            </a:pPr>
            <a:endParaRPr b="0" lang="en-US" sz="3600" spc="-1" strike="noStrike">
              <a:solidFill>
                <a:srgbClr val="000000"/>
              </a:solidFill>
              <a:latin typeface="Arial"/>
            </a:endParaRPr>
          </a:p>
          <a:p>
            <a:pPr>
              <a:lnSpc>
                <a:spcPct val="115000"/>
              </a:lnSpc>
              <a:spcBef>
                <a:spcPts val="1599"/>
              </a:spcBef>
              <a:spcAft>
                <a:spcPts val="1599"/>
              </a:spcAft>
              <a:tabLst>
                <a:tab algn="l" pos="0"/>
              </a:tabLst>
            </a:pP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Google Shape;846;gda7c634b4f_0_613"/>
          <p:cNvSpPr txBox="1"/>
          <p:nvPr/>
        </p:nvSpPr>
        <p:spPr>
          <a:xfrm>
            <a:off x="2883960" y="308160"/>
            <a:ext cx="6423480" cy="696240"/>
          </a:xfrm>
          <a:prstGeom prst="rect">
            <a:avLst/>
          </a:prstGeom>
          <a:noFill/>
          <a:ln w="0">
            <a:noFill/>
          </a:ln>
        </p:spPr>
        <p:txBody>
          <a:bodyPr lIns="0" rIns="0" tIns="0" bIns="0">
            <a:normAutofit fontScale="56000"/>
          </a:bodyPr>
          <a:p>
            <a:pPr>
              <a:lnSpc>
                <a:spcPct val="100000"/>
              </a:lnSpc>
              <a:tabLst>
                <a:tab algn="l" pos="0"/>
              </a:tabLst>
            </a:pPr>
            <a:r>
              <a:rPr b="1" lang="en-US" sz="3600" spc="-1" strike="noStrike">
                <a:solidFill>
                  <a:srgbClr val="ffffff"/>
                </a:solidFill>
                <a:latin typeface="Times New Roman"/>
                <a:ea typeface="Times New Roman"/>
              </a:rPr>
              <a:t>Minimum &amp; Maximum  Mode Interface</a:t>
            </a:r>
            <a:endParaRPr b="0" lang="en-US" sz="3600" spc="-1" strike="noStrike">
              <a:solidFill>
                <a:srgbClr val="000000"/>
              </a:solidFill>
              <a:latin typeface="Arial"/>
            </a:endParaRPr>
          </a:p>
        </p:txBody>
      </p:sp>
      <p:sp>
        <p:nvSpPr>
          <p:cNvPr id="917" name="Google Shape;847;gda7c634b4f_0_613"/>
          <p:cNvSpPr txBox="1"/>
          <p:nvPr/>
        </p:nvSpPr>
        <p:spPr>
          <a:xfrm>
            <a:off x="2333520" y="2024640"/>
            <a:ext cx="8647200" cy="5935680"/>
          </a:xfrm>
          <a:prstGeom prst="rect">
            <a:avLst/>
          </a:prstGeom>
          <a:noFill/>
          <a:ln w="0">
            <a:noFill/>
          </a:ln>
        </p:spPr>
        <p:txBody>
          <a:bodyPr lIns="0" rIns="0" tIns="0" bIns="0">
            <a:noAutofit/>
          </a:bodyPr>
          <a:p>
            <a:pPr algn="just">
              <a:lnSpc>
                <a:spcPct val="115000"/>
              </a:lnSpc>
              <a:tabLst>
                <a:tab algn="l" pos="0"/>
              </a:tabLst>
            </a:pPr>
            <a:endParaRPr b="0" lang="en-US" sz="1400" spc="-1" strike="noStrike">
              <a:solidFill>
                <a:srgbClr val="000000"/>
              </a:solidFill>
              <a:latin typeface="Arial"/>
            </a:endParaRPr>
          </a:p>
          <a:p>
            <a:pPr algn="just">
              <a:lnSpc>
                <a:spcPct val="115000"/>
              </a:lnSpc>
              <a:spcBef>
                <a:spcPts val="1599"/>
              </a:spcBef>
              <a:tabLst>
                <a:tab algn="l" pos="0"/>
              </a:tabLst>
            </a:pPr>
            <a:r>
              <a:rPr b="0" lang="en-US" sz="3000" spc="-1" strike="noStrike">
                <a:solidFill>
                  <a:srgbClr val="ffffff"/>
                </a:solidFill>
                <a:latin typeface="Times New Roman"/>
                <a:ea typeface="Times New Roman"/>
              </a:rPr>
              <a:t>8086 Works in 2 modes</a:t>
            </a:r>
            <a:endParaRPr b="0" lang="en-US" sz="3000" spc="-1" strike="noStrike">
              <a:solidFill>
                <a:srgbClr val="000000"/>
              </a:solidFill>
              <a:latin typeface="Arial"/>
            </a:endParaRPr>
          </a:p>
          <a:p>
            <a:pPr algn="just">
              <a:lnSpc>
                <a:spcPct val="115000"/>
              </a:lnSpc>
              <a:spcBef>
                <a:spcPts val="1599"/>
              </a:spcBef>
              <a:tabLst>
                <a:tab algn="l" pos="0"/>
              </a:tabLst>
            </a:pPr>
            <a:endParaRPr b="0" lang="en-US" sz="3000" spc="-1" strike="noStrike">
              <a:solidFill>
                <a:srgbClr val="000000"/>
              </a:solidFill>
              <a:latin typeface="Arial"/>
            </a:endParaRPr>
          </a:p>
          <a:p>
            <a:pPr marL="514440" indent="-514080" algn="just">
              <a:lnSpc>
                <a:spcPct val="115000"/>
              </a:lnSpc>
              <a:spcBef>
                <a:spcPts val="1599"/>
              </a:spcBef>
              <a:buClr>
                <a:srgbClr val="ffffff"/>
              </a:buClr>
              <a:buFont typeface="Arial"/>
              <a:buAutoNum type="arabicPeriod"/>
              <a:tabLst>
                <a:tab algn="l" pos="0"/>
              </a:tabLst>
            </a:pPr>
            <a:r>
              <a:rPr b="0" lang="en-US" sz="3000" spc="-1" strike="noStrike">
                <a:solidFill>
                  <a:srgbClr val="ffffff"/>
                </a:solidFill>
                <a:latin typeface="Times New Roman"/>
                <a:ea typeface="Times New Roman"/>
              </a:rPr>
              <a:t>Minimum : All control signals for memory and I/O are generated by 8086. It is a uniprocessor configuration.</a:t>
            </a:r>
            <a:endParaRPr b="0" lang="en-US" sz="3000" spc="-1" strike="noStrike">
              <a:solidFill>
                <a:srgbClr val="000000"/>
              </a:solidFill>
              <a:latin typeface="Arial"/>
            </a:endParaRPr>
          </a:p>
          <a:p>
            <a:pPr marL="514440" indent="-514080" algn="just">
              <a:lnSpc>
                <a:spcPct val="115000"/>
              </a:lnSpc>
              <a:spcBef>
                <a:spcPts val="1599"/>
              </a:spcBef>
              <a:spcAft>
                <a:spcPts val="1599"/>
              </a:spcAft>
              <a:buClr>
                <a:srgbClr val="ffffff"/>
              </a:buClr>
              <a:buFont typeface="Arial"/>
              <a:buAutoNum type="arabicPeriod"/>
              <a:tabLst>
                <a:tab algn="l" pos="0"/>
              </a:tabLst>
            </a:pPr>
            <a:r>
              <a:rPr b="0" lang="en-US" sz="3000" spc="-1" strike="noStrike">
                <a:solidFill>
                  <a:srgbClr val="ffffff"/>
                </a:solidFill>
                <a:latin typeface="Times New Roman"/>
                <a:ea typeface="Times New Roman"/>
              </a:rPr>
              <a:t>Maximum : Some control signals are generated externally which requires the addition of external bus controller such as 8288 to 8086. It is a multiprocessor configuration.</a:t>
            </a: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8" name="Google Shape;852;gda7c634b4f_0_618" descr=""/>
          <p:cNvPicPr/>
          <p:nvPr/>
        </p:nvPicPr>
        <p:blipFill>
          <a:blip r:embed="rId1"/>
          <a:stretch/>
        </p:blipFill>
        <p:spPr>
          <a:xfrm>
            <a:off x="838080" y="1030320"/>
            <a:ext cx="10820160" cy="5437800"/>
          </a:xfrm>
          <a:prstGeom prst="rect">
            <a:avLst/>
          </a:prstGeom>
          <a:ln w="0">
            <a:noFill/>
          </a:ln>
        </p:spPr>
      </p:pic>
      <p:sp>
        <p:nvSpPr>
          <p:cNvPr id="919" name="Google Shape;853;gda7c634b4f_0_618"/>
          <p:cNvSpPr/>
          <p:nvPr/>
        </p:nvSpPr>
        <p:spPr>
          <a:xfrm>
            <a:off x="2133720" y="88920"/>
            <a:ext cx="8500680" cy="86832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1" lang="en-US" sz="3600" spc="-1" strike="noStrike">
                <a:solidFill>
                  <a:srgbClr val="ffffff"/>
                </a:solidFill>
                <a:latin typeface="Times New Roman"/>
                <a:ea typeface="Times New Roman"/>
              </a:rPr>
              <a:t>Internal Architecture of 8086 (cont..)</a:t>
            </a:r>
            <a:endParaRPr b="0" lang="en-US" sz="3600" spc="-1" strike="noStrike">
              <a:latin typeface="Arial"/>
            </a:endParaRPr>
          </a:p>
        </p:txBody>
      </p:sp>
      <p:sp>
        <p:nvSpPr>
          <p:cNvPr id="920" name="Google Shape;854;gda7c634b4f_0_618"/>
          <p:cNvSpPr/>
          <p:nvPr/>
        </p:nvSpPr>
        <p:spPr>
          <a:xfrm>
            <a:off x="3048120" y="6468480"/>
            <a:ext cx="6336720" cy="366120"/>
          </a:xfrm>
          <a:prstGeom prst="rect">
            <a:avLst/>
          </a:prstGeom>
          <a:noFill/>
          <a:ln w="0">
            <a:noFill/>
          </a:ln>
        </p:spPr>
        <p:style>
          <a:lnRef idx="0"/>
          <a:fillRef idx="0"/>
          <a:effectRef idx="0"/>
          <a:fontRef idx="minor"/>
        </p:style>
        <p:txBody>
          <a:bodyPr>
            <a:spAutoFit/>
          </a:bodyPr>
          <a:p>
            <a:pPr>
              <a:lnSpc>
                <a:spcPct val="100000"/>
              </a:lnSpc>
              <a:tabLst>
                <a:tab algn="l" pos="0"/>
              </a:tabLst>
            </a:pPr>
            <a:r>
              <a:rPr b="0" lang="en-US" sz="1800" spc="-1" strike="noStrike">
                <a:solidFill>
                  <a:srgbClr val="ffffff"/>
                </a:solidFill>
                <a:latin typeface="Arial"/>
                <a:ea typeface="Arial"/>
              </a:rPr>
              <a:t>Figure 3:[3]</a:t>
            </a:r>
            <a:endParaRPr b="0" lang="en-US" sz="1800" spc="-1" strike="noStrike">
              <a:latin typeface="Arial"/>
            </a:endParaRPr>
          </a:p>
        </p:txBody>
      </p:sp>
      <p:sp>
        <p:nvSpPr>
          <p:cNvPr id="921" name="Google Shape;855;gda7c634b4f_0_618"/>
          <p:cNvSpPr txBox="1"/>
          <p:nvPr/>
        </p:nvSpPr>
        <p:spPr>
          <a:xfrm>
            <a:off x="2883960" y="308160"/>
            <a:ext cx="6423480" cy="114516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
        <p:nvSpPr>
          <p:cNvPr id="922" name="Google Shape;856;gda7c634b4f_0_618"/>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3" name="Google Shape;861;gda7c634b4f_0_624" descr=""/>
          <p:cNvPicPr/>
          <p:nvPr/>
        </p:nvPicPr>
        <p:blipFill>
          <a:blip r:embed="rId1"/>
          <a:stretch/>
        </p:blipFill>
        <p:spPr>
          <a:xfrm>
            <a:off x="2711520" y="836640"/>
            <a:ext cx="7295760" cy="4857480"/>
          </a:xfrm>
          <a:prstGeom prst="rect">
            <a:avLst/>
          </a:prstGeom>
          <a:ln w="0">
            <a:noFill/>
          </a:ln>
        </p:spPr>
      </p:pic>
      <p:pic>
        <p:nvPicPr>
          <p:cNvPr id="924" name="Google Shape;862;gda7c634b4f_0_624" descr="Image result for maximum and minimum Modes of 8086"/>
          <p:cNvPicPr/>
          <p:nvPr/>
        </p:nvPicPr>
        <p:blipFill>
          <a:blip r:embed="rId2"/>
          <a:stretch/>
        </p:blipFill>
        <p:spPr>
          <a:xfrm>
            <a:off x="2711520" y="692280"/>
            <a:ext cx="7272000" cy="5113080"/>
          </a:xfrm>
          <a:prstGeom prst="rect">
            <a:avLst/>
          </a:prstGeom>
          <a:ln w="0">
            <a:noFill/>
          </a:ln>
        </p:spPr>
      </p:pic>
      <p:sp>
        <p:nvSpPr>
          <p:cNvPr id="925" name="Google Shape;863;gda7c634b4f_0_624"/>
          <p:cNvSpPr/>
          <p:nvPr/>
        </p:nvSpPr>
        <p:spPr>
          <a:xfrm>
            <a:off x="1905120" y="6400800"/>
            <a:ext cx="7911000" cy="366120"/>
          </a:xfrm>
          <a:prstGeom prst="rect">
            <a:avLst/>
          </a:prstGeom>
          <a:noFill/>
          <a:ln w="0">
            <a:noFill/>
          </a:ln>
        </p:spPr>
        <p:style>
          <a:lnRef idx="0"/>
          <a:fillRef idx="0"/>
          <a:effectRef idx="0"/>
          <a:fontRef idx="minor"/>
        </p:style>
        <p:txBody>
          <a:bodyPr>
            <a:spAutoFit/>
          </a:bodyPr>
          <a:p>
            <a:pPr>
              <a:lnSpc>
                <a:spcPct val="100000"/>
              </a:lnSpc>
              <a:tabLst>
                <a:tab algn="l" pos="0"/>
              </a:tabLst>
            </a:pPr>
            <a:r>
              <a:rPr b="0" lang="en-US" sz="1800" spc="-1" strike="noStrike">
                <a:solidFill>
                  <a:srgbClr val="ffffff"/>
                </a:solidFill>
                <a:latin typeface="Arial"/>
                <a:ea typeface="Arial"/>
              </a:rPr>
              <a:t>Figure 5:[5]</a:t>
            </a:r>
            <a:endParaRPr b="0" lang="en-US" sz="1800" spc="-1" strike="noStrike">
              <a:latin typeface="Arial"/>
            </a:endParaRPr>
          </a:p>
        </p:txBody>
      </p:sp>
      <p:pic>
        <p:nvPicPr>
          <p:cNvPr id="926" name="Google Shape;864;gda7c634b4f_0_624" descr="Image result for maximum, and minimum modes of 8086"/>
          <p:cNvPicPr/>
          <p:nvPr/>
        </p:nvPicPr>
        <p:blipFill>
          <a:blip r:embed="rId3"/>
          <a:stretch/>
        </p:blipFill>
        <p:spPr>
          <a:xfrm>
            <a:off x="1371600" y="830160"/>
            <a:ext cx="8611920" cy="5570280"/>
          </a:xfrm>
          <a:prstGeom prst="rect">
            <a:avLst/>
          </a:prstGeom>
          <a:ln w="0">
            <a:noFill/>
          </a:ln>
        </p:spPr>
      </p:pic>
      <p:sp>
        <p:nvSpPr>
          <p:cNvPr id="927" name="Google Shape;865;gda7c634b4f_0_624"/>
          <p:cNvSpPr txBox="1"/>
          <p:nvPr/>
        </p:nvSpPr>
        <p:spPr>
          <a:xfrm>
            <a:off x="2883960" y="308160"/>
            <a:ext cx="6423480" cy="114516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
        <p:nvSpPr>
          <p:cNvPr id="928" name="Google Shape;866;gda7c634b4f_0_624"/>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Google Shape;871;gda7c634b4f_0_631"/>
          <p:cNvSpPr txBox="1"/>
          <p:nvPr/>
        </p:nvSpPr>
        <p:spPr>
          <a:xfrm>
            <a:off x="2333520" y="2024640"/>
            <a:ext cx="8647200" cy="1769400"/>
          </a:xfrm>
          <a:prstGeom prst="rect">
            <a:avLst/>
          </a:prstGeom>
          <a:noFill/>
          <a:ln w="0">
            <a:noFill/>
          </a:ln>
        </p:spPr>
        <p:txBody>
          <a:bodyPr lIns="0" rIns="0" tIns="0" bIns="0">
            <a:normAutofit fontScale="7000"/>
          </a:bodyPr>
          <a:p>
            <a:pPr>
              <a:lnSpc>
                <a:spcPct val="115000"/>
              </a:lnSpc>
              <a:tabLst>
                <a:tab algn="l" pos="0"/>
              </a:tabLst>
            </a:pPr>
            <a:r>
              <a:rPr b="1" lang="en-US" sz="3000" spc="-1" strike="noStrike">
                <a:solidFill>
                  <a:srgbClr val="ffffff"/>
                </a:solidFill>
                <a:latin typeface="Arial Black"/>
                <a:ea typeface="Arial Black"/>
              </a:rPr>
              <a:t>ALE</a:t>
            </a:r>
            <a:endParaRPr b="0" lang="en-US" sz="3000" spc="-1" strike="noStrike">
              <a:solidFill>
                <a:srgbClr val="000000"/>
              </a:solidFill>
              <a:latin typeface="Arial"/>
            </a:endParaRPr>
          </a:p>
          <a:p>
            <a:pPr algn="just">
              <a:lnSpc>
                <a:spcPct val="115000"/>
              </a:lnSpc>
              <a:spcBef>
                <a:spcPts val="1599"/>
              </a:spcBef>
              <a:tabLst>
                <a:tab algn="l" pos="0"/>
              </a:tabLst>
            </a:pPr>
            <a:r>
              <a:rPr b="0" lang="en-US" sz="3000" spc="-1" strike="noStrike">
                <a:solidFill>
                  <a:srgbClr val="ffffff"/>
                </a:solidFill>
                <a:latin typeface="Times New Roman"/>
                <a:ea typeface="Times New Roman"/>
              </a:rPr>
              <a:t>It stands for address enable latch and is available at pin 25. A positive pulse is generated each time the processor begins any operation. This signal indicates the availability of a valid address on the address/data lines.</a:t>
            </a:r>
            <a:endParaRPr b="0" lang="en-US" sz="3000" spc="-1" strike="noStrike">
              <a:solidFill>
                <a:srgbClr val="000000"/>
              </a:solidFill>
              <a:latin typeface="Arial"/>
            </a:endParaRPr>
          </a:p>
          <a:p>
            <a:pPr>
              <a:lnSpc>
                <a:spcPct val="115000"/>
              </a:lnSpc>
              <a:spcBef>
                <a:spcPts val="1599"/>
              </a:spcBef>
              <a:tabLst>
                <a:tab algn="l" pos="0"/>
              </a:tabLst>
            </a:pPr>
            <a:endParaRPr b="0" lang="en-US" sz="3000" spc="-1" strike="noStrike">
              <a:solidFill>
                <a:srgbClr val="000000"/>
              </a:solidFill>
              <a:latin typeface="Arial"/>
            </a:endParaRPr>
          </a:p>
          <a:p>
            <a:pPr>
              <a:lnSpc>
                <a:spcPct val="115000"/>
              </a:lnSpc>
              <a:spcBef>
                <a:spcPts val="1599"/>
              </a:spcBef>
              <a:tabLst>
                <a:tab algn="l" pos="0"/>
              </a:tabLst>
            </a:pPr>
            <a:r>
              <a:rPr b="1" lang="en-US" sz="3000" spc="-1" strike="noStrike">
                <a:solidFill>
                  <a:srgbClr val="ffffff"/>
                </a:solidFill>
                <a:latin typeface="Arial Black"/>
                <a:ea typeface="Arial Black"/>
              </a:rPr>
              <a:t>DEN’</a:t>
            </a:r>
            <a:endParaRPr b="0" lang="en-US" sz="3000" spc="-1" strike="noStrike">
              <a:solidFill>
                <a:srgbClr val="000000"/>
              </a:solidFill>
              <a:latin typeface="Arial"/>
            </a:endParaRPr>
          </a:p>
          <a:p>
            <a:pPr algn="just">
              <a:lnSpc>
                <a:spcPct val="115000"/>
              </a:lnSpc>
              <a:spcBef>
                <a:spcPts val="1599"/>
              </a:spcBef>
              <a:tabLst>
                <a:tab algn="l" pos="0"/>
              </a:tabLst>
            </a:pPr>
            <a:r>
              <a:rPr b="0" lang="en-US" sz="3000" spc="-1" strike="noStrike">
                <a:solidFill>
                  <a:srgbClr val="ffffff"/>
                </a:solidFill>
                <a:latin typeface="Times New Roman"/>
                <a:ea typeface="Times New Roman"/>
              </a:rPr>
              <a:t>It stands for Data Enable and is available at pin 26. It is used to enable Transceiver 8286. The transceiver is a device used to separate data from the address/data bus.</a:t>
            </a:r>
            <a:endParaRPr b="0" lang="en-US" sz="3000" spc="-1" strike="noStrike">
              <a:solidFill>
                <a:srgbClr val="000000"/>
              </a:solidFill>
              <a:latin typeface="Arial"/>
            </a:endParaRPr>
          </a:p>
          <a:p>
            <a:pPr>
              <a:lnSpc>
                <a:spcPct val="115000"/>
              </a:lnSpc>
              <a:spcBef>
                <a:spcPts val="1599"/>
              </a:spcBef>
              <a:tabLst>
                <a:tab algn="l" pos="0"/>
              </a:tabLst>
            </a:pPr>
            <a:endParaRPr b="0" lang="en-US" sz="3000" spc="-1" strike="noStrike">
              <a:solidFill>
                <a:srgbClr val="000000"/>
              </a:solidFill>
              <a:latin typeface="Arial"/>
            </a:endParaRPr>
          </a:p>
          <a:p>
            <a:pPr>
              <a:lnSpc>
                <a:spcPct val="115000"/>
              </a:lnSpc>
              <a:spcBef>
                <a:spcPts val="1599"/>
              </a:spcBef>
              <a:tabLst>
                <a:tab algn="l" pos="0"/>
              </a:tabLst>
            </a:pPr>
            <a:r>
              <a:rPr b="1" lang="en-US" sz="3000" spc="-1" strike="noStrike">
                <a:solidFill>
                  <a:srgbClr val="ffffff"/>
                </a:solidFill>
                <a:latin typeface="Arial Black"/>
                <a:ea typeface="Arial Black"/>
              </a:rPr>
              <a:t>DT/R’</a:t>
            </a:r>
            <a:endParaRPr b="0" lang="en-US" sz="3000" spc="-1" strike="noStrike">
              <a:solidFill>
                <a:srgbClr val="000000"/>
              </a:solidFill>
              <a:latin typeface="Arial"/>
            </a:endParaRPr>
          </a:p>
          <a:p>
            <a:pPr algn="just">
              <a:lnSpc>
                <a:spcPct val="115000"/>
              </a:lnSpc>
              <a:spcBef>
                <a:spcPts val="1599"/>
              </a:spcBef>
              <a:spcAft>
                <a:spcPts val="1599"/>
              </a:spcAft>
              <a:tabLst>
                <a:tab algn="l" pos="0"/>
              </a:tabLst>
            </a:pPr>
            <a:r>
              <a:rPr b="0" lang="en-US" sz="3000" spc="-1" strike="noStrike">
                <a:solidFill>
                  <a:srgbClr val="ffffff"/>
                </a:solidFill>
                <a:latin typeface="Times New Roman"/>
                <a:ea typeface="Times New Roman"/>
              </a:rPr>
              <a:t>It stands for Data Transmit/Receive signal and is available at pin 27. It decides the direction of data flow through the transceiver. When it is high, data is transmitted out and vice-a-versa.</a:t>
            </a:r>
            <a:endParaRPr b="0" lang="en-US" sz="3000" spc="-1" strike="noStrike">
              <a:solidFill>
                <a:srgbClr val="000000"/>
              </a:solidFill>
              <a:latin typeface="Arial"/>
            </a:endParaRPr>
          </a:p>
        </p:txBody>
      </p:sp>
      <p:sp>
        <p:nvSpPr>
          <p:cNvPr id="930" name="Google Shape;872;gda7c634b4f_0_631"/>
          <p:cNvSpPr txBox="1"/>
          <p:nvPr/>
        </p:nvSpPr>
        <p:spPr>
          <a:xfrm>
            <a:off x="2883960" y="308160"/>
            <a:ext cx="6423480" cy="114516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Google Shape;877;gda7c634b4f_0_635"/>
          <p:cNvSpPr txBox="1"/>
          <p:nvPr/>
        </p:nvSpPr>
        <p:spPr>
          <a:xfrm>
            <a:off x="2333520" y="2024640"/>
            <a:ext cx="8647200" cy="1769400"/>
          </a:xfrm>
          <a:prstGeom prst="rect">
            <a:avLst/>
          </a:prstGeom>
          <a:noFill/>
          <a:ln w="0">
            <a:noFill/>
          </a:ln>
        </p:spPr>
        <p:txBody>
          <a:bodyPr lIns="0" rIns="0" tIns="0" bIns="0">
            <a:normAutofit fontScale="4000"/>
          </a:bodyPr>
          <a:p>
            <a:pPr>
              <a:lnSpc>
                <a:spcPct val="115000"/>
              </a:lnSpc>
              <a:tabLst>
                <a:tab algn="l" pos="0"/>
              </a:tabLst>
            </a:pPr>
            <a:r>
              <a:rPr b="1" lang="en-US" sz="3000" spc="-1" strike="noStrike">
                <a:solidFill>
                  <a:srgbClr val="ffffff"/>
                </a:solidFill>
                <a:latin typeface="Arial Black"/>
                <a:ea typeface="Arial Black"/>
              </a:rPr>
              <a:t>M/IO’</a:t>
            </a:r>
            <a:endParaRPr b="0" lang="en-US" sz="3000" spc="-1" strike="noStrike">
              <a:solidFill>
                <a:srgbClr val="000000"/>
              </a:solidFill>
              <a:latin typeface="Arial"/>
            </a:endParaRPr>
          </a:p>
          <a:p>
            <a:pPr>
              <a:lnSpc>
                <a:spcPct val="115000"/>
              </a:lnSpc>
              <a:spcBef>
                <a:spcPts val="1599"/>
              </a:spcBef>
              <a:tabLst>
                <a:tab algn="l" pos="0"/>
              </a:tabLst>
            </a:pPr>
            <a:r>
              <a:rPr b="0" lang="en-US" sz="3000" spc="-1" strike="noStrike">
                <a:solidFill>
                  <a:srgbClr val="ffffff"/>
                </a:solidFill>
                <a:latin typeface="Times New Roman"/>
                <a:ea typeface="Times New Roman"/>
              </a:rPr>
              <a:t>This signal is used to distinguish between memory and I/O operations. When it is high, it indicates MEMORY operation and when it is low indicates the I/O operation. It is available at pin 28.</a:t>
            </a:r>
            <a:endParaRPr b="0" lang="en-US" sz="3000" spc="-1" strike="noStrike">
              <a:solidFill>
                <a:srgbClr val="000000"/>
              </a:solidFill>
              <a:latin typeface="Arial"/>
            </a:endParaRPr>
          </a:p>
          <a:p>
            <a:pPr>
              <a:lnSpc>
                <a:spcPct val="115000"/>
              </a:lnSpc>
              <a:spcBef>
                <a:spcPts val="1599"/>
              </a:spcBef>
              <a:tabLst>
                <a:tab algn="l" pos="0"/>
              </a:tabLst>
            </a:pPr>
            <a:endParaRPr b="0" lang="en-US" sz="3000" spc="-1" strike="noStrike">
              <a:solidFill>
                <a:srgbClr val="000000"/>
              </a:solidFill>
              <a:latin typeface="Arial"/>
            </a:endParaRPr>
          </a:p>
          <a:p>
            <a:pPr>
              <a:lnSpc>
                <a:spcPct val="115000"/>
              </a:lnSpc>
              <a:spcBef>
                <a:spcPts val="1599"/>
              </a:spcBef>
              <a:tabLst>
                <a:tab algn="l" pos="0"/>
              </a:tabLst>
            </a:pPr>
            <a:r>
              <a:rPr b="1" lang="en-US" sz="3000" spc="-1" strike="noStrike">
                <a:solidFill>
                  <a:srgbClr val="ffffff"/>
                </a:solidFill>
                <a:latin typeface="Arial Black"/>
                <a:ea typeface="Arial Black"/>
              </a:rPr>
              <a:t>WR’</a:t>
            </a:r>
            <a:endParaRPr b="0" lang="en-US" sz="3000" spc="-1" strike="noStrike">
              <a:solidFill>
                <a:srgbClr val="000000"/>
              </a:solidFill>
              <a:latin typeface="Arial"/>
            </a:endParaRPr>
          </a:p>
          <a:p>
            <a:pPr>
              <a:lnSpc>
                <a:spcPct val="115000"/>
              </a:lnSpc>
              <a:spcBef>
                <a:spcPts val="1599"/>
              </a:spcBef>
              <a:tabLst>
                <a:tab algn="l" pos="0"/>
              </a:tabLst>
            </a:pPr>
            <a:r>
              <a:rPr b="0" lang="en-US" sz="3000" spc="-1" strike="noStrike">
                <a:solidFill>
                  <a:srgbClr val="ffffff"/>
                </a:solidFill>
                <a:latin typeface="Times New Roman"/>
                <a:ea typeface="Times New Roman"/>
              </a:rPr>
              <a:t>It stands for write signal and is available at pin 29. It is used to write the data into the memory or the output device depending on the status of M/IO signal.</a:t>
            </a:r>
            <a:endParaRPr b="0" lang="en-US" sz="3000" spc="-1" strike="noStrike">
              <a:solidFill>
                <a:srgbClr val="000000"/>
              </a:solidFill>
              <a:latin typeface="Arial"/>
            </a:endParaRPr>
          </a:p>
          <a:p>
            <a:pPr>
              <a:lnSpc>
                <a:spcPct val="115000"/>
              </a:lnSpc>
              <a:spcBef>
                <a:spcPts val="1599"/>
              </a:spcBef>
              <a:tabLst>
                <a:tab algn="l" pos="0"/>
              </a:tabLst>
            </a:pPr>
            <a:endParaRPr b="0" lang="en-US" sz="3000" spc="-1" strike="noStrike">
              <a:solidFill>
                <a:srgbClr val="000000"/>
              </a:solidFill>
              <a:latin typeface="Arial"/>
            </a:endParaRPr>
          </a:p>
          <a:p>
            <a:pPr>
              <a:lnSpc>
                <a:spcPct val="115000"/>
              </a:lnSpc>
              <a:spcBef>
                <a:spcPts val="1599"/>
              </a:spcBef>
              <a:tabLst>
                <a:tab algn="l" pos="0"/>
              </a:tabLst>
            </a:pPr>
            <a:r>
              <a:rPr b="1" lang="en-US" sz="3000" spc="-1" strike="noStrike">
                <a:solidFill>
                  <a:srgbClr val="ffffff"/>
                </a:solidFill>
                <a:latin typeface="Arial Black"/>
                <a:ea typeface="Arial Black"/>
              </a:rPr>
              <a:t>HLDA</a:t>
            </a:r>
            <a:endParaRPr b="0" lang="en-US" sz="3000" spc="-1" strike="noStrike">
              <a:solidFill>
                <a:srgbClr val="000000"/>
              </a:solidFill>
              <a:latin typeface="Arial"/>
            </a:endParaRPr>
          </a:p>
          <a:p>
            <a:pPr>
              <a:lnSpc>
                <a:spcPct val="115000"/>
              </a:lnSpc>
              <a:spcBef>
                <a:spcPts val="1599"/>
              </a:spcBef>
              <a:tabLst>
                <a:tab algn="l" pos="0"/>
              </a:tabLst>
            </a:pPr>
            <a:r>
              <a:rPr b="0" lang="en-US" sz="3000" spc="-1" strike="noStrike">
                <a:solidFill>
                  <a:srgbClr val="ffffff"/>
                </a:solidFill>
                <a:latin typeface="Times New Roman"/>
                <a:ea typeface="Times New Roman"/>
              </a:rPr>
              <a:t>It stands for Hold Acknowledgement signal and is available at pin 30. This signal acknowledges the HOLD signal.</a:t>
            </a:r>
            <a:endParaRPr b="0" lang="en-US" sz="3000" spc="-1" strike="noStrike">
              <a:solidFill>
                <a:srgbClr val="000000"/>
              </a:solidFill>
              <a:latin typeface="Arial"/>
            </a:endParaRPr>
          </a:p>
          <a:p>
            <a:pPr>
              <a:lnSpc>
                <a:spcPct val="115000"/>
              </a:lnSpc>
              <a:spcBef>
                <a:spcPts val="1599"/>
              </a:spcBef>
              <a:tabLst>
                <a:tab algn="l" pos="0"/>
              </a:tabLst>
            </a:pPr>
            <a:endParaRPr b="0" lang="en-US" sz="3000" spc="-1" strike="noStrike">
              <a:solidFill>
                <a:srgbClr val="000000"/>
              </a:solidFill>
              <a:latin typeface="Arial"/>
            </a:endParaRPr>
          </a:p>
          <a:p>
            <a:pPr>
              <a:lnSpc>
                <a:spcPct val="115000"/>
              </a:lnSpc>
              <a:spcBef>
                <a:spcPts val="1599"/>
              </a:spcBef>
              <a:tabLst>
                <a:tab algn="l" pos="0"/>
              </a:tabLst>
            </a:pPr>
            <a:r>
              <a:rPr b="1" lang="en-US" sz="3000" spc="-1" strike="noStrike">
                <a:solidFill>
                  <a:srgbClr val="ffffff"/>
                </a:solidFill>
                <a:latin typeface="Arial Black"/>
                <a:ea typeface="Arial Black"/>
              </a:rPr>
              <a:t>HOLD</a:t>
            </a:r>
            <a:endParaRPr b="0" lang="en-US" sz="3000" spc="-1" strike="noStrike">
              <a:solidFill>
                <a:srgbClr val="000000"/>
              </a:solidFill>
              <a:latin typeface="Arial"/>
            </a:endParaRPr>
          </a:p>
          <a:p>
            <a:pPr>
              <a:lnSpc>
                <a:spcPct val="115000"/>
              </a:lnSpc>
              <a:spcBef>
                <a:spcPts val="1599"/>
              </a:spcBef>
              <a:spcAft>
                <a:spcPts val="1599"/>
              </a:spcAft>
              <a:tabLst>
                <a:tab algn="l" pos="0"/>
              </a:tabLst>
            </a:pPr>
            <a:r>
              <a:rPr b="0" lang="en-US" sz="3000" spc="-1" strike="noStrike">
                <a:solidFill>
                  <a:srgbClr val="ffffff"/>
                </a:solidFill>
                <a:latin typeface="Times New Roman"/>
                <a:ea typeface="Times New Roman"/>
              </a:rPr>
              <a:t>This signal indicates to the processor that external devices are requesting to access the address/data buses. It is available at pin 31.</a:t>
            </a:r>
            <a:endParaRPr b="0" lang="en-US" sz="3000" spc="-1" strike="noStrike">
              <a:solidFill>
                <a:srgbClr val="000000"/>
              </a:solidFill>
              <a:latin typeface="Arial"/>
            </a:endParaRPr>
          </a:p>
        </p:txBody>
      </p:sp>
      <p:sp>
        <p:nvSpPr>
          <p:cNvPr id="932" name="Google Shape;878;gda7c634b4f_0_635"/>
          <p:cNvSpPr txBox="1"/>
          <p:nvPr/>
        </p:nvSpPr>
        <p:spPr>
          <a:xfrm>
            <a:off x="2883960" y="308160"/>
            <a:ext cx="6423480" cy="114516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3" name="Google Shape;883;gda7c634b4f_0_639"/>
          <p:cNvSpPr txBox="1"/>
          <p:nvPr/>
        </p:nvSpPr>
        <p:spPr>
          <a:xfrm>
            <a:off x="2333520" y="2024640"/>
            <a:ext cx="8647200" cy="1769400"/>
          </a:xfrm>
          <a:prstGeom prst="rect">
            <a:avLst/>
          </a:prstGeom>
          <a:noFill/>
          <a:ln w="0">
            <a:noFill/>
          </a:ln>
        </p:spPr>
        <p:txBody>
          <a:bodyPr lIns="0" rIns="0" tIns="0" bIns="0">
            <a:normAutofit fontScale="21000"/>
          </a:bodyPr>
          <a:p>
            <a:pPr>
              <a:lnSpc>
                <a:spcPct val="115000"/>
              </a:lnSpc>
              <a:tabLst>
                <a:tab algn="l" pos="0"/>
              </a:tabLst>
            </a:pPr>
            <a:r>
              <a:rPr b="1" lang="en-US" sz="3000" spc="-1" strike="noStrike">
                <a:solidFill>
                  <a:srgbClr val="ffffff"/>
                </a:solidFill>
                <a:latin typeface="Arial Black"/>
                <a:ea typeface="Arial Black"/>
              </a:rPr>
              <a:t>QS1 and QS0</a:t>
            </a:r>
            <a:endParaRPr b="0" lang="en-US" sz="3000" spc="-1" strike="noStrike">
              <a:solidFill>
                <a:srgbClr val="000000"/>
              </a:solidFill>
              <a:latin typeface="Arial"/>
            </a:endParaRPr>
          </a:p>
          <a:p>
            <a:pPr>
              <a:lnSpc>
                <a:spcPct val="115000"/>
              </a:lnSpc>
              <a:spcBef>
                <a:spcPts val="1599"/>
              </a:spcBef>
              <a:tabLst>
                <a:tab algn="l" pos="0"/>
              </a:tabLst>
            </a:pPr>
            <a:endParaRPr b="0" lang="en-US" sz="3000" spc="-1" strike="noStrike">
              <a:solidFill>
                <a:srgbClr val="000000"/>
              </a:solidFill>
              <a:latin typeface="Arial"/>
            </a:endParaRPr>
          </a:p>
          <a:p>
            <a:pPr>
              <a:lnSpc>
                <a:spcPct val="115000"/>
              </a:lnSpc>
              <a:spcBef>
                <a:spcPts val="1599"/>
              </a:spcBef>
              <a:tabLst>
                <a:tab algn="l" pos="0"/>
              </a:tabLst>
            </a:pPr>
            <a:r>
              <a:rPr b="0" lang="en-US" sz="3000" spc="-1" strike="noStrike">
                <a:solidFill>
                  <a:srgbClr val="ffffff"/>
                </a:solidFill>
                <a:latin typeface="Times New Roman"/>
                <a:ea typeface="Times New Roman"/>
              </a:rPr>
              <a:t>These are queue status signals and are available at pin 24 and 25. These signals provide the status of instruction queue. Their conditions are shown in the following table −</a:t>
            </a:r>
            <a:endParaRPr b="0" lang="en-US" sz="3000" spc="-1" strike="noStrike">
              <a:solidFill>
                <a:srgbClr val="000000"/>
              </a:solidFill>
              <a:latin typeface="Arial"/>
            </a:endParaRPr>
          </a:p>
          <a:p>
            <a:pPr>
              <a:lnSpc>
                <a:spcPct val="115000"/>
              </a:lnSpc>
              <a:spcBef>
                <a:spcPts val="1599"/>
              </a:spcBef>
              <a:tabLst>
                <a:tab algn="l" pos="0"/>
              </a:tabLst>
            </a:pPr>
            <a:endParaRPr b="0" lang="en-US" sz="3000" spc="-1" strike="noStrike">
              <a:solidFill>
                <a:srgbClr val="000000"/>
              </a:solidFill>
              <a:latin typeface="Arial"/>
            </a:endParaRPr>
          </a:p>
          <a:p>
            <a:pPr marL="457200">
              <a:lnSpc>
                <a:spcPct val="115000"/>
              </a:lnSpc>
              <a:spcBef>
                <a:spcPts val="1599"/>
              </a:spcBef>
              <a:spcAft>
                <a:spcPts val="1599"/>
              </a:spcAft>
              <a:tabLst>
                <a:tab algn="l" pos="0"/>
              </a:tabLst>
            </a:pPr>
            <a:r>
              <a:rPr b="0" lang="en-US" sz="1600" spc="-1" strike="noStrike">
                <a:solidFill>
                  <a:srgbClr val="adadad"/>
                </a:solidFill>
                <a:latin typeface="Arial"/>
                <a:ea typeface="Arial"/>
              </a:rPr>
              <a:t>	</a:t>
            </a:r>
            <a:r>
              <a:rPr b="0" lang="en-US" sz="1600" spc="-1" strike="noStrike">
                <a:solidFill>
                  <a:srgbClr val="adadad"/>
                </a:solidFill>
                <a:latin typeface="Arial"/>
                <a:ea typeface="Arial"/>
              </a:rPr>
              <a:t>	</a:t>
            </a:r>
            <a:endParaRPr b="0" lang="en-US" sz="1600" spc="-1" strike="noStrike">
              <a:solidFill>
                <a:srgbClr val="000000"/>
              </a:solidFill>
              <a:latin typeface="Arial"/>
            </a:endParaRPr>
          </a:p>
        </p:txBody>
      </p:sp>
      <p:graphicFrame>
        <p:nvGraphicFramePr>
          <p:cNvPr id="934" name="Google Shape;884;gda7c634b4f_0_639"/>
          <p:cNvGraphicFramePr/>
          <p:nvPr/>
        </p:nvGraphicFramePr>
        <p:xfrm>
          <a:off x="2142000" y="3222720"/>
          <a:ext cx="8532000" cy="1904760"/>
        </p:xfrm>
        <a:graphic>
          <a:graphicData uri="http://schemas.openxmlformats.org/drawingml/2006/table">
            <a:tbl>
              <a:tblPr/>
              <a:tblGrid>
                <a:gridCol w="1881360"/>
                <a:gridCol w="1664280"/>
                <a:gridCol w="4986360"/>
              </a:tblGrid>
              <a:tr h="428760">
                <a:tc>
                  <a:txBody>
                    <a:bodyPr>
                      <a:noAutofit/>
                    </a:bodyPr>
                    <a:p>
                      <a:pPr algn="ctr">
                        <a:lnSpc>
                          <a:spcPct val="100000"/>
                        </a:lnSpc>
                        <a:tabLst>
                          <a:tab algn="l" pos="0"/>
                        </a:tabLst>
                      </a:pPr>
                      <a:r>
                        <a:rPr b="0" lang="en-US" sz="2400" spc="-1" strike="noStrike">
                          <a:solidFill>
                            <a:srgbClr val="000000"/>
                          </a:solidFill>
                          <a:latin typeface="Times New Roman"/>
                          <a:ea typeface="Times New Roman"/>
                        </a:rPr>
                        <a:t>QS0</a:t>
                      </a:r>
                      <a:endParaRPr b="0" lang="en-US" sz="2400" spc="-1" strike="noStrike">
                        <a:latin typeface="Arial"/>
                      </a:endParaRPr>
                    </a:p>
                  </a:txBody>
                  <a:tcPr marL="91440" marR="91440">
                    <a:noFill/>
                  </a:tcPr>
                </a:tc>
                <a:tc>
                  <a:txBody>
                    <a:bodyPr>
                      <a:noAutofit/>
                    </a:bodyPr>
                    <a:p>
                      <a:pPr algn="ctr">
                        <a:lnSpc>
                          <a:spcPct val="100000"/>
                        </a:lnSpc>
                        <a:tabLst>
                          <a:tab algn="l" pos="0"/>
                        </a:tabLst>
                      </a:pPr>
                      <a:r>
                        <a:rPr b="0" lang="en-US" sz="2400" spc="-1" strike="noStrike">
                          <a:solidFill>
                            <a:srgbClr val="000000"/>
                          </a:solidFill>
                          <a:latin typeface="Times New Roman"/>
                          <a:ea typeface="Times New Roman"/>
                        </a:rPr>
                        <a:t>QS1</a:t>
                      </a:r>
                      <a:endParaRPr b="0" lang="en-US" sz="2400" spc="-1" strike="noStrike">
                        <a:latin typeface="Arial"/>
                      </a:endParaRPr>
                    </a:p>
                  </a:txBody>
                  <a:tcPr marL="91440" marR="91440">
                    <a:noFill/>
                  </a:tcPr>
                </a:tc>
                <a:tc>
                  <a:txBody>
                    <a:bodyPr>
                      <a:noAutofit/>
                    </a:bodyPr>
                    <a:p>
                      <a:pPr algn="ctr">
                        <a:lnSpc>
                          <a:spcPct val="100000"/>
                        </a:lnSpc>
                        <a:tabLst>
                          <a:tab algn="l" pos="0"/>
                        </a:tabLst>
                      </a:pPr>
                      <a:r>
                        <a:rPr b="0" lang="en-US" sz="2400" spc="-1" strike="noStrike">
                          <a:solidFill>
                            <a:srgbClr val="000000"/>
                          </a:solidFill>
                          <a:latin typeface="Times New Roman"/>
                          <a:ea typeface="Times New Roman"/>
                        </a:rPr>
                        <a:t>Status</a:t>
                      </a:r>
                      <a:endParaRPr b="0" lang="en-US" sz="2400" spc="-1" strike="noStrike">
                        <a:latin typeface="Arial"/>
                      </a:endParaRPr>
                    </a:p>
                  </a:txBody>
                  <a:tcPr marL="91440" marR="91440">
                    <a:noFill/>
                  </a:tcPr>
                </a:tc>
              </a:tr>
              <a:tr h="428760">
                <a:tc>
                  <a:txBody>
                    <a:bodyPr>
                      <a:noAutofit/>
                    </a:bodyPr>
                    <a:p>
                      <a:pPr algn="ctr">
                        <a:lnSpc>
                          <a:spcPct val="100000"/>
                        </a:lnSpc>
                        <a:tabLst>
                          <a:tab algn="l" pos="0"/>
                        </a:tabLst>
                      </a:pPr>
                      <a:r>
                        <a:rPr b="0" lang="en-US" sz="2400" spc="-1" strike="noStrike">
                          <a:solidFill>
                            <a:srgbClr val="000000"/>
                          </a:solidFill>
                          <a:latin typeface="Times New Roman"/>
                          <a:ea typeface="Times New Roman"/>
                        </a:rPr>
                        <a:t>0</a:t>
                      </a:r>
                      <a:endParaRPr b="0" lang="en-US" sz="2400" spc="-1" strike="noStrike">
                        <a:latin typeface="Arial"/>
                      </a:endParaRPr>
                    </a:p>
                  </a:txBody>
                  <a:tcPr marL="91440" marR="91440">
                    <a:noFill/>
                  </a:tcPr>
                </a:tc>
                <a:tc>
                  <a:txBody>
                    <a:bodyPr>
                      <a:noAutofit/>
                    </a:bodyPr>
                    <a:p>
                      <a:pPr algn="ctr">
                        <a:lnSpc>
                          <a:spcPct val="100000"/>
                        </a:lnSpc>
                        <a:tabLst>
                          <a:tab algn="l" pos="0"/>
                        </a:tabLst>
                      </a:pPr>
                      <a:r>
                        <a:rPr b="0" lang="en-US" sz="2400" spc="-1" strike="noStrike">
                          <a:solidFill>
                            <a:srgbClr val="000000"/>
                          </a:solidFill>
                          <a:latin typeface="Times New Roman"/>
                          <a:ea typeface="Times New Roman"/>
                        </a:rPr>
                        <a:t>0</a:t>
                      </a:r>
                      <a:endParaRPr b="0" lang="en-US" sz="2400" spc="-1" strike="noStrike">
                        <a:latin typeface="Arial"/>
                      </a:endParaRPr>
                    </a:p>
                  </a:txBody>
                  <a:tcPr marL="91440" marR="91440">
                    <a:noFill/>
                  </a:tcPr>
                </a:tc>
                <a:tc>
                  <a:txBody>
                    <a:bodyPr>
                      <a:noAutofit/>
                    </a:bodyPr>
                    <a:p>
                      <a:pPr algn="ctr">
                        <a:lnSpc>
                          <a:spcPct val="100000"/>
                        </a:lnSpc>
                        <a:tabLst>
                          <a:tab algn="l" pos="0"/>
                        </a:tabLst>
                      </a:pPr>
                      <a:r>
                        <a:rPr b="0" lang="en-US" sz="2400" spc="-1" strike="noStrike">
                          <a:solidFill>
                            <a:srgbClr val="000000"/>
                          </a:solidFill>
                          <a:latin typeface="Times New Roman"/>
                          <a:ea typeface="Times New Roman"/>
                        </a:rPr>
                        <a:t>No operation</a:t>
                      </a:r>
                      <a:endParaRPr b="0" lang="en-US" sz="2400" spc="-1" strike="noStrike">
                        <a:latin typeface="Arial"/>
                      </a:endParaRPr>
                    </a:p>
                  </a:txBody>
                  <a:tcPr marL="91440" marR="91440">
                    <a:noFill/>
                  </a:tcPr>
                </a:tc>
              </a:tr>
              <a:tr h="428760">
                <a:tc>
                  <a:txBody>
                    <a:bodyPr>
                      <a:noAutofit/>
                    </a:bodyPr>
                    <a:p>
                      <a:pPr algn="ctr">
                        <a:lnSpc>
                          <a:spcPct val="100000"/>
                        </a:lnSpc>
                        <a:tabLst>
                          <a:tab algn="l" pos="0"/>
                        </a:tabLst>
                      </a:pPr>
                      <a:r>
                        <a:rPr b="0" lang="en-US" sz="2400" spc="-1" strike="noStrike">
                          <a:solidFill>
                            <a:srgbClr val="000000"/>
                          </a:solidFill>
                          <a:latin typeface="Times New Roman"/>
                          <a:ea typeface="Times New Roman"/>
                        </a:rPr>
                        <a:t>0</a:t>
                      </a:r>
                      <a:endParaRPr b="0" lang="en-US" sz="2400" spc="-1" strike="noStrike">
                        <a:latin typeface="Arial"/>
                      </a:endParaRPr>
                    </a:p>
                  </a:txBody>
                  <a:tcPr marL="91440" marR="91440">
                    <a:noFill/>
                  </a:tcPr>
                </a:tc>
                <a:tc>
                  <a:txBody>
                    <a:bodyPr>
                      <a:noAutofit/>
                    </a:bodyPr>
                    <a:p>
                      <a:pPr algn="ctr">
                        <a:lnSpc>
                          <a:spcPct val="100000"/>
                        </a:lnSpc>
                        <a:tabLst>
                          <a:tab algn="l" pos="0"/>
                        </a:tabLst>
                      </a:pPr>
                      <a:r>
                        <a:rPr b="0" lang="en-US" sz="2400" spc="-1" strike="noStrike">
                          <a:solidFill>
                            <a:srgbClr val="000000"/>
                          </a:solidFill>
                          <a:latin typeface="Times New Roman"/>
                          <a:ea typeface="Times New Roman"/>
                        </a:rPr>
                        <a:t>1</a:t>
                      </a:r>
                      <a:endParaRPr b="0" lang="en-US" sz="2400" spc="-1" strike="noStrike">
                        <a:latin typeface="Arial"/>
                      </a:endParaRPr>
                    </a:p>
                  </a:txBody>
                  <a:tcPr marL="91440" marR="91440">
                    <a:noFill/>
                  </a:tcPr>
                </a:tc>
                <a:tc>
                  <a:txBody>
                    <a:bodyPr>
                      <a:noAutofit/>
                    </a:bodyPr>
                    <a:p>
                      <a:pPr algn="ctr">
                        <a:lnSpc>
                          <a:spcPct val="100000"/>
                        </a:lnSpc>
                        <a:tabLst>
                          <a:tab algn="l" pos="0"/>
                        </a:tabLst>
                      </a:pPr>
                      <a:r>
                        <a:rPr b="0" lang="en-US" sz="2400" spc="-1" strike="noStrike">
                          <a:solidFill>
                            <a:srgbClr val="000000"/>
                          </a:solidFill>
                          <a:latin typeface="Times New Roman"/>
                          <a:ea typeface="Times New Roman"/>
                        </a:rPr>
                        <a:t>First byte of opcode from the queue</a:t>
                      </a:r>
                      <a:endParaRPr b="0" lang="en-US" sz="2400" spc="-1" strike="noStrike">
                        <a:latin typeface="Arial"/>
                      </a:endParaRPr>
                    </a:p>
                  </a:txBody>
                  <a:tcPr marL="91440" marR="91440">
                    <a:noFill/>
                  </a:tcPr>
                </a:tc>
              </a:tr>
              <a:tr h="428760">
                <a:tc>
                  <a:txBody>
                    <a:bodyPr>
                      <a:noAutofit/>
                    </a:bodyPr>
                    <a:p>
                      <a:pPr algn="ctr">
                        <a:lnSpc>
                          <a:spcPct val="100000"/>
                        </a:lnSpc>
                        <a:tabLst>
                          <a:tab algn="l" pos="0"/>
                        </a:tabLst>
                      </a:pPr>
                      <a:r>
                        <a:rPr b="0" lang="en-US" sz="2400" spc="-1" strike="noStrike">
                          <a:solidFill>
                            <a:srgbClr val="000000"/>
                          </a:solidFill>
                          <a:latin typeface="Times New Roman"/>
                          <a:ea typeface="Times New Roman"/>
                        </a:rPr>
                        <a:t>1</a:t>
                      </a:r>
                      <a:endParaRPr b="0" lang="en-US" sz="2400" spc="-1" strike="noStrike">
                        <a:latin typeface="Arial"/>
                      </a:endParaRPr>
                    </a:p>
                  </a:txBody>
                  <a:tcPr marL="91440" marR="91440">
                    <a:noFill/>
                  </a:tcPr>
                </a:tc>
                <a:tc>
                  <a:txBody>
                    <a:bodyPr>
                      <a:noAutofit/>
                    </a:bodyPr>
                    <a:p>
                      <a:pPr algn="ctr">
                        <a:lnSpc>
                          <a:spcPct val="100000"/>
                        </a:lnSpc>
                        <a:tabLst>
                          <a:tab algn="l" pos="0"/>
                        </a:tabLst>
                      </a:pPr>
                      <a:r>
                        <a:rPr b="0" lang="en-US" sz="2400" spc="-1" strike="noStrike">
                          <a:solidFill>
                            <a:srgbClr val="000000"/>
                          </a:solidFill>
                          <a:latin typeface="Times New Roman"/>
                          <a:ea typeface="Times New Roman"/>
                        </a:rPr>
                        <a:t>0</a:t>
                      </a:r>
                      <a:endParaRPr b="0" lang="en-US" sz="2400" spc="-1" strike="noStrike">
                        <a:latin typeface="Arial"/>
                      </a:endParaRPr>
                    </a:p>
                  </a:txBody>
                  <a:tcPr marL="91440" marR="91440">
                    <a:noFill/>
                  </a:tcPr>
                </a:tc>
                <a:tc>
                  <a:txBody>
                    <a:bodyPr>
                      <a:noAutofit/>
                    </a:bodyPr>
                    <a:p>
                      <a:pPr algn="ctr">
                        <a:lnSpc>
                          <a:spcPct val="100000"/>
                        </a:lnSpc>
                        <a:tabLst>
                          <a:tab algn="l" pos="0"/>
                        </a:tabLst>
                      </a:pPr>
                      <a:r>
                        <a:rPr b="0" lang="en-US" sz="2400" spc="-1" strike="noStrike">
                          <a:solidFill>
                            <a:srgbClr val="000000"/>
                          </a:solidFill>
                          <a:latin typeface="Times New Roman"/>
                          <a:ea typeface="Times New Roman"/>
                        </a:rPr>
                        <a:t>Empty the queue</a:t>
                      </a:r>
                      <a:endParaRPr b="0" lang="en-US" sz="2400" spc="-1" strike="noStrike">
                        <a:latin typeface="Arial"/>
                      </a:endParaRPr>
                    </a:p>
                  </a:txBody>
                  <a:tcPr marL="91440" marR="91440">
                    <a:noFill/>
                  </a:tcPr>
                </a:tc>
              </a:tr>
              <a:tr h="428760">
                <a:tc>
                  <a:txBody>
                    <a:bodyPr>
                      <a:noAutofit/>
                    </a:bodyPr>
                    <a:p>
                      <a:pPr algn="ctr">
                        <a:lnSpc>
                          <a:spcPct val="100000"/>
                        </a:lnSpc>
                        <a:tabLst>
                          <a:tab algn="l" pos="0"/>
                        </a:tabLst>
                      </a:pPr>
                      <a:r>
                        <a:rPr b="0" lang="en-US" sz="2400" spc="-1" strike="noStrike">
                          <a:solidFill>
                            <a:srgbClr val="000000"/>
                          </a:solidFill>
                          <a:latin typeface="Times New Roman"/>
                          <a:ea typeface="Times New Roman"/>
                        </a:rPr>
                        <a:t>1</a:t>
                      </a:r>
                      <a:endParaRPr b="0" lang="en-US" sz="2400" spc="-1" strike="noStrike">
                        <a:latin typeface="Arial"/>
                      </a:endParaRPr>
                    </a:p>
                  </a:txBody>
                  <a:tcPr marL="91440" marR="91440">
                    <a:noFill/>
                  </a:tcPr>
                </a:tc>
                <a:tc>
                  <a:txBody>
                    <a:bodyPr>
                      <a:noAutofit/>
                    </a:bodyPr>
                    <a:p>
                      <a:pPr algn="ctr">
                        <a:lnSpc>
                          <a:spcPct val="100000"/>
                        </a:lnSpc>
                        <a:tabLst>
                          <a:tab algn="l" pos="0"/>
                        </a:tabLst>
                      </a:pPr>
                      <a:r>
                        <a:rPr b="0" lang="en-US" sz="2400" spc="-1" strike="noStrike">
                          <a:solidFill>
                            <a:srgbClr val="000000"/>
                          </a:solidFill>
                          <a:latin typeface="Times New Roman"/>
                          <a:ea typeface="Times New Roman"/>
                        </a:rPr>
                        <a:t>1</a:t>
                      </a:r>
                      <a:endParaRPr b="0" lang="en-US" sz="2400" spc="-1" strike="noStrike">
                        <a:latin typeface="Arial"/>
                      </a:endParaRPr>
                    </a:p>
                  </a:txBody>
                  <a:tcPr marL="91440" marR="91440">
                    <a:noFill/>
                  </a:tcPr>
                </a:tc>
                <a:tc>
                  <a:txBody>
                    <a:bodyPr>
                      <a:noAutofit/>
                    </a:bodyPr>
                    <a:p>
                      <a:pPr algn="ctr">
                        <a:lnSpc>
                          <a:spcPct val="100000"/>
                        </a:lnSpc>
                        <a:tabLst>
                          <a:tab algn="l" pos="0"/>
                        </a:tabLst>
                      </a:pPr>
                      <a:r>
                        <a:rPr b="0" lang="en-US" sz="2400" spc="-1" strike="noStrike">
                          <a:solidFill>
                            <a:srgbClr val="000000"/>
                          </a:solidFill>
                          <a:latin typeface="Times New Roman"/>
                          <a:ea typeface="Times New Roman"/>
                        </a:rPr>
                        <a:t>Subsequent byte from the queue</a:t>
                      </a:r>
                      <a:endParaRPr b="0" lang="en-US" sz="2400" spc="-1" strike="noStrike">
                        <a:latin typeface="Arial"/>
                      </a:endParaRPr>
                    </a:p>
                  </a:txBody>
                  <a:tcPr marL="91440" marR="91440">
                    <a:noFill/>
                  </a:tcPr>
                </a:tc>
              </a:tr>
            </a:tbl>
          </a:graphicData>
        </a:graphic>
      </p:graphicFrame>
      <p:sp>
        <p:nvSpPr>
          <p:cNvPr id="935" name="Google Shape;885;gda7c634b4f_0_639"/>
          <p:cNvSpPr txBox="1"/>
          <p:nvPr/>
        </p:nvSpPr>
        <p:spPr>
          <a:xfrm>
            <a:off x="2883960" y="308160"/>
            <a:ext cx="6423480" cy="114516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6" name="Google Shape;890;gda7c634b4f_0_644"/>
          <p:cNvSpPr txBox="1"/>
          <p:nvPr/>
        </p:nvSpPr>
        <p:spPr>
          <a:xfrm>
            <a:off x="2333520" y="2024640"/>
            <a:ext cx="8647200" cy="1769400"/>
          </a:xfrm>
          <a:prstGeom prst="rect">
            <a:avLst/>
          </a:prstGeom>
          <a:noFill/>
          <a:ln w="0">
            <a:noFill/>
          </a:ln>
        </p:spPr>
        <p:txBody>
          <a:bodyPr lIns="0" rIns="0" tIns="0" bIns="0">
            <a:normAutofit fontScale="39000"/>
          </a:bodyPr>
          <a:p>
            <a:pPr>
              <a:lnSpc>
                <a:spcPct val="115000"/>
              </a:lnSpc>
              <a:tabLst>
                <a:tab algn="l" pos="0"/>
              </a:tabLst>
            </a:pPr>
            <a:r>
              <a:rPr b="1" lang="en-US" sz="3000" spc="-1" strike="noStrike">
                <a:solidFill>
                  <a:srgbClr val="ffffff"/>
                </a:solidFill>
                <a:latin typeface="Arial Black"/>
                <a:ea typeface="Arial Black"/>
              </a:rPr>
              <a:t>S0, S1, S2</a:t>
            </a:r>
            <a:endParaRPr b="0" lang="en-US" sz="3000" spc="-1" strike="noStrike">
              <a:solidFill>
                <a:srgbClr val="000000"/>
              </a:solidFill>
              <a:latin typeface="Arial"/>
            </a:endParaRPr>
          </a:p>
          <a:p>
            <a:pPr algn="just">
              <a:lnSpc>
                <a:spcPct val="115000"/>
              </a:lnSpc>
              <a:spcBef>
                <a:spcPts val="1599"/>
              </a:spcBef>
              <a:spcAft>
                <a:spcPts val="1599"/>
              </a:spcAft>
              <a:tabLst>
                <a:tab algn="l" pos="0"/>
              </a:tabLst>
            </a:pPr>
            <a:r>
              <a:rPr b="0" lang="en-US" sz="3000" spc="-1" strike="noStrike">
                <a:solidFill>
                  <a:srgbClr val="ffffff"/>
                </a:solidFill>
                <a:latin typeface="Times New Roman"/>
                <a:ea typeface="Times New Roman"/>
              </a:rPr>
              <a:t>These are the status signals that provide the status of operation, which is used by the Bus Controller 8288 to generate memory &amp; I/O control signals. These are available at pin 26, 27, and 28. Following is the table showing their status </a:t>
            </a:r>
            <a:endParaRPr b="0" lang="en-US" sz="3000" spc="-1" strike="noStrike">
              <a:solidFill>
                <a:srgbClr val="000000"/>
              </a:solidFill>
              <a:latin typeface="Arial"/>
            </a:endParaRPr>
          </a:p>
        </p:txBody>
      </p:sp>
      <p:sp>
        <p:nvSpPr>
          <p:cNvPr id="937" name="Google Shape;891;gda7c634b4f_0_644"/>
          <p:cNvSpPr/>
          <p:nvPr/>
        </p:nvSpPr>
        <p:spPr>
          <a:xfrm>
            <a:off x="1818720" y="2044080"/>
            <a:ext cx="8921520" cy="4478760"/>
          </a:xfrm>
          <a:prstGeom prst="rect">
            <a:avLst/>
          </a:prstGeom>
          <a:noFill/>
          <a:ln w="0">
            <a:noFill/>
          </a:ln>
        </p:spPr>
        <p:style>
          <a:lnRef idx="0"/>
          <a:fillRef idx="0"/>
          <a:effectRef idx="0"/>
          <a:fontRef idx="minor"/>
        </p:style>
        <p:txBody>
          <a:bodyPr>
            <a:spAutoFit/>
          </a:bodyPr>
          <a:p>
            <a:pPr>
              <a:lnSpc>
                <a:spcPct val="100000"/>
              </a:lnSpc>
              <a:tabLst>
                <a:tab algn="l" pos="0"/>
              </a:tabLst>
            </a:pPr>
            <a:r>
              <a:rPr b="1" lang="en-US" sz="3200" spc="-1" strike="noStrike">
                <a:solidFill>
                  <a:srgbClr val="ffffff"/>
                </a:solidFill>
                <a:latin typeface="Calibri"/>
                <a:ea typeface="Calibri"/>
              </a:rPr>
              <a:t>S2</a:t>
            </a:r>
            <a:r>
              <a:rPr b="1" lang="en-US" sz="3200" spc="-1" strike="noStrike">
                <a:solidFill>
                  <a:srgbClr val="ffffff"/>
                </a:solidFill>
                <a:latin typeface="Calibri"/>
                <a:ea typeface="Calibri"/>
              </a:rPr>
              <a:t>	</a:t>
            </a:r>
            <a:r>
              <a:rPr b="1" lang="en-US" sz="3200" spc="-1" strike="noStrike">
                <a:solidFill>
                  <a:srgbClr val="ffffff"/>
                </a:solidFill>
                <a:latin typeface="Calibri"/>
                <a:ea typeface="Calibri"/>
              </a:rPr>
              <a:t>S1</a:t>
            </a:r>
            <a:r>
              <a:rPr b="1" lang="en-US" sz="3200" spc="-1" strike="noStrike">
                <a:solidFill>
                  <a:srgbClr val="ffffff"/>
                </a:solidFill>
                <a:latin typeface="Calibri"/>
                <a:ea typeface="Calibri"/>
              </a:rPr>
              <a:t>	</a:t>
            </a:r>
            <a:r>
              <a:rPr b="1" lang="en-US" sz="3200" spc="-1" strike="noStrike">
                <a:solidFill>
                  <a:srgbClr val="ffffff"/>
                </a:solidFill>
                <a:latin typeface="Calibri"/>
                <a:ea typeface="Calibri"/>
              </a:rPr>
              <a:t>S0</a:t>
            </a:r>
            <a:r>
              <a:rPr b="1" lang="en-US" sz="3200" spc="-1" strike="noStrike">
                <a:solidFill>
                  <a:srgbClr val="ffffff"/>
                </a:solidFill>
                <a:latin typeface="Calibri"/>
                <a:ea typeface="Calibri"/>
              </a:rPr>
              <a:t>	</a:t>
            </a:r>
            <a:r>
              <a:rPr b="1" lang="en-US" sz="3200" spc="-1" strike="noStrike">
                <a:solidFill>
                  <a:srgbClr val="ffffff"/>
                </a:solidFill>
                <a:latin typeface="Calibri"/>
                <a:ea typeface="Calibri"/>
              </a:rPr>
              <a:t>CHARACTERISTICS</a:t>
            </a:r>
            <a:endParaRPr b="0" lang="en-US" sz="3200" spc="-1" strike="noStrike">
              <a:latin typeface="Arial"/>
            </a:endParaRPr>
          </a:p>
          <a:p>
            <a:pPr>
              <a:lnSpc>
                <a:spcPct val="100000"/>
              </a:lnSpc>
              <a:tabLst>
                <a:tab algn="l" pos="0"/>
              </a:tabLst>
            </a:pPr>
            <a:r>
              <a:rPr b="0" lang="en-US" sz="3200" spc="-1" strike="noStrike">
                <a:solidFill>
                  <a:srgbClr val="ffffff"/>
                </a:solidFill>
                <a:latin typeface="Calibri"/>
                <a:ea typeface="Calibri"/>
              </a:rPr>
              <a:t>0</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0</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0</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Interrupt acknowledge</a:t>
            </a:r>
            <a:endParaRPr b="0" lang="en-US" sz="3200" spc="-1" strike="noStrike">
              <a:latin typeface="Arial"/>
            </a:endParaRPr>
          </a:p>
          <a:p>
            <a:pPr>
              <a:lnSpc>
                <a:spcPct val="100000"/>
              </a:lnSpc>
              <a:tabLst>
                <a:tab algn="l" pos="0"/>
              </a:tabLst>
            </a:pPr>
            <a:r>
              <a:rPr b="0" lang="en-US" sz="3200" spc="-1" strike="noStrike">
                <a:solidFill>
                  <a:srgbClr val="ffffff"/>
                </a:solidFill>
                <a:latin typeface="Calibri"/>
                <a:ea typeface="Calibri"/>
              </a:rPr>
              <a:t>0</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0</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1</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Read I/O port</a:t>
            </a:r>
            <a:endParaRPr b="0" lang="en-US" sz="3200" spc="-1" strike="noStrike">
              <a:latin typeface="Arial"/>
            </a:endParaRPr>
          </a:p>
          <a:p>
            <a:pPr>
              <a:lnSpc>
                <a:spcPct val="100000"/>
              </a:lnSpc>
              <a:tabLst>
                <a:tab algn="l" pos="0"/>
              </a:tabLst>
            </a:pPr>
            <a:r>
              <a:rPr b="0" lang="en-US" sz="3200" spc="-1" strike="noStrike">
                <a:solidFill>
                  <a:srgbClr val="ffffff"/>
                </a:solidFill>
                <a:latin typeface="Calibri"/>
                <a:ea typeface="Calibri"/>
              </a:rPr>
              <a:t>0</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1</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0</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Write I/O port</a:t>
            </a:r>
            <a:endParaRPr b="0" lang="en-US" sz="3200" spc="-1" strike="noStrike">
              <a:latin typeface="Arial"/>
            </a:endParaRPr>
          </a:p>
          <a:p>
            <a:pPr>
              <a:lnSpc>
                <a:spcPct val="100000"/>
              </a:lnSpc>
              <a:tabLst>
                <a:tab algn="l" pos="0"/>
              </a:tabLst>
            </a:pPr>
            <a:r>
              <a:rPr b="0" lang="en-US" sz="3200" spc="-1" strike="noStrike">
                <a:solidFill>
                  <a:srgbClr val="ffffff"/>
                </a:solidFill>
                <a:latin typeface="Calibri"/>
                <a:ea typeface="Calibri"/>
              </a:rPr>
              <a:t>0</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1</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1</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Halt</a:t>
            </a:r>
            <a:endParaRPr b="0" lang="en-US" sz="3200" spc="-1" strike="noStrike">
              <a:latin typeface="Arial"/>
            </a:endParaRPr>
          </a:p>
          <a:p>
            <a:pPr>
              <a:lnSpc>
                <a:spcPct val="100000"/>
              </a:lnSpc>
              <a:tabLst>
                <a:tab algn="l" pos="0"/>
              </a:tabLst>
            </a:pPr>
            <a:r>
              <a:rPr b="0" lang="en-US" sz="3200" spc="-1" strike="noStrike">
                <a:solidFill>
                  <a:srgbClr val="ffffff"/>
                </a:solidFill>
                <a:latin typeface="Calibri"/>
                <a:ea typeface="Calibri"/>
              </a:rPr>
              <a:t>1</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0</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0</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Code access</a:t>
            </a:r>
            <a:endParaRPr b="0" lang="en-US" sz="3200" spc="-1" strike="noStrike">
              <a:latin typeface="Arial"/>
            </a:endParaRPr>
          </a:p>
          <a:p>
            <a:pPr>
              <a:lnSpc>
                <a:spcPct val="100000"/>
              </a:lnSpc>
              <a:tabLst>
                <a:tab algn="l" pos="0"/>
              </a:tabLst>
            </a:pPr>
            <a:r>
              <a:rPr b="0" lang="en-US" sz="3200" spc="-1" strike="noStrike">
                <a:solidFill>
                  <a:srgbClr val="ffffff"/>
                </a:solidFill>
                <a:latin typeface="Calibri"/>
                <a:ea typeface="Calibri"/>
              </a:rPr>
              <a:t>1</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0</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1</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Read memory</a:t>
            </a:r>
            <a:endParaRPr b="0" lang="en-US" sz="3200" spc="-1" strike="noStrike">
              <a:latin typeface="Arial"/>
            </a:endParaRPr>
          </a:p>
          <a:p>
            <a:pPr>
              <a:lnSpc>
                <a:spcPct val="100000"/>
              </a:lnSpc>
              <a:tabLst>
                <a:tab algn="l" pos="0"/>
              </a:tabLst>
            </a:pPr>
            <a:r>
              <a:rPr b="0" lang="en-US" sz="3200" spc="-1" strike="noStrike">
                <a:solidFill>
                  <a:srgbClr val="ffffff"/>
                </a:solidFill>
                <a:latin typeface="Calibri"/>
                <a:ea typeface="Calibri"/>
              </a:rPr>
              <a:t>1</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1</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0</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Write memory</a:t>
            </a:r>
            <a:endParaRPr b="0" lang="en-US" sz="3200" spc="-1" strike="noStrike">
              <a:latin typeface="Arial"/>
            </a:endParaRPr>
          </a:p>
          <a:p>
            <a:pPr>
              <a:lnSpc>
                <a:spcPct val="100000"/>
              </a:lnSpc>
              <a:tabLst>
                <a:tab algn="l" pos="0"/>
              </a:tabLst>
            </a:pPr>
            <a:r>
              <a:rPr b="0" lang="en-US" sz="3200" spc="-1" strike="noStrike">
                <a:solidFill>
                  <a:srgbClr val="ffffff"/>
                </a:solidFill>
                <a:latin typeface="Calibri"/>
                <a:ea typeface="Calibri"/>
              </a:rPr>
              <a:t>1</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1</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1</a:t>
            </a:r>
            <a:r>
              <a:rPr b="0" lang="en-US" sz="3200" spc="-1" strike="noStrike">
                <a:solidFill>
                  <a:srgbClr val="ffffff"/>
                </a:solidFill>
                <a:latin typeface="Calibri"/>
                <a:ea typeface="Calibri"/>
              </a:rPr>
              <a:t>	</a:t>
            </a:r>
            <a:r>
              <a:rPr b="0" lang="en-US" sz="3200" spc="-1" strike="noStrike">
                <a:solidFill>
                  <a:srgbClr val="ffffff"/>
                </a:solidFill>
                <a:latin typeface="Calibri"/>
                <a:ea typeface="Calibri"/>
              </a:rPr>
              <a:t>Passive state</a:t>
            </a:r>
            <a:endParaRPr b="0" lang="en-US" sz="3200" spc="-1" strike="noStrike">
              <a:latin typeface="Arial"/>
            </a:endParaRPr>
          </a:p>
        </p:txBody>
      </p:sp>
      <p:sp>
        <p:nvSpPr>
          <p:cNvPr id="938" name="Google Shape;892;gda7c634b4f_0_644"/>
          <p:cNvSpPr txBox="1"/>
          <p:nvPr/>
        </p:nvSpPr>
        <p:spPr>
          <a:xfrm>
            <a:off x="2883960" y="308160"/>
            <a:ext cx="6423480" cy="114516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9" name="Google Shape;897;gda7c634b4f_0_649"/>
          <p:cNvSpPr txBox="1"/>
          <p:nvPr/>
        </p:nvSpPr>
        <p:spPr>
          <a:xfrm>
            <a:off x="2333520" y="2024640"/>
            <a:ext cx="8647200" cy="1769400"/>
          </a:xfrm>
          <a:prstGeom prst="rect">
            <a:avLst/>
          </a:prstGeom>
          <a:noFill/>
          <a:ln w="0">
            <a:noFill/>
          </a:ln>
        </p:spPr>
        <p:txBody>
          <a:bodyPr lIns="0" rIns="0" tIns="0" bIns="0">
            <a:normAutofit fontScale="12000"/>
          </a:bodyPr>
          <a:p>
            <a:pPr algn="just">
              <a:lnSpc>
                <a:spcPct val="115000"/>
              </a:lnSpc>
              <a:tabLst>
                <a:tab algn="l" pos="0"/>
              </a:tabLst>
            </a:pPr>
            <a:r>
              <a:rPr b="1" lang="en-US" sz="3000" spc="-1" strike="noStrike">
                <a:solidFill>
                  <a:srgbClr val="ffffff"/>
                </a:solidFill>
                <a:latin typeface="Arial Black"/>
                <a:ea typeface="Arial Black"/>
              </a:rPr>
              <a:t>LOCK’</a:t>
            </a:r>
            <a:endParaRPr b="0" lang="en-US" sz="3000" spc="-1" strike="noStrike">
              <a:solidFill>
                <a:srgbClr val="000000"/>
              </a:solidFill>
              <a:latin typeface="Arial"/>
            </a:endParaRPr>
          </a:p>
          <a:p>
            <a:pPr algn="just">
              <a:lnSpc>
                <a:spcPct val="115000"/>
              </a:lnSpc>
              <a:spcBef>
                <a:spcPts val="1599"/>
              </a:spcBef>
              <a:tabLst>
                <a:tab algn="l" pos="0"/>
              </a:tabLst>
            </a:pPr>
            <a:r>
              <a:rPr b="0" lang="en-US" sz="3000" spc="-1" strike="noStrike">
                <a:solidFill>
                  <a:srgbClr val="ffffff"/>
                </a:solidFill>
                <a:latin typeface="Times New Roman"/>
                <a:ea typeface="Times New Roman"/>
              </a:rPr>
              <a:t>When this signal is active, it indicates to the other processors not to ask the CPU to leave the system bus. It is activated using the LOCK prefix on any instruction and is available at pin 29.</a:t>
            </a:r>
            <a:endParaRPr b="0" lang="en-US" sz="3000" spc="-1" strike="noStrike">
              <a:solidFill>
                <a:srgbClr val="000000"/>
              </a:solidFill>
              <a:latin typeface="Arial"/>
            </a:endParaRPr>
          </a:p>
          <a:p>
            <a:pPr algn="just">
              <a:lnSpc>
                <a:spcPct val="115000"/>
              </a:lnSpc>
              <a:spcBef>
                <a:spcPts val="1599"/>
              </a:spcBef>
              <a:tabLst>
                <a:tab algn="l" pos="0"/>
              </a:tabLst>
            </a:pPr>
            <a:endParaRPr b="0" lang="en-US" sz="3000" spc="-1" strike="noStrike">
              <a:solidFill>
                <a:srgbClr val="000000"/>
              </a:solidFill>
              <a:latin typeface="Arial"/>
            </a:endParaRPr>
          </a:p>
          <a:p>
            <a:pPr algn="just">
              <a:lnSpc>
                <a:spcPct val="115000"/>
              </a:lnSpc>
              <a:spcBef>
                <a:spcPts val="1599"/>
              </a:spcBef>
              <a:tabLst>
                <a:tab algn="l" pos="0"/>
              </a:tabLst>
            </a:pPr>
            <a:r>
              <a:rPr b="1" lang="en-US" sz="3000" spc="-1" strike="noStrike">
                <a:solidFill>
                  <a:srgbClr val="ffffff"/>
                </a:solidFill>
                <a:latin typeface="Arial Black"/>
                <a:ea typeface="Arial Black"/>
              </a:rPr>
              <a:t>RQ’/GT1’ and RQ’/GT0’</a:t>
            </a:r>
            <a:endParaRPr b="0" lang="en-US" sz="3000" spc="-1" strike="noStrike">
              <a:solidFill>
                <a:srgbClr val="000000"/>
              </a:solidFill>
              <a:latin typeface="Arial"/>
            </a:endParaRPr>
          </a:p>
          <a:p>
            <a:pPr algn="just">
              <a:lnSpc>
                <a:spcPct val="115000"/>
              </a:lnSpc>
              <a:spcBef>
                <a:spcPts val="1599"/>
              </a:spcBef>
              <a:spcAft>
                <a:spcPts val="1599"/>
              </a:spcAft>
              <a:tabLst>
                <a:tab algn="l" pos="0"/>
              </a:tabLst>
            </a:pPr>
            <a:r>
              <a:rPr b="0" lang="en-US" sz="3000" spc="-1" strike="noStrike">
                <a:solidFill>
                  <a:srgbClr val="ffffff"/>
                </a:solidFill>
                <a:latin typeface="Times New Roman"/>
                <a:ea typeface="Times New Roman"/>
              </a:rPr>
              <a:t>These are the Request/Grant signals used by the other processors requesting the CPU to release the system bus. When the signal is received by CPU, then it sends acknowledgment. RQ/GT0 has a higher priority than RQ/GT1.</a:t>
            </a:r>
            <a:endParaRPr b="0" lang="en-US" sz="3000" spc="-1" strike="noStrike">
              <a:solidFill>
                <a:srgbClr val="000000"/>
              </a:solidFill>
              <a:latin typeface="Arial"/>
            </a:endParaRPr>
          </a:p>
        </p:txBody>
      </p:sp>
      <p:sp>
        <p:nvSpPr>
          <p:cNvPr id="940" name="Google Shape;898;gda7c634b4f_0_649"/>
          <p:cNvSpPr txBox="1"/>
          <p:nvPr/>
        </p:nvSpPr>
        <p:spPr>
          <a:xfrm>
            <a:off x="2883960" y="308160"/>
            <a:ext cx="6423480" cy="114516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Google Shape;903;gda7c634b4f_0_653"/>
          <p:cNvSpPr txBox="1"/>
          <p:nvPr/>
        </p:nvSpPr>
        <p:spPr>
          <a:xfrm>
            <a:off x="838080" y="359640"/>
            <a:ext cx="10515240" cy="1380600"/>
          </a:xfrm>
          <a:prstGeom prst="rect">
            <a:avLst/>
          </a:prstGeom>
          <a:noFill/>
          <a:ln w="12240">
            <a:solidFill>
              <a:srgbClr val="7e7e7e"/>
            </a:solidFill>
            <a:round/>
          </a:ln>
        </p:spPr>
        <p:txBody>
          <a:bodyPr lIns="0" rIns="0" tIns="235440" bIns="0">
            <a:noAutofit/>
          </a:bodyPr>
          <a:p>
            <a:pPr marL="720" algn="ctr">
              <a:lnSpc>
                <a:spcPct val="100000"/>
              </a:lnSpc>
              <a:tabLst>
                <a:tab algn="l" pos="0"/>
              </a:tabLst>
            </a:pPr>
            <a:r>
              <a:rPr b="0" lang="en-US" sz="4400" spc="-1" strike="noStrike">
                <a:solidFill>
                  <a:srgbClr val="ffffff"/>
                </a:solidFill>
                <a:latin typeface="Arial"/>
                <a:ea typeface="Arial"/>
              </a:rPr>
              <a:t>Addressing Modes</a:t>
            </a:r>
            <a:endParaRPr b="0" lang="en-US" sz="4400" spc="-1" strike="noStrike">
              <a:solidFill>
                <a:srgbClr val="000000"/>
              </a:solidFill>
              <a:latin typeface="Arial"/>
            </a:endParaRPr>
          </a:p>
        </p:txBody>
      </p:sp>
      <p:sp>
        <p:nvSpPr>
          <p:cNvPr id="942" name="Google Shape;904;gda7c634b4f_0_653"/>
          <p:cNvSpPr/>
          <p:nvPr/>
        </p:nvSpPr>
        <p:spPr>
          <a:xfrm>
            <a:off x="838080" y="1774080"/>
            <a:ext cx="10353960" cy="4756320"/>
          </a:xfrm>
          <a:prstGeom prst="rect">
            <a:avLst/>
          </a:prstGeom>
          <a:blipFill rotWithShape="0">
            <a:blip r:embed="rId1"/>
            <a:srcRect/>
            <a:stretch/>
          </a:blipFill>
          <a:ln w="0">
            <a:noFill/>
          </a:ln>
        </p:spPr>
        <p:style>
          <a:lnRef idx="0"/>
          <a:fillRef idx="0"/>
          <a:effectRef idx="0"/>
          <a:fontRef idx="minor"/>
        </p:style>
      </p:sp>
      <p:sp>
        <p:nvSpPr>
          <p:cNvPr id="943" name="Google Shape;905;gda7c634b4f_0_653"/>
          <p:cNvSpPr txBox="1"/>
          <p:nvPr/>
        </p:nvSpPr>
        <p:spPr>
          <a:xfrm>
            <a:off x="8778240" y="6378120"/>
            <a:ext cx="2803680" cy="3977640"/>
          </a:xfrm>
          <a:prstGeom prst="rect">
            <a:avLst/>
          </a:prstGeom>
          <a:noFill/>
          <a:ln w="0">
            <a:noFill/>
          </a:ln>
        </p:spPr>
        <p:txBody>
          <a:bodyPr lIns="0" rIns="0" tIns="0" bIns="0">
            <a:noAutofit/>
          </a:bodyPr>
          <a:p>
            <a:pPr algn="r">
              <a:lnSpc>
                <a:spcPct val="100000"/>
              </a:lnSpc>
              <a:tabLst>
                <a:tab algn="l" pos="0"/>
              </a:tabLst>
            </a:pPr>
            <a:fld id="{FF444C0A-EC1D-44F9-8628-6A244E84CD20}" type="slidenum">
              <a:rPr b="0" lang="en-US" sz="1300" spc="-1" strike="noStrike">
                <a:solidFill>
                  <a:srgbClr val="888888"/>
                </a:solidFill>
                <a:latin typeface="Arial"/>
                <a:ea typeface="Arial"/>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Google Shape;910;gda7c634b4f_0_659"/>
          <p:cNvSpPr txBox="1"/>
          <p:nvPr/>
        </p:nvSpPr>
        <p:spPr>
          <a:xfrm>
            <a:off x="838080" y="359640"/>
            <a:ext cx="10515240" cy="1380600"/>
          </a:xfrm>
          <a:prstGeom prst="rect">
            <a:avLst/>
          </a:prstGeom>
          <a:noFill/>
          <a:ln w="12240">
            <a:solidFill>
              <a:srgbClr val="7e7e7e"/>
            </a:solidFill>
            <a:round/>
          </a:ln>
        </p:spPr>
        <p:txBody>
          <a:bodyPr lIns="0" rIns="0" tIns="235440" bIns="0">
            <a:noAutofit/>
          </a:bodyPr>
          <a:p>
            <a:pPr marL="720" algn="ctr">
              <a:lnSpc>
                <a:spcPct val="100000"/>
              </a:lnSpc>
              <a:tabLst>
                <a:tab algn="l" pos="0"/>
              </a:tabLst>
            </a:pPr>
            <a:r>
              <a:rPr b="0" lang="en-US" sz="4400" spc="-1" strike="noStrike">
                <a:solidFill>
                  <a:srgbClr val="ffffff"/>
                </a:solidFill>
                <a:latin typeface="Arial"/>
                <a:ea typeface="Arial"/>
              </a:rPr>
              <a:t>Addressing Modes</a:t>
            </a:r>
            <a:endParaRPr b="0" lang="en-US" sz="4400" spc="-1" strike="noStrike">
              <a:solidFill>
                <a:srgbClr val="000000"/>
              </a:solidFill>
              <a:latin typeface="Arial"/>
            </a:endParaRPr>
          </a:p>
        </p:txBody>
      </p:sp>
      <p:sp>
        <p:nvSpPr>
          <p:cNvPr id="945" name="Google Shape;911;gda7c634b4f_0_659"/>
          <p:cNvSpPr/>
          <p:nvPr/>
        </p:nvSpPr>
        <p:spPr>
          <a:xfrm>
            <a:off x="838080" y="1624680"/>
            <a:ext cx="9606960" cy="4839840"/>
          </a:xfrm>
          <a:prstGeom prst="rect">
            <a:avLst/>
          </a:prstGeom>
          <a:blipFill rotWithShape="0">
            <a:blip r:embed="rId1"/>
            <a:srcRect/>
            <a:stretch/>
          </a:blipFill>
          <a:ln w="0">
            <a:noFill/>
          </a:ln>
        </p:spPr>
        <p:style>
          <a:lnRef idx="0"/>
          <a:fillRef idx="0"/>
          <a:effectRef idx="0"/>
          <a:fontRef idx="minor"/>
        </p:style>
      </p:sp>
      <p:sp>
        <p:nvSpPr>
          <p:cNvPr id="946" name="Google Shape;912;gda7c634b4f_0_659"/>
          <p:cNvSpPr txBox="1"/>
          <p:nvPr/>
        </p:nvSpPr>
        <p:spPr>
          <a:xfrm>
            <a:off x="8778240" y="6378120"/>
            <a:ext cx="2803680" cy="3977640"/>
          </a:xfrm>
          <a:prstGeom prst="rect">
            <a:avLst/>
          </a:prstGeom>
          <a:noFill/>
          <a:ln w="0">
            <a:noFill/>
          </a:ln>
        </p:spPr>
        <p:txBody>
          <a:bodyPr lIns="0" rIns="0" tIns="0" bIns="0">
            <a:noAutofit/>
          </a:bodyPr>
          <a:p>
            <a:pPr algn="r">
              <a:lnSpc>
                <a:spcPct val="100000"/>
              </a:lnSpc>
              <a:tabLst>
                <a:tab algn="l" pos="0"/>
              </a:tabLst>
            </a:pPr>
            <a:fld id="{C403BF0A-8921-4E3A-8DFA-3ADF5950BD41}" type="slidenum">
              <a:rPr b="0" lang="en-US" sz="1300" spc="-1" strike="noStrike">
                <a:solidFill>
                  <a:srgbClr val="888888"/>
                </a:solidFill>
                <a:latin typeface="Arial"/>
                <a:ea typeface="Arial"/>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Google Shape;156;p10"/>
          <p:cNvSpPr txBox="1"/>
          <p:nvPr/>
        </p:nvSpPr>
        <p:spPr>
          <a:xfrm>
            <a:off x="2883960" y="308160"/>
            <a:ext cx="6423480" cy="1145160"/>
          </a:xfrm>
          <a:prstGeom prst="rect">
            <a:avLst/>
          </a:prstGeom>
          <a:noFill/>
          <a:ln w="0">
            <a:noFill/>
          </a:ln>
        </p:spPr>
        <p:txBody>
          <a:bodyPr lIns="0" rIns="0" tIns="0" bIns="0">
            <a:noAutofit/>
          </a:bodyPr>
          <a:p>
            <a:pPr>
              <a:lnSpc>
                <a:spcPct val="100000"/>
              </a:lnSpc>
              <a:tabLst>
                <a:tab algn="l" pos="0"/>
              </a:tabLst>
            </a:pPr>
            <a:r>
              <a:rPr b="1" lang="en-US" sz="3600" spc="-1" strike="noStrike">
                <a:solidFill>
                  <a:srgbClr val="ffffff"/>
                </a:solidFill>
                <a:latin typeface="Times New Roman"/>
                <a:ea typeface="Times New Roman"/>
              </a:rPr>
              <a:t>Definition of the Microprocessor</a:t>
            </a:r>
            <a:endParaRPr b="0" lang="en-US" sz="3600" spc="-1" strike="noStrike">
              <a:solidFill>
                <a:srgbClr val="000000"/>
              </a:solidFill>
              <a:latin typeface="Arial"/>
            </a:endParaRPr>
          </a:p>
        </p:txBody>
      </p:sp>
      <p:sp>
        <p:nvSpPr>
          <p:cNvPr id="512" name="Google Shape;157;p10"/>
          <p:cNvSpPr txBox="1"/>
          <p:nvPr/>
        </p:nvSpPr>
        <p:spPr>
          <a:xfrm>
            <a:off x="2333520" y="2024640"/>
            <a:ext cx="8647200" cy="3887280"/>
          </a:xfrm>
          <a:prstGeom prst="rect">
            <a:avLst/>
          </a:prstGeom>
          <a:noFill/>
          <a:ln w="0">
            <a:noFill/>
          </a:ln>
        </p:spPr>
        <p:txBody>
          <a:bodyPr lIns="0" rIns="0" tIns="0" bIns="0">
            <a:noAutofit/>
          </a:bodyPr>
          <a:p>
            <a:pPr algn="just">
              <a:lnSpc>
                <a:spcPct val="115000"/>
              </a:lnSpc>
              <a:spcAft>
                <a:spcPts val="1599"/>
              </a:spcAft>
              <a:tabLst>
                <a:tab algn="l" pos="0"/>
              </a:tabLst>
            </a:pPr>
            <a:r>
              <a:rPr b="0" lang="en-US" sz="2800" spc="-1" strike="noStrike">
                <a:solidFill>
                  <a:srgbClr val="ffffff"/>
                </a:solidFill>
                <a:latin typeface="Times New Roman"/>
                <a:ea typeface="Times New Roman"/>
              </a:rPr>
              <a:t>A μp is a multipurpose, </a:t>
            </a:r>
            <a:r>
              <a:rPr b="0" lang="en-US" sz="2800" spc="-1" strike="noStrike" u="sng">
                <a:solidFill>
                  <a:srgbClr val="ffffff"/>
                </a:solidFill>
                <a:uFillTx/>
                <a:latin typeface="Times New Roman"/>
                <a:ea typeface="Times New Roman"/>
              </a:rPr>
              <a:t>programmable,</a:t>
            </a:r>
            <a:r>
              <a:rPr b="0" lang="en-US" sz="2800" spc="-1" strike="noStrike">
                <a:solidFill>
                  <a:srgbClr val="ffffff"/>
                </a:solidFill>
                <a:latin typeface="Times New Roman"/>
                <a:ea typeface="Times New Roman"/>
              </a:rPr>
              <a:t> clock-driven, register based electronic device that reads binary instructions from a storage device called </a:t>
            </a:r>
            <a:r>
              <a:rPr b="0" lang="en-US" sz="2800" spc="-1" strike="noStrike" u="sng">
                <a:solidFill>
                  <a:srgbClr val="ffffff"/>
                </a:solidFill>
                <a:uFillTx/>
                <a:latin typeface="Times New Roman"/>
                <a:ea typeface="Times New Roman"/>
              </a:rPr>
              <a:t>memory</a:t>
            </a:r>
            <a:r>
              <a:rPr b="0" lang="en-US" sz="2800" spc="-1" strike="noStrike">
                <a:solidFill>
                  <a:srgbClr val="ffffff"/>
                </a:solidFill>
                <a:latin typeface="Times New Roman"/>
                <a:ea typeface="Times New Roman"/>
              </a:rPr>
              <a:t>, </a:t>
            </a:r>
            <a:r>
              <a:rPr b="0" lang="en-US" sz="2800" spc="-1" strike="noStrike" u="sng">
                <a:solidFill>
                  <a:srgbClr val="ffffff"/>
                </a:solidFill>
                <a:uFillTx/>
                <a:latin typeface="Times New Roman"/>
                <a:ea typeface="Times New Roman"/>
              </a:rPr>
              <a:t>accepts binary data</a:t>
            </a:r>
            <a:r>
              <a:rPr b="0" lang="en-US" sz="2800" spc="-1" strike="noStrike">
                <a:solidFill>
                  <a:srgbClr val="ffffff"/>
                </a:solidFill>
                <a:latin typeface="Times New Roman"/>
                <a:ea typeface="Times New Roman"/>
              </a:rPr>
              <a:t> as input and </a:t>
            </a:r>
            <a:r>
              <a:rPr b="0" lang="en-US" sz="2800" spc="-1" strike="noStrike" u="sng">
                <a:solidFill>
                  <a:srgbClr val="ffffff"/>
                </a:solidFill>
                <a:uFillTx/>
                <a:latin typeface="Times New Roman"/>
                <a:ea typeface="Times New Roman"/>
              </a:rPr>
              <a:t>process data</a:t>
            </a:r>
            <a:r>
              <a:rPr b="0" lang="en-US" sz="2800" spc="-1" strike="noStrike">
                <a:solidFill>
                  <a:srgbClr val="ffffff"/>
                </a:solidFill>
                <a:latin typeface="Times New Roman"/>
                <a:ea typeface="Times New Roman"/>
              </a:rPr>
              <a:t> according to those instructions and </a:t>
            </a:r>
            <a:r>
              <a:rPr b="0" lang="en-US" sz="2800" spc="-1" strike="noStrike" u="sng">
                <a:solidFill>
                  <a:srgbClr val="ffffff"/>
                </a:solidFill>
                <a:uFillTx/>
                <a:latin typeface="Times New Roman"/>
                <a:ea typeface="Times New Roman"/>
              </a:rPr>
              <a:t>provides results </a:t>
            </a:r>
            <a:r>
              <a:rPr b="0" lang="en-US" sz="2800" spc="-1" strike="noStrike">
                <a:solidFill>
                  <a:srgbClr val="ffffff"/>
                </a:solidFill>
                <a:latin typeface="Times New Roman"/>
                <a:ea typeface="Times New Roman"/>
              </a:rPr>
              <a:t>as output. </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Google Shape;917;gda7c634b4f_0_700"/>
          <p:cNvSpPr/>
          <p:nvPr/>
        </p:nvSpPr>
        <p:spPr>
          <a:xfrm>
            <a:off x="11400480" y="6426360"/>
            <a:ext cx="102600" cy="195480"/>
          </a:xfrm>
          <a:prstGeom prst="rect">
            <a:avLst/>
          </a:prstGeom>
          <a:noFill/>
          <a:ln w="0">
            <a:noFill/>
          </a:ln>
        </p:spPr>
        <p:style>
          <a:lnRef idx="0"/>
          <a:fillRef idx="0"/>
          <a:effectRef idx="0"/>
          <a:fontRef idx="minor"/>
        </p:style>
        <p:txBody>
          <a:bodyPr lIns="0" rIns="0" tIns="12600" bIns="0">
            <a:spAutoFit/>
          </a:bodyPr>
          <a:p>
            <a:pPr marL="12600">
              <a:lnSpc>
                <a:spcPct val="100000"/>
              </a:lnSpc>
              <a:tabLst>
                <a:tab algn="l" pos="0"/>
              </a:tabLst>
            </a:pPr>
            <a:r>
              <a:rPr b="0" lang="en-US" sz="1200" spc="-1" strike="noStrike">
                <a:solidFill>
                  <a:srgbClr val="888888"/>
                </a:solidFill>
                <a:latin typeface="Arial"/>
                <a:ea typeface="Arial"/>
              </a:rPr>
              <a:t>2</a:t>
            </a:r>
            <a:endParaRPr b="0" lang="en-US" sz="1200" spc="-1" strike="noStrike">
              <a:latin typeface="Arial"/>
            </a:endParaRPr>
          </a:p>
        </p:txBody>
      </p:sp>
      <p:sp>
        <p:nvSpPr>
          <p:cNvPr id="948" name="Google Shape;918;gda7c634b4f_0_700"/>
          <p:cNvSpPr/>
          <p:nvPr/>
        </p:nvSpPr>
        <p:spPr>
          <a:xfrm>
            <a:off x="6010560" y="838080"/>
            <a:ext cx="5651280" cy="5908320"/>
          </a:xfrm>
          <a:custGeom>
            <a:avLst/>
            <a:gdLst/>
            <a:ahLst/>
            <a:rect l="l" t="t" r="r" b="b"/>
            <a:pathLst>
              <a:path w="5651500" h="5908675">
                <a:moveTo>
                  <a:pt x="0" y="5518404"/>
                </a:moveTo>
                <a:lnTo>
                  <a:pt x="5152644" y="5518404"/>
                </a:lnTo>
                <a:lnTo>
                  <a:pt x="5152644" y="0"/>
                </a:lnTo>
                <a:lnTo>
                  <a:pt x="0" y="0"/>
                </a:lnTo>
                <a:lnTo>
                  <a:pt x="0" y="5518404"/>
                </a:lnTo>
                <a:close/>
                <a:moveTo>
                  <a:pt x="5205984" y="5697474"/>
                </a:moveTo>
                <a:lnTo>
                  <a:pt x="5211857" y="5649076"/>
                </a:lnTo>
                <a:lnTo>
                  <a:pt x="5228590" y="5604648"/>
                </a:lnTo>
                <a:lnTo>
                  <a:pt x="5254849" y="5565457"/>
                </a:lnTo>
                <a:lnTo>
                  <a:pt x="5289301" y="5532770"/>
                </a:lnTo>
                <a:lnTo>
                  <a:pt x="5330614" y="5507853"/>
                </a:lnTo>
                <a:lnTo>
                  <a:pt x="5377453" y="5491974"/>
                </a:lnTo>
                <a:lnTo>
                  <a:pt x="5428488" y="5486400"/>
                </a:lnTo>
                <a:lnTo>
                  <a:pt x="5479522" y="5491974"/>
                </a:lnTo>
                <a:lnTo>
                  <a:pt x="5526361" y="5507853"/>
                </a:lnTo>
                <a:lnTo>
                  <a:pt x="5567674" y="5532770"/>
                </a:lnTo>
                <a:lnTo>
                  <a:pt x="5602126" y="5565457"/>
                </a:lnTo>
                <a:lnTo>
                  <a:pt x="5628385" y="5604648"/>
                </a:lnTo>
                <a:lnTo>
                  <a:pt x="5645118" y="5649076"/>
                </a:lnTo>
                <a:lnTo>
                  <a:pt x="5650992" y="5697474"/>
                </a:lnTo>
                <a:lnTo>
                  <a:pt x="5645118" y="5745871"/>
                </a:lnTo>
                <a:lnTo>
                  <a:pt x="5628385" y="5790299"/>
                </a:lnTo>
                <a:lnTo>
                  <a:pt x="5602126" y="5829490"/>
                </a:lnTo>
                <a:lnTo>
                  <a:pt x="5567674" y="5862177"/>
                </a:lnTo>
                <a:lnTo>
                  <a:pt x="5526361" y="5887094"/>
                </a:lnTo>
                <a:lnTo>
                  <a:pt x="5479522" y="5902973"/>
                </a:lnTo>
                <a:lnTo>
                  <a:pt x="5428488" y="5908548"/>
                </a:lnTo>
                <a:lnTo>
                  <a:pt x="5377453" y="5902973"/>
                </a:lnTo>
                <a:lnTo>
                  <a:pt x="5330614" y="5887094"/>
                </a:lnTo>
                <a:lnTo>
                  <a:pt x="5289301" y="5862177"/>
                </a:lnTo>
                <a:lnTo>
                  <a:pt x="5254849" y="5829490"/>
                </a:lnTo>
                <a:lnTo>
                  <a:pt x="5228590" y="5790299"/>
                </a:lnTo>
                <a:lnTo>
                  <a:pt x="5211857" y="5745871"/>
                </a:lnTo>
                <a:lnTo>
                  <a:pt x="5205984" y="5697474"/>
                </a:lnTo>
                <a:close/>
              </a:path>
            </a:pathLst>
          </a:custGeom>
          <a:noFill/>
          <a:ln w="12175">
            <a:solidFill>
              <a:srgbClr val="41709c"/>
            </a:solidFill>
            <a:round/>
          </a:ln>
        </p:spPr>
        <p:style>
          <a:lnRef idx="0"/>
          <a:fillRef idx="0"/>
          <a:effectRef idx="0"/>
          <a:fontRef idx="minor"/>
        </p:style>
      </p:sp>
      <p:graphicFrame>
        <p:nvGraphicFramePr>
          <p:cNvPr id="949" name="Google Shape;919;gda7c634b4f_0_700"/>
          <p:cNvGraphicFramePr/>
          <p:nvPr/>
        </p:nvGraphicFramePr>
        <p:xfrm>
          <a:off x="181800" y="3859200"/>
          <a:ext cx="5433480" cy="2087640"/>
        </p:xfrm>
        <a:graphic>
          <a:graphicData uri="http://schemas.openxmlformats.org/drawingml/2006/table">
            <a:tbl>
              <a:tblPr/>
              <a:tblGrid>
                <a:gridCol w="820080"/>
                <a:gridCol w="3621960"/>
                <a:gridCol w="991440"/>
              </a:tblGrid>
              <a:tr h="651960">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CO</a:t>
                      </a:r>
                      <a:endParaRPr b="0" lang="en-US" sz="1200" spc="-1" strike="noStrike">
                        <a:latin typeface="Arial"/>
                      </a:endParaRPr>
                    </a:p>
                    <a:p>
                      <a:pPr marL="68760">
                        <a:lnSpc>
                          <a:spcPct val="100000"/>
                        </a:lnSpc>
                        <a:spcBef>
                          <a:spcPts val="215"/>
                        </a:spcBef>
                        <a:tabLst>
                          <a:tab algn="l" pos="0"/>
                        </a:tabLst>
                      </a:pPr>
                      <a:r>
                        <a:rPr b="0" lang="en-US" sz="1200" spc="-1" strike="noStrike">
                          <a:solidFill>
                            <a:srgbClr val="ffffff"/>
                          </a:solidFill>
                          <a:latin typeface="Arial"/>
                          <a:ea typeface="Arial"/>
                        </a:rPr>
                        <a:t>Number</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Title</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Level</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r>
              <a:tr h="434520">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CO1</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5400" bIns="0">
                      <a:noAutofit/>
                    </a:bodyPr>
                    <a:p>
                      <a:pPr marL="297360">
                        <a:lnSpc>
                          <a:spcPct val="100000"/>
                        </a:lnSpc>
                        <a:tabLst>
                          <a:tab algn="l" pos="0"/>
                        </a:tabLst>
                      </a:pPr>
                      <a:r>
                        <a:rPr b="0" lang="en-US" sz="1100" spc="-1" strike="noStrike">
                          <a:solidFill>
                            <a:srgbClr val="ffffff"/>
                          </a:solidFill>
                          <a:latin typeface="Times New Roman"/>
                          <a:ea typeface="Times New Roman"/>
                        </a:rPr>
                        <a:t>Students will be able to differentiate between families of</a:t>
                      </a:r>
                      <a:endParaRPr b="0" lang="en-US" sz="1100" spc="-1" strike="noStrike">
                        <a:latin typeface="Arial"/>
                      </a:endParaRPr>
                    </a:p>
                    <a:p>
                      <a:pPr marL="297360">
                        <a:lnSpc>
                          <a:spcPct val="100000"/>
                        </a:lnSpc>
                        <a:spcBef>
                          <a:spcPts val="196"/>
                        </a:spcBef>
                        <a:tabLst>
                          <a:tab algn="l" pos="0"/>
                        </a:tabLst>
                      </a:pPr>
                      <a:r>
                        <a:rPr b="0" lang="en-US" sz="1100" spc="-1" strike="noStrike">
                          <a:solidFill>
                            <a:srgbClr val="ffffff"/>
                          </a:solidFill>
                          <a:latin typeface="Times New Roman"/>
                          <a:ea typeface="Times New Roman"/>
                        </a:rPr>
                        <a:t>processors based on architectural requirements.</a:t>
                      </a:r>
                      <a:endParaRPr b="0" lang="en-US" sz="11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840" bIns="0">
                      <a:noAutofit/>
                    </a:bodyPr>
                    <a:p>
                      <a:pPr marL="68760">
                        <a:lnSpc>
                          <a:spcPct val="100000"/>
                        </a:lnSpc>
                        <a:tabLst>
                          <a:tab algn="l" pos="0"/>
                        </a:tabLst>
                      </a:pPr>
                      <a:r>
                        <a:rPr b="1" lang="en-US" sz="1200" spc="-1" strike="noStrike">
                          <a:solidFill>
                            <a:srgbClr val="ffffff"/>
                          </a:solidFill>
                          <a:latin typeface="Arial"/>
                          <a:ea typeface="Arial"/>
                        </a:rPr>
                        <a:t>Understand</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r>
              <a:tr h="644040">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CO2</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5400" bIns="0">
                      <a:noAutofit/>
                    </a:bodyPr>
                    <a:p>
                      <a:pPr marL="297360">
                        <a:lnSpc>
                          <a:spcPct val="100000"/>
                        </a:lnSpc>
                        <a:tabLst>
                          <a:tab algn="l" pos="0"/>
                        </a:tabLst>
                      </a:pPr>
                      <a:r>
                        <a:rPr b="0" lang="en-US" sz="1100" spc="-1" strike="noStrike">
                          <a:solidFill>
                            <a:srgbClr val="ffffff"/>
                          </a:solidFill>
                          <a:latin typeface="Times New Roman"/>
                          <a:ea typeface="Times New Roman"/>
                        </a:rPr>
                        <a:t>Students will be able to compare the features of the</a:t>
                      </a:r>
                      <a:endParaRPr b="0" lang="en-US" sz="1100" spc="-1" strike="noStrike">
                        <a:latin typeface="Arial"/>
                      </a:endParaRPr>
                    </a:p>
                    <a:p>
                      <a:pPr marL="297360">
                        <a:lnSpc>
                          <a:spcPct val="138000"/>
                        </a:lnSpc>
                        <a:spcBef>
                          <a:spcPts val="74"/>
                        </a:spcBef>
                        <a:tabLst>
                          <a:tab algn="l" pos="0"/>
                        </a:tabLst>
                      </a:pPr>
                      <a:r>
                        <a:rPr b="0" lang="en-US" sz="1100" spc="-1" strike="noStrike">
                          <a:solidFill>
                            <a:srgbClr val="ffffff"/>
                          </a:solidFill>
                          <a:latin typeface="Times New Roman"/>
                          <a:ea typeface="Times New Roman"/>
                        </a:rPr>
                        <a:t>processors based on the design requirements of the  system.</a:t>
                      </a:r>
                      <a:endParaRPr b="0" lang="en-US" sz="11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840" bIns="0">
                      <a:noAutofit/>
                    </a:bodyPr>
                    <a:p>
                      <a:pPr marL="68760">
                        <a:lnSpc>
                          <a:spcPct val="100000"/>
                        </a:lnSpc>
                        <a:tabLst>
                          <a:tab algn="l" pos="0"/>
                        </a:tabLst>
                      </a:pPr>
                      <a:r>
                        <a:rPr b="1" lang="en-US" sz="1200" spc="-1" strike="noStrike">
                          <a:solidFill>
                            <a:srgbClr val="ffffff"/>
                          </a:solidFill>
                          <a:latin typeface="Arial"/>
                          <a:ea typeface="Arial"/>
                        </a:rPr>
                        <a:t>Understand</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r>
              <a:tr h="532800">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CO3</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120" bIns="0">
                      <a:noAutofit/>
                    </a:bodyPr>
                    <a:p>
                      <a:pPr marL="297360">
                        <a:lnSpc>
                          <a:spcPct val="100000"/>
                        </a:lnSpc>
                        <a:tabLst>
                          <a:tab algn="l" pos="0"/>
                        </a:tabLst>
                      </a:pPr>
                      <a:r>
                        <a:rPr b="0" lang="en-US" sz="1100" spc="-1" strike="noStrike">
                          <a:solidFill>
                            <a:srgbClr val="ffffff"/>
                          </a:solidFill>
                          <a:latin typeface="Times New Roman"/>
                          <a:ea typeface="Times New Roman"/>
                        </a:rPr>
                        <a:t>Students</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will</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be</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able</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to</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understand</a:t>
                      </a:r>
                      <a:r>
                        <a:rPr b="0" lang="en-US" sz="1100" spc="-1" strike="noStrike">
                          <a:solidFill>
                            <a:srgbClr val="ffffff"/>
                          </a:solidFill>
                          <a:latin typeface="Times New Roman"/>
                          <a:ea typeface="Times New Roman"/>
                        </a:rPr>
                        <a:t>	</a:t>
                      </a:r>
                      <a:r>
                        <a:rPr b="0" lang="en-US" sz="1100" spc="-1" strike="noStrike">
                          <a:solidFill>
                            <a:srgbClr val="ffffff"/>
                          </a:solidFill>
                          <a:latin typeface="Times New Roman"/>
                          <a:ea typeface="Times New Roman"/>
                        </a:rPr>
                        <a:t>different</a:t>
                      </a:r>
                      <a:endParaRPr b="0" lang="en-US" sz="1100" spc="-1" strike="noStrike">
                        <a:latin typeface="Arial"/>
                      </a:endParaRPr>
                    </a:p>
                    <a:p>
                      <a:pPr marL="297360">
                        <a:lnSpc>
                          <a:spcPct val="100000"/>
                        </a:lnSpc>
                        <a:spcBef>
                          <a:spcPts val="190"/>
                        </a:spcBef>
                        <a:tabLst>
                          <a:tab algn="l" pos="0"/>
                        </a:tabLst>
                      </a:pPr>
                      <a:r>
                        <a:rPr b="0" lang="en-US" sz="1100" spc="-1" strike="noStrike">
                          <a:solidFill>
                            <a:srgbClr val="ffffff"/>
                          </a:solidFill>
                          <a:latin typeface="Times New Roman"/>
                          <a:ea typeface="Times New Roman"/>
                        </a:rPr>
                        <a:t>communication protocols for hardware interfacing.</a:t>
                      </a:r>
                      <a:endParaRPr b="0" lang="en-US" sz="11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lIns="0" rIns="0" tIns="6840" bIns="0">
                      <a:noAutofit/>
                    </a:bodyPr>
                    <a:p>
                      <a:pPr marL="68760">
                        <a:lnSpc>
                          <a:spcPct val="100000"/>
                        </a:lnSpc>
                        <a:tabLst>
                          <a:tab algn="l" pos="0"/>
                        </a:tabLst>
                      </a:pPr>
                      <a:r>
                        <a:rPr b="0" lang="en-US" sz="1200" spc="-1" strike="noStrike">
                          <a:solidFill>
                            <a:srgbClr val="ffffff"/>
                          </a:solidFill>
                          <a:latin typeface="Arial"/>
                          <a:ea typeface="Arial"/>
                        </a:rPr>
                        <a:t>Understand</a:t>
                      </a:r>
                      <a:endParaRPr b="0" lang="en-US" sz="1200" spc="-1" strike="noStrike">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950" name="Google Shape;920;gda7c634b4f_0_700"/>
          <p:cNvSpPr txBox="1"/>
          <p:nvPr/>
        </p:nvSpPr>
        <p:spPr>
          <a:xfrm>
            <a:off x="2883960" y="308160"/>
            <a:ext cx="6423480" cy="1665000"/>
          </a:xfrm>
          <a:prstGeom prst="rect">
            <a:avLst/>
          </a:prstGeom>
          <a:noFill/>
          <a:ln w="0">
            <a:noFill/>
          </a:ln>
        </p:spPr>
        <p:txBody>
          <a:bodyPr lIns="0" rIns="0" tIns="80640" bIns="0">
            <a:noAutofit/>
          </a:bodyPr>
          <a:p>
            <a:pPr marL="483120" algn="ctr">
              <a:lnSpc>
                <a:spcPct val="90000"/>
              </a:lnSpc>
              <a:tabLst>
                <a:tab algn="l" pos="0"/>
              </a:tabLst>
            </a:pPr>
            <a:r>
              <a:rPr b="1" lang="en-US" sz="4400" spc="-1" strike="noStrike">
                <a:solidFill>
                  <a:srgbClr val="ffffff"/>
                </a:solidFill>
                <a:latin typeface="Arial"/>
                <a:ea typeface="Arial"/>
              </a:rPr>
              <a:t>Operating Modes of 8086</a:t>
            </a:r>
            <a:endParaRPr b="0" lang="en-US" sz="4400" spc="-1" strike="noStrike">
              <a:solidFill>
                <a:srgbClr val="000000"/>
              </a:solidFill>
              <a:latin typeface="Arial"/>
            </a:endParaRPr>
          </a:p>
          <a:p>
            <a:pPr marL="12600">
              <a:lnSpc>
                <a:spcPct val="100000"/>
              </a:lnSpc>
              <a:spcBef>
                <a:spcPts val="96"/>
              </a:spcBef>
              <a:tabLst>
                <a:tab algn="l" pos="0"/>
              </a:tabLst>
            </a:pPr>
            <a:r>
              <a:rPr b="1" lang="en-US" sz="2400" spc="-1" strike="noStrike">
                <a:solidFill>
                  <a:srgbClr val="ffffff"/>
                </a:solidFill>
                <a:latin typeface="Arial"/>
                <a:ea typeface="Arial"/>
              </a:rPr>
              <a:t>Course Outcome</a:t>
            </a:r>
            <a:endParaRPr b="0" lang="en-US" sz="2400" spc="-1" strike="noStrike">
              <a:solidFill>
                <a:srgbClr val="000000"/>
              </a:solidFill>
              <a:latin typeface="Arial"/>
            </a:endParaRPr>
          </a:p>
        </p:txBody>
      </p:sp>
      <p:grpSp>
        <p:nvGrpSpPr>
          <p:cNvPr id="951" name="Google Shape;921;gda7c634b4f_0_700"/>
          <p:cNvGrpSpPr/>
          <p:nvPr/>
        </p:nvGrpSpPr>
        <p:grpSpPr>
          <a:xfrm>
            <a:off x="5456520" y="3125880"/>
            <a:ext cx="5435280" cy="1600200"/>
            <a:chOff x="5456520" y="3125880"/>
            <a:chExt cx="5435280" cy="1600200"/>
          </a:xfrm>
        </p:grpSpPr>
        <p:sp>
          <p:nvSpPr>
            <p:cNvPr id="952" name="Google Shape;922;gda7c634b4f_0_700"/>
            <p:cNvSpPr/>
            <p:nvPr/>
          </p:nvSpPr>
          <p:spPr>
            <a:xfrm>
              <a:off x="5456520" y="3626640"/>
              <a:ext cx="2664720" cy="1099440"/>
            </a:xfrm>
            <a:custGeom>
              <a:avLst/>
              <a:gdLst/>
              <a:ahLst/>
              <a:rect l="l" t="t" r="r" b="b"/>
              <a:pathLst>
                <a:path w="2665095" h="1099820">
                  <a:moveTo>
                    <a:pt x="2592019" y="29428"/>
                  </a:moveTo>
                  <a:lnTo>
                    <a:pt x="0" y="1087501"/>
                  </a:lnTo>
                  <a:lnTo>
                    <a:pt x="4825" y="1099312"/>
                  </a:lnTo>
                  <a:lnTo>
                    <a:pt x="2596798" y="41131"/>
                  </a:lnTo>
                  <a:lnTo>
                    <a:pt x="2592019" y="29428"/>
                  </a:lnTo>
                  <a:close/>
                  <a:moveTo>
                    <a:pt x="2649072" y="24637"/>
                  </a:moveTo>
                  <a:lnTo>
                    <a:pt x="2603754" y="24637"/>
                  </a:lnTo>
                  <a:lnTo>
                    <a:pt x="2608579" y="36322"/>
                  </a:lnTo>
                  <a:lnTo>
                    <a:pt x="2596798" y="41131"/>
                  </a:lnTo>
                  <a:lnTo>
                    <a:pt x="2608834" y="70612"/>
                  </a:lnTo>
                  <a:lnTo>
                    <a:pt x="2649072" y="24637"/>
                  </a:lnTo>
                  <a:close/>
                  <a:moveTo>
                    <a:pt x="2603754" y="24637"/>
                  </a:moveTo>
                  <a:lnTo>
                    <a:pt x="2592019" y="29428"/>
                  </a:lnTo>
                  <a:lnTo>
                    <a:pt x="2596798" y="41131"/>
                  </a:lnTo>
                  <a:lnTo>
                    <a:pt x="2608579" y="36322"/>
                  </a:lnTo>
                  <a:lnTo>
                    <a:pt x="2603754" y="24637"/>
                  </a:lnTo>
                  <a:close/>
                  <a:moveTo>
                    <a:pt x="2580004" y="0"/>
                  </a:moveTo>
                  <a:lnTo>
                    <a:pt x="2592019" y="29428"/>
                  </a:lnTo>
                  <a:lnTo>
                    <a:pt x="2603754" y="24637"/>
                  </a:lnTo>
                  <a:lnTo>
                    <a:pt x="2649072" y="24637"/>
                  </a:lnTo>
                  <a:lnTo>
                    <a:pt x="2664968" y="6477"/>
                  </a:lnTo>
                  <a:lnTo>
                    <a:pt x="2580004" y="0"/>
                  </a:lnTo>
                  <a:close/>
                </a:path>
              </a:pathLst>
            </a:custGeom>
            <a:solidFill>
              <a:srgbClr val="5b9bd4"/>
            </a:solidFill>
            <a:ln w="0">
              <a:noFill/>
            </a:ln>
          </p:spPr>
          <p:style>
            <a:lnRef idx="0"/>
            <a:fillRef idx="0"/>
            <a:effectRef idx="0"/>
            <a:fontRef idx="minor"/>
          </p:style>
        </p:sp>
        <p:sp>
          <p:nvSpPr>
            <p:cNvPr id="953" name="Google Shape;923;gda7c634b4f_0_700"/>
            <p:cNvSpPr/>
            <p:nvPr/>
          </p:nvSpPr>
          <p:spPr>
            <a:xfrm>
              <a:off x="8202240" y="3125880"/>
              <a:ext cx="2689560" cy="943200"/>
            </a:xfrm>
            <a:custGeom>
              <a:avLst/>
              <a:gdLst/>
              <a:ahLst/>
              <a:rect l="l" t="t" r="r" b="b"/>
              <a:pathLst>
                <a:path w="2689859" h="943610">
                  <a:moveTo>
                    <a:pt x="2689860" y="0"/>
                  </a:moveTo>
                  <a:lnTo>
                    <a:pt x="0" y="0"/>
                  </a:lnTo>
                  <a:lnTo>
                    <a:pt x="0" y="943356"/>
                  </a:lnTo>
                  <a:lnTo>
                    <a:pt x="2689860" y="943356"/>
                  </a:lnTo>
                  <a:lnTo>
                    <a:pt x="2689860" y="0"/>
                  </a:lnTo>
                  <a:close/>
                </a:path>
              </a:pathLst>
            </a:custGeom>
            <a:solidFill>
              <a:srgbClr val="ffffff"/>
            </a:solidFill>
            <a:ln w="0">
              <a:noFill/>
            </a:ln>
          </p:spPr>
          <p:style>
            <a:lnRef idx="0"/>
            <a:fillRef idx="0"/>
            <a:effectRef idx="0"/>
            <a:fontRef idx="minor"/>
          </p:style>
        </p:sp>
        <p:sp>
          <p:nvSpPr>
            <p:cNvPr id="954" name="Google Shape;924;gda7c634b4f_0_700"/>
            <p:cNvSpPr/>
            <p:nvPr/>
          </p:nvSpPr>
          <p:spPr>
            <a:xfrm>
              <a:off x="8202240" y="3125880"/>
              <a:ext cx="2689560" cy="943200"/>
            </a:xfrm>
            <a:custGeom>
              <a:avLst/>
              <a:gdLst/>
              <a:ahLst/>
              <a:rect l="l" t="t" r="r" b="b"/>
              <a:pathLst>
                <a:path w="2689859" h="943610">
                  <a:moveTo>
                    <a:pt x="0" y="943356"/>
                  </a:moveTo>
                  <a:lnTo>
                    <a:pt x="2689860" y="943356"/>
                  </a:lnTo>
                  <a:lnTo>
                    <a:pt x="2689860" y="0"/>
                  </a:lnTo>
                  <a:lnTo>
                    <a:pt x="0" y="0"/>
                  </a:lnTo>
                  <a:lnTo>
                    <a:pt x="0" y="943356"/>
                  </a:lnTo>
                  <a:close/>
                </a:path>
              </a:pathLst>
            </a:custGeom>
            <a:noFill/>
            <a:ln w="12175">
              <a:solidFill>
                <a:srgbClr val="000000"/>
              </a:solidFill>
              <a:round/>
            </a:ln>
          </p:spPr>
          <p:style>
            <a:lnRef idx="0"/>
            <a:fillRef idx="0"/>
            <a:effectRef idx="0"/>
            <a:fontRef idx="minor"/>
          </p:style>
        </p:sp>
      </p:grpSp>
      <p:sp>
        <p:nvSpPr>
          <p:cNvPr id="955" name="Google Shape;925;gda7c634b4f_0_700"/>
          <p:cNvSpPr/>
          <p:nvPr/>
        </p:nvSpPr>
        <p:spPr>
          <a:xfrm>
            <a:off x="8202240" y="3125880"/>
            <a:ext cx="2689560" cy="731880"/>
          </a:xfrm>
          <a:prstGeom prst="rect">
            <a:avLst/>
          </a:prstGeom>
          <a:noFill/>
          <a:ln w="0">
            <a:noFill/>
          </a:ln>
        </p:spPr>
        <p:style>
          <a:lnRef idx="0"/>
          <a:fillRef idx="0"/>
          <a:effectRef idx="0"/>
          <a:fontRef idx="minor"/>
        </p:style>
        <p:txBody>
          <a:bodyPr lIns="0" rIns="0" tIns="182160" bIns="0">
            <a:spAutoFit/>
          </a:bodyPr>
          <a:p>
            <a:pPr algn="ctr">
              <a:lnSpc>
                <a:spcPct val="100000"/>
              </a:lnSpc>
              <a:tabLst>
                <a:tab algn="l" pos="0"/>
              </a:tabLst>
            </a:pPr>
            <a:r>
              <a:rPr b="0" lang="en-US" sz="1800" spc="-1" strike="noStrike">
                <a:solidFill>
                  <a:srgbClr val="ffffff"/>
                </a:solidFill>
                <a:latin typeface="Arial"/>
                <a:ea typeface="Arial"/>
              </a:rPr>
              <a:t>This will be covered in this</a:t>
            </a:r>
            <a:endParaRPr b="0" lang="en-US" sz="1800" spc="-1" strike="noStrike">
              <a:latin typeface="Arial"/>
            </a:endParaRPr>
          </a:p>
          <a:p>
            <a:pPr marL="2520" algn="ctr">
              <a:lnSpc>
                <a:spcPct val="100000"/>
              </a:lnSpc>
              <a:spcBef>
                <a:spcPts val="6"/>
              </a:spcBef>
              <a:tabLst>
                <a:tab algn="l" pos="0"/>
              </a:tabLst>
            </a:pPr>
            <a:r>
              <a:rPr b="0" lang="en-US" sz="1800" spc="-1" strike="noStrike">
                <a:solidFill>
                  <a:srgbClr val="ffffff"/>
                </a:solidFill>
                <a:latin typeface="Arial"/>
                <a:ea typeface="Arial"/>
              </a:rPr>
              <a:t>lecture</a:t>
            </a:r>
            <a:endParaRPr b="0" lang="en-US" sz="1800" spc="-1" strike="noStrike">
              <a:latin typeface="Arial"/>
            </a:endParaRPr>
          </a:p>
        </p:txBody>
      </p:sp>
      <p:sp>
        <p:nvSpPr>
          <p:cNvPr id="956" name="Google Shape;926;gda7c634b4f_0_700"/>
          <p:cNvSpPr txBox="1"/>
          <p:nvPr/>
        </p:nvSpPr>
        <p:spPr>
          <a:xfrm>
            <a:off x="2333520" y="2024640"/>
            <a:ext cx="8647200" cy="3887280"/>
          </a:xfrm>
          <a:prstGeom prst="rect">
            <a:avLst/>
          </a:prstGeom>
          <a:noFill/>
          <a:ln w="0">
            <a:noFill/>
          </a:ln>
        </p:spPr>
        <p:txBody>
          <a:bodyPr lIns="0" rIns="0" tIns="0" bIns="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 name="Google Shape;933;gda7c634b4f_0_712"/>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Instruction Set of 8086</a:t>
            </a:r>
            <a:endParaRPr b="0" lang="en-US" sz="5000" spc="-1" strike="noStrike">
              <a:latin typeface="Arial"/>
            </a:endParaRPr>
          </a:p>
        </p:txBody>
      </p:sp>
      <p:sp>
        <p:nvSpPr>
          <p:cNvPr id="958" name="Google Shape;934;gda7c634b4f_0_712"/>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0" lang="en-US" sz="3200" spc="-1" strike="noStrike">
                <a:solidFill>
                  <a:srgbClr val="000000"/>
                </a:solidFill>
                <a:latin typeface="Constantia"/>
                <a:ea typeface="Constantia"/>
              </a:rPr>
              <a:t>An instruction is a binary pattern designed inside a microprocessor to perform a specific function.</a:t>
            </a:r>
            <a:endParaRPr b="0" lang="en-US" sz="3200" spc="-1" strike="noStrike">
              <a:latin typeface="Arial"/>
            </a:endParaRPr>
          </a:p>
          <a:p>
            <a:pPr marL="262080" indent="-261720">
              <a:lnSpc>
                <a:spcPct val="100000"/>
              </a:lnSpc>
              <a:spcBef>
                <a:spcPts val="2001"/>
              </a:spcBef>
              <a:buClr>
                <a:srgbClr val="e7bc29"/>
              </a:buClr>
              <a:buFont typeface="Noto Sans Symbols"/>
              <a:buChar char="⚫"/>
            </a:pPr>
            <a:r>
              <a:rPr b="0" lang="en-US" sz="3200" spc="-1" strike="noStrike">
                <a:solidFill>
                  <a:srgbClr val="000000"/>
                </a:solidFill>
                <a:latin typeface="Constantia"/>
                <a:ea typeface="Constantia"/>
              </a:rPr>
              <a:t>The entire group of instructions that a microprocessor supports is called </a:t>
            </a:r>
            <a:r>
              <a:rPr b="1" lang="en-US" sz="3200" spc="-1" strike="noStrike">
                <a:solidFill>
                  <a:srgbClr val="000000"/>
                </a:solidFill>
                <a:latin typeface="Constantia"/>
                <a:ea typeface="Constantia"/>
              </a:rPr>
              <a:t>Instruction Set</a:t>
            </a:r>
            <a:r>
              <a:rPr b="0" lang="en-US" sz="3200" spc="-1" strike="noStrike">
                <a:solidFill>
                  <a:srgbClr val="000000"/>
                </a:solidFill>
                <a:latin typeface="Constantia"/>
                <a:ea typeface="Constantia"/>
              </a:rPr>
              <a:t>.</a:t>
            </a:r>
            <a:endParaRPr b="0" lang="en-US" sz="3200" spc="-1" strike="noStrike">
              <a:latin typeface="Arial"/>
            </a:endParaRPr>
          </a:p>
          <a:p>
            <a:pPr marL="262080" indent="-261720">
              <a:lnSpc>
                <a:spcPct val="100000"/>
              </a:lnSpc>
              <a:spcBef>
                <a:spcPts val="2001"/>
              </a:spcBef>
              <a:buClr>
                <a:srgbClr val="e7bc29"/>
              </a:buClr>
              <a:buFont typeface="Noto Sans Symbols"/>
              <a:buChar char="⚫"/>
            </a:pPr>
            <a:r>
              <a:rPr b="0" lang="en-US" sz="3200" spc="-1" strike="noStrike">
                <a:solidFill>
                  <a:srgbClr val="000000"/>
                </a:solidFill>
                <a:latin typeface="Constantia"/>
                <a:ea typeface="Constantia"/>
              </a:rPr>
              <a:t>8086 has more than </a:t>
            </a:r>
            <a:r>
              <a:rPr b="1" lang="en-US" sz="3200" spc="-1" strike="noStrike">
                <a:solidFill>
                  <a:srgbClr val="000000"/>
                </a:solidFill>
                <a:latin typeface="Constantia"/>
                <a:ea typeface="Constantia"/>
              </a:rPr>
              <a:t>20,000</a:t>
            </a:r>
            <a:r>
              <a:rPr b="0" lang="en-US" sz="3200" spc="-1" strike="noStrike">
                <a:solidFill>
                  <a:srgbClr val="000000"/>
                </a:solidFill>
                <a:latin typeface="Constantia"/>
                <a:ea typeface="Constantia"/>
              </a:rPr>
              <a:t> instructions.</a:t>
            </a:r>
            <a:endParaRPr b="0" lang="en-US" sz="3200" spc="-1" strike="noStrike">
              <a:latin typeface="Arial"/>
            </a:endParaRPr>
          </a:p>
        </p:txBody>
      </p:sp>
      <p:sp>
        <p:nvSpPr>
          <p:cNvPr id="959" name="Google Shape;935;gda7c634b4f_0_712"/>
          <p:cNvSpPr/>
          <p:nvPr/>
        </p:nvSpPr>
        <p:spPr>
          <a:xfrm>
            <a:off x="1981080" y="7102440"/>
            <a:ext cx="2133360" cy="364680"/>
          </a:xfrm>
          <a:prstGeom prst="rect">
            <a:avLst/>
          </a:prstGeom>
          <a:noFill/>
          <a:ln w="0">
            <a:noFill/>
          </a:ln>
        </p:spPr>
        <p:style>
          <a:lnRef idx="0"/>
          <a:fillRef idx="0"/>
          <a:effectRef idx="0"/>
          <a:fontRef idx="minor"/>
        </p:style>
        <p:txBody>
          <a:bodyPr lIns="0" rIns="0" tIns="0" bIns="0" anchor="b">
            <a:noAutofit/>
          </a:bodyPr>
          <a:p>
            <a:pPr>
              <a:lnSpc>
                <a:spcPct val="100000"/>
              </a:lnSpc>
              <a:tabLst>
                <a:tab algn="l" pos="0"/>
              </a:tabLst>
            </a:pPr>
            <a:r>
              <a:rPr b="0" lang="en-US" sz="1200" spc="-1" strike="noStrike">
                <a:solidFill>
                  <a:srgbClr val="404924"/>
                </a:solidFill>
                <a:latin typeface="Constantia"/>
                <a:ea typeface="Constantia"/>
              </a:rPr>
              <a:t>21-Nov-2010</a:t>
            </a:r>
            <a:endParaRPr b="0" lang="en-US" sz="1200" spc="-1" strike="noStrike">
              <a:latin typeface="Arial"/>
            </a:endParaRPr>
          </a:p>
        </p:txBody>
      </p:sp>
      <p:sp>
        <p:nvSpPr>
          <p:cNvPr id="960" name="Google Shape;936;gda7c634b4f_0_712"/>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890B8C78-1E9A-4153-8A81-A9D75543231B}" type="slidenum">
              <a:rPr b="0" lang="en-US" sz="1200" spc="-1" strike="noStrike">
                <a:solidFill>
                  <a:srgbClr val="404924"/>
                </a:solidFill>
                <a:latin typeface="Constantia"/>
                <a:ea typeface="Constantia"/>
              </a:rPr>
              <a:t>&lt;number&gt;</a:t>
            </a:fld>
            <a:endParaRPr b="0" lang="en-US" sz="1200" spc="-1" strike="noStrike">
              <a:latin typeface="Arial"/>
            </a:endParaRPr>
          </a:p>
        </p:txBody>
      </p:sp>
      <p:sp>
        <p:nvSpPr>
          <p:cNvPr id="961" name="Google Shape;937;gda7c634b4f_0_712"/>
          <p:cNvSpPr/>
          <p:nvPr/>
        </p:nvSpPr>
        <p:spPr>
          <a:xfrm>
            <a:off x="4191120" y="6950160"/>
            <a:ext cx="3352320" cy="364680"/>
          </a:xfrm>
          <a:prstGeom prst="rect">
            <a:avLst/>
          </a:prstGeom>
          <a:noFill/>
          <a:ln w="0">
            <a:noFill/>
          </a:ln>
        </p:spPr>
        <p:style>
          <a:lnRef idx="0"/>
          <a:fillRef idx="0"/>
          <a:effectRef idx="0"/>
          <a:fontRef idx="minor"/>
        </p:style>
        <p:txBody>
          <a:bodyPr lIns="0" rIns="0" tIns="0" bIns="0" anchor="b">
            <a:noAutofit/>
          </a:bodyPr>
          <a:p>
            <a:pPr>
              <a:lnSpc>
                <a:spcPct val="100000"/>
              </a:lnSpc>
              <a:tabLst>
                <a:tab algn="l" pos="0"/>
              </a:tabLst>
            </a:pPr>
            <a:r>
              <a:rPr b="0" lang="en-US" sz="1200" spc="-1" strike="noStrike">
                <a:solidFill>
                  <a:srgbClr val="404924"/>
                </a:solidFill>
                <a:latin typeface="Constantia"/>
                <a:ea typeface="Constantia"/>
              </a:rPr>
              <a:t>ohmshankar.ece@act.edu.in</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Google Shape;944;gda7c634b4f_0_722"/>
          <p:cNvSpPr/>
          <p:nvPr/>
        </p:nvSpPr>
        <p:spPr>
          <a:xfrm>
            <a:off x="1884240" y="21276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3200" spc="-1" strike="noStrike">
                <a:solidFill>
                  <a:srgbClr val="444d26"/>
                </a:solidFill>
                <a:latin typeface="Calibri"/>
                <a:ea typeface="Calibri"/>
              </a:rPr>
              <a:t>Classification of Instruction Set</a:t>
            </a:r>
            <a:endParaRPr b="0" lang="en-US" sz="3200" spc="-1" strike="noStrike">
              <a:latin typeface="Arial"/>
            </a:endParaRPr>
          </a:p>
        </p:txBody>
      </p:sp>
      <p:sp>
        <p:nvSpPr>
          <p:cNvPr id="963" name="Google Shape;945;gda7c634b4f_0_722"/>
          <p:cNvSpPr/>
          <p:nvPr/>
        </p:nvSpPr>
        <p:spPr>
          <a:xfrm>
            <a:off x="2236680" y="1224000"/>
            <a:ext cx="8286120" cy="5214600"/>
          </a:xfrm>
          <a:prstGeom prst="rect">
            <a:avLst/>
          </a:prstGeom>
          <a:noFill/>
          <a:ln w="0">
            <a:noFill/>
          </a:ln>
        </p:spPr>
        <p:style>
          <a:lnRef idx="0"/>
          <a:fillRef idx="0"/>
          <a:effectRef idx="0"/>
          <a:fontRef idx="minor"/>
        </p:style>
        <p:txBody>
          <a:bodyPr lIns="90000" rIns="90000" tIns="46800" bIns="46800">
            <a:noAutofit/>
          </a:bodyPr>
          <a:p>
            <a:pPr>
              <a:lnSpc>
                <a:spcPct val="100000"/>
              </a:lnSpc>
              <a:tabLst>
                <a:tab algn="l" pos="0"/>
              </a:tabLst>
            </a:pPr>
            <a:r>
              <a:rPr b="0" lang="en-US" sz="2600" spc="-1" strike="noStrike">
                <a:solidFill>
                  <a:srgbClr val="000000"/>
                </a:solidFill>
                <a:latin typeface="Constantia"/>
                <a:ea typeface="Constantia"/>
              </a:rPr>
              <a:t>1. Arithmetic Instructions and Logical Instruction</a:t>
            </a:r>
            <a:endParaRPr b="0" lang="en-US" sz="2600" spc="-1" strike="noStrike">
              <a:latin typeface="Arial"/>
            </a:endParaRPr>
          </a:p>
          <a:p>
            <a:pPr>
              <a:lnSpc>
                <a:spcPct val="100000"/>
              </a:lnSpc>
              <a:spcBef>
                <a:spcPts val="2001"/>
              </a:spcBef>
              <a:tabLst>
                <a:tab algn="l" pos="0"/>
              </a:tabLst>
            </a:pPr>
            <a:r>
              <a:rPr b="0" lang="en-US" sz="2600" spc="-1" strike="noStrike">
                <a:solidFill>
                  <a:srgbClr val="000000"/>
                </a:solidFill>
                <a:latin typeface="Constantia"/>
                <a:ea typeface="Constantia"/>
              </a:rPr>
              <a:t>2. Data Transfer Instructions</a:t>
            </a:r>
            <a:endParaRPr b="0" lang="en-US" sz="2600" spc="-1" strike="noStrike">
              <a:latin typeface="Arial"/>
            </a:endParaRPr>
          </a:p>
          <a:p>
            <a:pPr>
              <a:lnSpc>
                <a:spcPct val="100000"/>
              </a:lnSpc>
              <a:spcBef>
                <a:spcPts val="2001"/>
              </a:spcBef>
              <a:tabLst>
                <a:tab algn="l" pos="0"/>
              </a:tabLst>
            </a:pPr>
            <a:r>
              <a:rPr b="0" lang="en-US" sz="2600" spc="-1" strike="noStrike">
                <a:solidFill>
                  <a:srgbClr val="000000"/>
                </a:solidFill>
                <a:latin typeface="Constantia"/>
                <a:ea typeface="Constantia"/>
              </a:rPr>
              <a:t>3. Branch and  Loop Instruction</a:t>
            </a:r>
            <a:endParaRPr b="0" lang="en-US" sz="2600" spc="-1" strike="noStrike">
              <a:latin typeface="Arial"/>
            </a:endParaRPr>
          </a:p>
          <a:p>
            <a:pPr>
              <a:lnSpc>
                <a:spcPct val="100000"/>
              </a:lnSpc>
              <a:spcBef>
                <a:spcPts val="2001"/>
              </a:spcBef>
              <a:tabLst>
                <a:tab algn="l" pos="0"/>
              </a:tabLst>
            </a:pPr>
            <a:r>
              <a:rPr b="0" lang="en-US" sz="2600" spc="-1" strike="noStrike">
                <a:solidFill>
                  <a:srgbClr val="000000"/>
                </a:solidFill>
                <a:latin typeface="Constantia"/>
                <a:ea typeface="Constantia"/>
              </a:rPr>
              <a:t>4. M/C control Instruction</a:t>
            </a:r>
            <a:endParaRPr b="0" lang="en-US" sz="2600" spc="-1" strike="noStrike">
              <a:latin typeface="Arial"/>
            </a:endParaRPr>
          </a:p>
          <a:p>
            <a:pPr>
              <a:lnSpc>
                <a:spcPct val="100000"/>
              </a:lnSpc>
              <a:spcBef>
                <a:spcPts val="2001"/>
              </a:spcBef>
              <a:tabLst>
                <a:tab algn="l" pos="0"/>
              </a:tabLst>
            </a:pPr>
            <a:r>
              <a:rPr b="0" lang="en-US" sz="2600" spc="-1" strike="noStrike">
                <a:solidFill>
                  <a:srgbClr val="000000"/>
                </a:solidFill>
                <a:latin typeface="Constantia"/>
                <a:ea typeface="Constantia"/>
              </a:rPr>
              <a:t>5. Flag Manipulation Instructions</a:t>
            </a:r>
            <a:endParaRPr b="0" lang="en-US" sz="2600" spc="-1" strike="noStrike">
              <a:latin typeface="Arial"/>
            </a:endParaRPr>
          </a:p>
          <a:p>
            <a:pPr>
              <a:lnSpc>
                <a:spcPct val="100000"/>
              </a:lnSpc>
              <a:spcBef>
                <a:spcPts val="2001"/>
              </a:spcBef>
              <a:tabLst>
                <a:tab algn="l" pos="0"/>
              </a:tabLst>
            </a:pPr>
            <a:r>
              <a:rPr b="0" lang="en-US" sz="2600" spc="-1" strike="noStrike">
                <a:solidFill>
                  <a:srgbClr val="000000"/>
                </a:solidFill>
                <a:latin typeface="Constantia"/>
                <a:ea typeface="Constantia"/>
              </a:rPr>
              <a:t>6. Shift and Rotate Instruction</a:t>
            </a:r>
            <a:endParaRPr b="0" lang="en-US" sz="2600" spc="-1" strike="noStrike">
              <a:latin typeface="Arial"/>
            </a:endParaRPr>
          </a:p>
          <a:p>
            <a:pPr>
              <a:lnSpc>
                <a:spcPct val="100000"/>
              </a:lnSpc>
              <a:spcBef>
                <a:spcPts val="2001"/>
              </a:spcBef>
              <a:tabLst>
                <a:tab algn="l" pos="0"/>
              </a:tabLst>
            </a:pPr>
            <a:r>
              <a:rPr b="0" lang="en-US" sz="2600" spc="-1" strike="noStrike">
                <a:solidFill>
                  <a:srgbClr val="000000"/>
                </a:solidFill>
                <a:latin typeface="Constantia"/>
                <a:ea typeface="Constantia"/>
              </a:rPr>
              <a:t>7. String Instructions</a:t>
            </a:r>
            <a:endParaRPr b="0" lang="en-US" sz="2600" spc="-1" strike="noStrike">
              <a:latin typeface="Arial"/>
            </a:endParaRPr>
          </a:p>
        </p:txBody>
      </p:sp>
      <p:sp>
        <p:nvSpPr>
          <p:cNvPr id="964" name="Google Shape;946;gda7c634b4f_0_722"/>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D466F8D7-DD5B-4BE2-B0AF-B56433958CD9}"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 name="Google Shape;952;gda7c634b4f_0_730"/>
          <p:cNvSpPr/>
          <p:nvPr/>
        </p:nvSpPr>
        <p:spPr>
          <a:xfrm>
            <a:off x="1981080" y="240984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1. Arithmetic And Logical Instructions</a:t>
            </a:r>
            <a:endParaRPr b="0" lang="en-US" sz="5000" spc="-1" strike="noStrike">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6" name="Google Shape;959;gda7c634b4f_0_735"/>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Arithmetic Instructions</a:t>
            </a:r>
            <a:endParaRPr b="0" lang="en-US" sz="5000" spc="-1" strike="noStrike">
              <a:latin typeface="Arial"/>
            </a:endParaRPr>
          </a:p>
        </p:txBody>
      </p:sp>
      <p:sp>
        <p:nvSpPr>
          <p:cNvPr id="967" name="Google Shape;960;gda7c634b4f_0_735"/>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3200" spc="-1" strike="noStrike">
                <a:solidFill>
                  <a:srgbClr val="000000"/>
                </a:solidFill>
                <a:latin typeface="Constantia"/>
                <a:ea typeface="Constantia"/>
              </a:rPr>
              <a:t>ADD Des, Src:</a:t>
            </a:r>
            <a:endParaRPr b="0" lang="en-US" sz="3200" spc="-1" strike="noStrike">
              <a:latin typeface="Arial"/>
            </a:endParaRPr>
          </a:p>
          <a:p>
            <a:pPr lvl="1" marL="628560" indent="-239400">
              <a:lnSpc>
                <a:spcPct val="100000"/>
              </a:lnSpc>
              <a:spcBef>
                <a:spcPts val="1899"/>
              </a:spcBef>
              <a:buClr>
                <a:srgbClr val="a5b592"/>
              </a:buClr>
              <a:buFont typeface="Noto Sans Symbols"/>
              <a:buChar char="⚫"/>
            </a:pPr>
            <a:r>
              <a:rPr b="0" lang="en-US" sz="2800" spc="-1" strike="noStrike">
                <a:solidFill>
                  <a:srgbClr val="000000"/>
                </a:solidFill>
                <a:latin typeface="Constantia"/>
                <a:ea typeface="Constantia"/>
              </a:rPr>
              <a:t>It adds a byte to byte or a word to word.</a:t>
            </a:r>
            <a:endParaRPr b="0" lang="en-US" sz="2800" spc="-1" strike="noStrike">
              <a:latin typeface="Arial"/>
            </a:endParaRPr>
          </a:p>
          <a:p>
            <a:pPr lvl="1" marL="628560" indent="-239400">
              <a:lnSpc>
                <a:spcPct val="100000"/>
              </a:lnSpc>
              <a:spcBef>
                <a:spcPts val="1899"/>
              </a:spcBef>
              <a:buClr>
                <a:srgbClr val="a5b592"/>
              </a:buClr>
              <a:buFont typeface="Noto Sans Symbols"/>
              <a:buChar char="⚫"/>
            </a:pPr>
            <a:r>
              <a:rPr b="0" lang="en-US" sz="2800" spc="-1" strike="noStrike">
                <a:solidFill>
                  <a:srgbClr val="000000"/>
                </a:solidFill>
                <a:latin typeface="Constantia"/>
                <a:ea typeface="Constantia"/>
              </a:rPr>
              <a:t>It effects AF, CF, OF, PF, SF, ZF flags.</a:t>
            </a:r>
            <a:endParaRPr b="0" lang="en-US" sz="2800" spc="-1" strike="noStrike">
              <a:latin typeface="Arial"/>
            </a:endParaRPr>
          </a:p>
          <a:p>
            <a:pPr lvl="1" marL="628560" indent="-239400">
              <a:lnSpc>
                <a:spcPct val="100000"/>
              </a:lnSpc>
              <a:spcBef>
                <a:spcPts val="1899"/>
              </a:spcBef>
              <a:buClr>
                <a:srgbClr val="a5b592"/>
              </a:buClr>
              <a:buFont typeface="Noto Sans Symbols"/>
              <a:buChar char="⚫"/>
            </a:pPr>
            <a:r>
              <a:rPr b="0" lang="en-US" sz="2800" spc="-1" strike="noStrike">
                <a:solidFill>
                  <a:srgbClr val="000000"/>
                </a:solidFill>
                <a:latin typeface="Constantia"/>
                <a:ea typeface="Constantia"/>
              </a:rPr>
              <a:t>E.g.:</a:t>
            </a:r>
            <a:endParaRPr b="0" lang="en-US" sz="2800" spc="-1" strike="noStrike">
              <a:latin typeface="Arial"/>
            </a:endParaRPr>
          </a:p>
          <a:p>
            <a:pPr lvl="2" marL="903240" indent="-236160">
              <a:lnSpc>
                <a:spcPct val="100000"/>
              </a:lnSpc>
              <a:spcBef>
                <a:spcPts val="1800"/>
              </a:spcBef>
              <a:buClr>
                <a:srgbClr val="f3a447"/>
              </a:buClr>
              <a:buFont typeface="Noto Sans Symbols"/>
              <a:buChar char="⚫"/>
            </a:pPr>
            <a:r>
              <a:rPr b="0" lang="en-US" sz="2400" spc="-1" strike="noStrike">
                <a:solidFill>
                  <a:srgbClr val="000000"/>
                </a:solidFill>
                <a:latin typeface="Constantia"/>
                <a:ea typeface="Constantia"/>
              </a:rPr>
              <a:t>ADD AL, 74H</a:t>
            </a:r>
            <a:endParaRPr b="0" lang="en-US" sz="2400" spc="-1" strike="noStrike">
              <a:latin typeface="Arial"/>
            </a:endParaRPr>
          </a:p>
          <a:p>
            <a:pPr lvl="2" marL="903240" indent="-236160">
              <a:lnSpc>
                <a:spcPct val="100000"/>
              </a:lnSpc>
              <a:spcBef>
                <a:spcPts val="1800"/>
              </a:spcBef>
              <a:buClr>
                <a:srgbClr val="f3a447"/>
              </a:buClr>
              <a:buFont typeface="Noto Sans Symbols"/>
              <a:buChar char="⚫"/>
            </a:pPr>
            <a:r>
              <a:rPr b="0" lang="en-US" sz="2400" spc="-1" strike="noStrike">
                <a:solidFill>
                  <a:srgbClr val="000000"/>
                </a:solidFill>
                <a:latin typeface="Constantia"/>
                <a:ea typeface="Constantia"/>
              </a:rPr>
              <a:t>ADD DX, AX</a:t>
            </a:r>
            <a:endParaRPr b="0" lang="en-US" sz="2400" spc="-1" strike="noStrike">
              <a:latin typeface="Arial"/>
            </a:endParaRPr>
          </a:p>
          <a:p>
            <a:pPr lvl="2" marL="903240" indent="-236160">
              <a:lnSpc>
                <a:spcPct val="100000"/>
              </a:lnSpc>
              <a:spcBef>
                <a:spcPts val="1800"/>
              </a:spcBef>
              <a:buClr>
                <a:srgbClr val="f3a447"/>
              </a:buClr>
              <a:buFont typeface="Noto Sans Symbols"/>
              <a:buChar char="⚫"/>
            </a:pPr>
            <a:r>
              <a:rPr b="0" lang="en-US" sz="2400" spc="-1" strike="noStrike">
                <a:solidFill>
                  <a:srgbClr val="000000"/>
                </a:solidFill>
                <a:latin typeface="Constantia"/>
                <a:ea typeface="Constantia"/>
              </a:rPr>
              <a:t>ADD AX, [BX]</a:t>
            </a:r>
            <a:endParaRPr b="0" lang="en-US" sz="2400" spc="-1" strike="noStrike">
              <a:latin typeface="Arial"/>
            </a:endParaRPr>
          </a:p>
        </p:txBody>
      </p:sp>
      <p:sp>
        <p:nvSpPr>
          <p:cNvPr id="968" name="Google Shape;961;gda7c634b4f_0_735"/>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382C0B60-2474-4A2F-B953-5E6E1F8EB10F}"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9" name="Google Shape;968;gda7c634b4f_0_743"/>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Arithmetic Instructions</a:t>
            </a:r>
            <a:endParaRPr b="0" lang="en-US" sz="5000" spc="-1" strike="noStrike">
              <a:latin typeface="Arial"/>
            </a:endParaRPr>
          </a:p>
        </p:txBody>
      </p:sp>
      <p:sp>
        <p:nvSpPr>
          <p:cNvPr id="970" name="Google Shape;969;gda7c634b4f_0_743"/>
          <p:cNvSpPr/>
          <p:nvPr/>
        </p:nvSpPr>
        <p:spPr>
          <a:xfrm>
            <a:off x="1981080" y="1714680"/>
            <a:ext cx="906732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100000"/>
              </a:lnSpc>
              <a:buClr>
                <a:srgbClr val="e7bc29"/>
              </a:buClr>
              <a:buFont typeface="Noto Sans Symbols"/>
              <a:buChar char="⚫"/>
            </a:pPr>
            <a:r>
              <a:rPr b="1" lang="en-US" sz="3200" spc="-1" strike="noStrike">
                <a:solidFill>
                  <a:srgbClr val="000000"/>
                </a:solidFill>
                <a:latin typeface="Constantia"/>
                <a:ea typeface="Constantia"/>
              </a:rPr>
              <a:t>ADC Des, Src:</a:t>
            </a:r>
            <a:endParaRPr b="0" lang="en-US" sz="3200" spc="-1" strike="noStrike">
              <a:latin typeface="Arial"/>
            </a:endParaRPr>
          </a:p>
          <a:p>
            <a:pPr lvl="1" marL="628560" indent="-239400">
              <a:lnSpc>
                <a:spcPct val="100000"/>
              </a:lnSpc>
              <a:spcBef>
                <a:spcPts val="1899"/>
              </a:spcBef>
              <a:buClr>
                <a:srgbClr val="a5b592"/>
              </a:buClr>
              <a:buFont typeface="Noto Sans Symbols"/>
              <a:buChar char="⚫"/>
            </a:pPr>
            <a:r>
              <a:rPr b="0" lang="en-US" sz="2800" spc="-1" strike="noStrike">
                <a:solidFill>
                  <a:srgbClr val="000000"/>
                </a:solidFill>
                <a:latin typeface="Constantia"/>
                <a:ea typeface="Constantia"/>
              </a:rPr>
              <a:t>It adds the two operands with CF.</a:t>
            </a:r>
            <a:endParaRPr b="0" lang="en-US" sz="2800" spc="-1" strike="noStrike">
              <a:latin typeface="Arial"/>
            </a:endParaRPr>
          </a:p>
          <a:p>
            <a:pPr lvl="1" marL="628560" indent="-239400">
              <a:lnSpc>
                <a:spcPct val="100000"/>
              </a:lnSpc>
              <a:spcBef>
                <a:spcPts val="1899"/>
              </a:spcBef>
              <a:buClr>
                <a:srgbClr val="a5b592"/>
              </a:buClr>
              <a:buFont typeface="Noto Sans Symbols"/>
              <a:buChar char="⚫"/>
            </a:pPr>
            <a:r>
              <a:rPr b="0" lang="en-US" sz="2800" spc="-1" strike="noStrike">
                <a:solidFill>
                  <a:srgbClr val="000000"/>
                </a:solidFill>
                <a:latin typeface="Constantia"/>
                <a:ea typeface="Constantia"/>
              </a:rPr>
              <a:t>It effects AF, CF, OF, PF, SF, ZF flags.</a:t>
            </a:r>
            <a:endParaRPr b="0" lang="en-US" sz="2800" spc="-1" strike="noStrike">
              <a:latin typeface="Arial"/>
            </a:endParaRPr>
          </a:p>
          <a:p>
            <a:pPr lvl="1" marL="628560" indent="-239400">
              <a:lnSpc>
                <a:spcPct val="100000"/>
              </a:lnSpc>
              <a:spcBef>
                <a:spcPts val="1899"/>
              </a:spcBef>
              <a:buClr>
                <a:srgbClr val="a5b592"/>
              </a:buClr>
              <a:buFont typeface="Noto Sans Symbols"/>
              <a:buChar char="⚫"/>
            </a:pPr>
            <a:r>
              <a:rPr b="0" lang="en-US" sz="2800" spc="-1" strike="noStrike">
                <a:solidFill>
                  <a:srgbClr val="000000"/>
                </a:solidFill>
                <a:latin typeface="Constantia"/>
                <a:ea typeface="Constantia"/>
              </a:rPr>
              <a:t>E.g.:</a:t>
            </a:r>
            <a:endParaRPr b="0" lang="en-US" sz="2800" spc="-1" strike="noStrike">
              <a:latin typeface="Arial"/>
            </a:endParaRPr>
          </a:p>
          <a:p>
            <a:pPr lvl="2" marL="903240" indent="-236160">
              <a:lnSpc>
                <a:spcPct val="100000"/>
              </a:lnSpc>
              <a:spcBef>
                <a:spcPts val="1800"/>
              </a:spcBef>
              <a:buClr>
                <a:srgbClr val="f3a447"/>
              </a:buClr>
              <a:buFont typeface="Noto Sans Symbols"/>
              <a:buChar char="⚫"/>
            </a:pPr>
            <a:r>
              <a:rPr b="0" lang="en-US" sz="2400" spc="-1" strike="noStrike">
                <a:solidFill>
                  <a:srgbClr val="000000"/>
                </a:solidFill>
                <a:latin typeface="Constantia"/>
                <a:ea typeface="Constantia"/>
              </a:rPr>
              <a:t>ADC AL, 74H</a:t>
            </a:r>
            <a:endParaRPr b="0" lang="en-US" sz="2400" spc="-1" strike="noStrike">
              <a:latin typeface="Arial"/>
            </a:endParaRPr>
          </a:p>
          <a:p>
            <a:pPr lvl="2" marL="903240" indent="-236160">
              <a:lnSpc>
                <a:spcPct val="100000"/>
              </a:lnSpc>
              <a:spcBef>
                <a:spcPts val="1800"/>
              </a:spcBef>
              <a:buClr>
                <a:srgbClr val="f3a447"/>
              </a:buClr>
              <a:buFont typeface="Noto Sans Symbols"/>
              <a:buChar char="⚫"/>
            </a:pPr>
            <a:r>
              <a:rPr b="0" lang="en-US" sz="2400" spc="-1" strike="noStrike">
                <a:solidFill>
                  <a:srgbClr val="000000"/>
                </a:solidFill>
                <a:latin typeface="Constantia"/>
                <a:ea typeface="Constantia"/>
              </a:rPr>
              <a:t>ADC DX, AX</a:t>
            </a:r>
            <a:endParaRPr b="0" lang="en-US" sz="2400" spc="-1" strike="noStrike">
              <a:latin typeface="Arial"/>
            </a:endParaRPr>
          </a:p>
          <a:p>
            <a:pPr lvl="2" marL="903240" indent="-236160">
              <a:lnSpc>
                <a:spcPct val="100000"/>
              </a:lnSpc>
              <a:spcBef>
                <a:spcPts val="1800"/>
              </a:spcBef>
              <a:buClr>
                <a:srgbClr val="f3a447"/>
              </a:buClr>
              <a:buFont typeface="Noto Sans Symbols"/>
              <a:buChar char="⚫"/>
            </a:pPr>
            <a:r>
              <a:rPr b="0" lang="en-US" sz="2400" spc="-1" strike="noStrike">
                <a:solidFill>
                  <a:srgbClr val="000000"/>
                </a:solidFill>
                <a:latin typeface="Constantia"/>
                <a:ea typeface="Constantia"/>
              </a:rPr>
              <a:t>ADC AX, [BX]</a:t>
            </a:r>
            <a:endParaRPr b="0" lang="en-US" sz="2400" spc="-1" strike="noStrike">
              <a:latin typeface="Arial"/>
            </a:endParaRPr>
          </a:p>
        </p:txBody>
      </p:sp>
      <p:sp>
        <p:nvSpPr>
          <p:cNvPr id="971" name="Google Shape;970;gda7c634b4f_0_743"/>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4EFF2DBC-C0BB-47A3-A45A-03236BFFD2DB}"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2" name="Google Shape;977;gda7c634b4f_0_751"/>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Arithmetic Instructions</a:t>
            </a:r>
            <a:endParaRPr b="0" lang="en-US" sz="5000" spc="-1" strike="noStrike">
              <a:latin typeface="Arial"/>
            </a:endParaRPr>
          </a:p>
        </p:txBody>
      </p:sp>
      <p:sp>
        <p:nvSpPr>
          <p:cNvPr id="973" name="Google Shape;978;gda7c634b4f_0_751"/>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90000"/>
              </a:lnSpc>
              <a:buClr>
                <a:srgbClr val="e7bc29"/>
              </a:buClr>
              <a:buFont typeface="Noto Sans Symbols"/>
              <a:buChar char="⚫"/>
            </a:pPr>
            <a:r>
              <a:rPr b="1" lang="en-US" sz="3200" spc="-1" strike="noStrike">
                <a:solidFill>
                  <a:srgbClr val="000000"/>
                </a:solidFill>
                <a:latin typeface="Constantia"/>
                <a:ea typeface="Constantia"/>
              </a:rPr>
              <a:t>SUB Des, Src:</a:t>
            </a:r>
            <a:endParaRPr b="0" lang="en-US" sz="3200" spc="-1" strike="noStrike">
              <a:latin typeface="Arial"/>
            </a:endParaRPr>
          </a:p>
          <a:p>
            <a:pPr lvl="1" marL="628560" indent="-239400">
              <a:lnSpc>
                <a:spcPct val="90000"/>
              </a:lnSpc>
              <a:spcBef>
                <a:spcPts val="1851"/>
              </a:spcBef>
              <a:buClr>
                <a:srgbClr val="a5b592"/>
              </a:buClr>
              <a:buFont typeface="Noto Sans Symbols"/>
              <a:buChar char="⚫"/>
            </a:pPr>
            <a:r>
              <a:rPr b="0" lang="en-US" sz="2600" spc="-1" strike="noStrike">
                <a:solidFill>
                  <a:srgbClr val="000000"/>
                </a:solidFill>
                <a:latin typeface="Constantia"/>
                <a:ea typeface="Constantia"/>
              </a:rPr>
              <a:t>It subtracts a byte from byte or a word from word.</a:t>
            </a:r>
            <a:endParaRPr b="0" lang="en-US" sz="2600" spc="-1" strike="noStrike">
              <a:latin typeface="Arial"/>
            </a:endParaRPr>
          </a:p>
          <a:p>
            <a:pPr lvl="1" marL="628560" indent="-239400">
              <a:lnSpc>
                <a:spcPct val="90000"/>
              </a:lnSpc>
              <a:spcBef>
                <a:spcPts val="1851"/>
              </a:spcBef>
              <a:buClr>
                <a:srgbClr val="a5b592"/>
              </a:buClr>
              <a:buFont typeface="Noto Sans Symbols"/>
              <a:buChar char="⚫"/>
            </a:pPr>
            <a:r>
              <a:rPr b="0" lang="en-US" sz="2600" spc="-1" strike="noStrike">
                <a:solidFill>
                  <a:srgbClr val="000000"/>
                </a:solidFill>
                <a:latin typeface="Constantia"/>
                <a:ea typeface="Constantia"/>
              </a:rPr>
              <a:t>It effects AF, CF, OF, PF, SF, ZF flags.</a:t>
            </a:r>
            <a:endParaRPr b="0" lang="en-US" sz="2600" spc="-1" strike="noStrike">
              <a:latin typeface="Arial"/>
            </a:endParaRPr>
          </a:p>
          <a:p>
            <a:pPr lvl="1" marL="628560" indent="-239400">
              <a:lnSpc>
                <a:spcPct val="90000"/>
              </a:lnSpc>
              <a:spcBef>
                <a:spcPts val="1851"/>
              </a:spcBef>
              <a:buClr>
                <a:srgbClr val="a5b592"/>
              </a:buClr>
              <a:buFont typeface="Noto Sans Symbols"/>
              <a:buChar char="⚫"/>
            </a:pPr>
            <a:r>
              <a:rPr b="0" lang="en-US" sz="2600" spc="-1" strike="noStrike">
                <a:solidFill>
                  <a:srgbClr val="000000"/>
                </a:solidFill>
                <a:latin typeface="Constantia"/>
                <a:ea typeface="Constantia"/>
              </a:rPr>
              <a:t>For subtraction, CF acts as borrow flag.</a:t>
            </a:r>
            <a:endParaRPr b="0" lang="en-US" sz="2600" spc="-1" strike="noStrike">
              <a:latin typeface="Arial"/>
            </a:endParaRPr>
          </a:p>
          <a:p>
            <a:pPr lvl="1" marL="628560" indent="-239400">
              <a:lnSpc>
                <a:spcPct val="90000"/>
              </a:lnSpc>
              <a:spcBef>
                <a:spcPts val="1851"/>
              </a:spcBef>
              <a:buClr>
                <a:srgbClr val="a5b592"/>
              </a:buClr>
              <a:buFont typeface="Noto Sans Symbols"/>
              <a:buChar char="⚫"/>
            </a:pPr>
            <a:r>
              <a:rPr b="0" lang="en-US" sz="2600" spc="-1" strike="noStrike">
                <a:solidFill>
                  <a:srgbClr val="000000"/>
                </a:solidFill>
                <a:latin typeface="Constantia"/>
                <a:ea typeface="Constantia"/>
              </a:rPr>
              <a:t>E.g.:</a:t>
            </a:r>
            <a:endParaRPr b="0" lang="en-US" sz="2600" spc="-1" strike="noStrike">
              <a:latin typeface="Arial"/>
            </a:endParaRPr>
          </a:p>
          <a:p>
            <a:pPr lvl="2" marL="903240" indent="-236160">
              <a:lnSpc>
                <a:spcPct val="90000"/>
              </a:lnSpc>
              <a:spcBef>
                <a:spcPts val="1749"/>
              </a:spcBef>
              <a:buClr>
                <a:srgbClr val="f3a447"/>
              </a:buClr>
              <a:buFont typeface="Noto Sans Symbols"/>
              <a:buChar char="⚫"/>
            </a:pPr>
            <a:r>
              <a:rPr b="0" lang="en-US" sz="2200" spc="-1" strike="noStrike">
                <a:solidFill>
                  <a:srgbClr val="000000"/>
                </a:solidFill>
                <a:latin typeface="Constantia"/>
                <a:ea typeface="Constantia"/>
              </a:rPr>
              <a:t>SUB AL, 74H</a:t>
            </a:r>
            <a:endParaRPr b="0" lang="en-US" sz="2200" spc="-1" strike="noStrike">
              <a:latin typeface="Arial"/>
            </a:endParaRPr>
          </a:p>
          <a:p>
            <a:pPr lvl="2" marL="903240" indent="-236160">
              <a:lnSpc>
                <a:spcPct val="90000"/>
              </a:lnSpc>
              <a:spcBef>
                <a:spcPts val="1749"/>
              </a:spcBef>
              <a:buClr>
                <a:srgbClr val="f3a447"/>
              </a:buClr>
              <a:buFont typeface="Noto Sans Symbols"/>
              <a:buChar char="⚫"/>
            </a:pPr>
            <a:r>
              <a:rPr b="0" lang="en-US" sz="2200" spc="-1" strike="noStrike">
                <a:solidFill>
                  <a:srgbClr val="000000"/>
                </a:solidFill>
                <a:latin typeface="Constantia"/>
                <a:ea typeface="Constantia"/>
              </a:rPr>
              <a:t>SUB DX, AX</a:t>
            </a:r>
            <a:endParaRPr b="0" lang="en-US" sz="2200" spc="-1" strike="noStrike">
              <a:latin typeface="Arial"/>
            </a:endParaRPr>
          </a:p>
          <a:p>
            <a:pPr lvl="2" marL="903240" indent="-236160">
              <a:lnSpc>
                <a:spcPct val="90000"/>
              </a:lnSpc>
              <a:spcBef>
                <a:spcPts val="1749"/>
              </a:spcBef>
              <a:buClr>
                <a:srgbClr val="f3a447"/>
              </a:buClr>
              <a:buFont typeface="Noto Sans Symbols"/>
              <a:buChar char="⚫"/>
            </a:pPr>
            <a:r>
              <a:rPr b="0" lang="en-US" sz="2200" spc="-1" strike="noStrike">
                <a:solidFill>
                  <a:srgbClr val="000000"/>
                </a:solidFill>
                <a:latin typeface="Constantia"/>
                <a:ea typeface="Constantia"/>
              </a:rPr>
              <a:t>SUB AX, [BX]</a:t>
            </a:r>
            <a:endParaRPr b="0" lang="en-US" sz="2200" spc="-1" strike="noStrike">
              <a:latin typeface="Arial"/>
            </a:endParaRPr>
          </a:p>
          <a:p>
            <a:pPr marL="263520" indent="-261720">
              <a:lnSpc>
                <a:spcPct val="90000"/>
              </a:lnSpc>
              <a:spcBef>
                <a:spcPts val="1749"/>
              </a:spcBef>
              <a:tabLst>
                <a:tab algn="l" pos="0"/>
              </a:tabLst>
            </a:pPr>
            <a:endParaRPr b="0" lang="en-US" sz="2200" spc="-1" strike="noStrike">
              <a:latin typeface="Arial"/>
            </a:endParaRPr>
          </a:p>
        </p:txBody>
      </p:sp>
      <p:sp>
        <p:nvSpPr>
          <p:cNvPr id="974" name="Google Shape;979;gda7c634b4f_0_751"/>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4273BCB7-4ECE-47D2-B51F-34AB42980290}"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5" name="Google Shape;986;gda7c634b4f_0_759"/>
          <p:cNvSpPr/>
          <p:nvPr/>
        </p:nvSpPr>
        <p:spPr>
          <a:xfrm>
            <a:off x="1981080" y="70488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Arithmetic Instructions</a:t>
            </a:r>
            <a:endParaRPr b="0" lang="en-US" sz="5000" spc="-1" strike="noStrike">
              <a:latin typeface="Arial"/>
            </a:endParaRPr>
          </a:p>
        </p:txBody>
      </p:sp>
      <p:sp>
        <p:nvSpPr>
          <p:cNvPr id="976" name="Google Shape;987;gda7c634b4f_0_759"/>
          <p:cNvSpPr/>
          <p:nvPr/>
        </p:nvSpPr>
        <p:spPr>
          <a:xfrm>
            <a:off x="1981080" y="1714680"/>
            <a:ext cx="8229240" cy="4609800"/>
          </a:xfrm>
          <a:prstGeom prst="rect">
            <a:avLst/>
          </a:prstGeom>
          <a:noFill/>
          <a:ln w="0">
            <a:noFill/>
          </a:ln>
        </p:spPr>
        <p:style>
          <a:lnRef idx="0"/>
          <a:fillRef idx="0"/>
          <a:effectRef idx="0"/>
          <a:fontRef idx="minor"/>
        </p:style>
        <p:txBody>
          <a:bodyPr lIns="90000" rIns="90000" tIns="46800" bIns="46800">
            <a:noAutofit/>
          </a:bodyPr>
          <a:p>
            <a:pPr marL="262080" indent="-261720">
              <a:lnSpc>
                <a:spcPct val="90000"/>
              </a:lnSpc>
              <a:buClr>
                <a:srgbClr val="e7bc29"/>
              </a:buClr>
              <a:buFont typeface="Noto Sans Symbols"/>
              <a:buChar char="⚫"/>
            </a:pPr>
            <a:r>
              <a:rPr b="1" lang="en-US" sz="3200" spc="-1" strike="noStrike">
                <a:solidFill>
                  <a:srgbClr val="000000"/>
                </a:solidFill>
                <a:latin typeface="Constantia"/>
                <a:ea typeface="Constantia"/>
              </a:rPr>
              <a:t>SBB Des, Src:</a:t>
            </a:r>
            <a:endParaRPr b="0" lang="en-US" sz="3200" spc="-1" strike="noStrike">
              <a:latin typeface="Arial"/>
            </a:endParaRPr>
          </a:p>
          <a:p>
            <a:pPr lvl="1" marL="628560" indent="-239400">
              <a:lnSpc>
                <a:spcPct val="90000"/>
              </a:lnSpc>
              <a:spcBef>
                <a:spcPts val="1899"/>
              </a:spcBef>
              <a:buClr>
                <a:srgbClr val="a5b592"/>
              </a:buClr>
              <a:buFont typeface="Noto Sans Symbols"/>
              <a:buChar char="⚫"/>
            </a:pPr>
            <a:r>
              <a:rPr b="0" lang="en-US" sz="2800" spc="-1" strike="noStrike">
                <a:solidFill>
                  <a:srgbClr val="000000"/>
                </a:solidFill>
                <a:latin typeface="Constantia"/>
                <a:ea typeface="Constantia"/>
              </a:rPr>
              <a:t>It subtracts the two operands and also the borrow from the result.</a:t>
            </a:r>
            <a:endParaRPr b="0" lang="en-US" sz="2800" spc="-1" strike="noStrike">
              <a:latin typeface="Arial"/>
            </a:endParaRPr>
          </a:p>
          <a:p>
            <a:pPr lvl="1" marL="628560" indent="-239400">
              <a:lnSpc>
                <a:spcPct val="90000"/>
              </a:lnSpc>
              <a:spcBef>
                <a:spcPts val="1899"/>
              </a:spcBef>
              <a:buClr>
                <a:srgbClr val="a5b592"/>
              </a:buClr>
              <a:buFont typeface="Noto Sans Symbols"/>
              <a:buChar char="⚫"/>
            </a:pPr>
            <a:r>
              <a:rPr b="0" lang="en-US" sz="2800" spc="-1" strike="noStrike">
                <a:solidFill>
                  <a:srgbClr val="000000"/>
                </a:solidFill>
                <a:latin typeface="Constantia"/>
                <a:ea typeface="Constantia"/>
              </a:rPr>
              <a:t>It effects AF, CF, OF, PF, SF, ZF flags.</a:t>
            </a:r>
            <a:endParaRPr b="0" lang="en-US" sz="2800" spc="-1" strike="noStrike">
              <a:latin typeface="Arial"/>
            </a:endParaRPr>
          </a:p>
          <a:p>
            <a:pPr lvl="1" marL="628560" indent="-239400">
              <a:lnSpc>
                <a:spcPct val="90000"/>
              </a:lnSpc>
              <a:spcBef>
                <a:spcPts val="1899"/>
              </a:spcBef>
              <a:buClr>
                <a:srgbClr val="a5b592"/>
              </a:buClr>
              <a:buFont typeface="Noto Sans Symbols"/>
              <a:buChar char="⚫"/>
            </a:pPr>
            <a:r>
              <a:rPr b="0" lang="en-US" sz="2800" spc="-1" strike="noStrike">
                <a:solidFill>
                  <a:srgbClr val="000000"/>
                </a:solidFill>
                <a:latin typeface="Constantia"/>
                <a:ea typeface="Constantia"/>
              </a:rPr>
              <a:t>E.g.:</a:t>
            </a:r>
            <a:endParaRPr b="0" lang="en-US" sz="2800" spc="-1" strike="noStrike">
              <a:latin typeface="Arial"/>
            </a:endParaRPr>
          </a:p>
          <a:p>
            <a:pPr lvl="2" marL="903240" indent="-236160">
              <a:lnSpc>
                <a:spcPct val="90000"/>
              </a:lnSpc>
              <a:spcBef>
                <a:spcPts val="1800"/>
              </a:spcBef>
              <a:buClr>
                <a:srgbClr val="f3a447"/>
              </a:buClr>
              <a:buFont typeface="Noto Sans Symbols"/>
              <a:buChar char="⚫"/>
            </a:pPr>
            <a:r>
              <a:rPr b="0" lang="en-US" sz="2400" spc="-1" strike="noStrike">
                <a:solidFill>
                  <a:srgbClr val="000000"/>
                </a:solidFill>
                <a:latin typeface="Constantia"/>
                <a:ea typeface="Constantia"/>
              </a:rPr>
              <a:t>SBB AL, 74H</a:t>
            </a:r>
            <a:endParaRPr b="0" lang="en-US" sz="2400" spc="-1" strike="noStrike">
              <a:latin typeface="Arial"/>
            </a:endParaRPr>
          </a:p>
          <a:p>
            <a:pPr lvl="2" marL="903240" indent="-236160">
              <a:lnSpc>
                <a:spcPct val="90000"/>
              </a:lnSpc>
              <a:spcBef>
                <a:spcPts val="1800"/>
              </a:spcBef>
              <a:buClr>
                <a:srgbClr val="f3a447"/>
              </a:buClr>
              <a:buFont typeface="Noto Sans Symbols"/>
              <a:buChar char="⚫"/>
            </a:pPr>
            <a:r>
              <a:rPr b="0" lang="en-US" sz="2400" spc="-1" strike="noStrike">
                <a:solidFill>
                  <a:srgbClr val="000000"/>
                </a:solidFill>
                <a:latin typeface="Constantia"/>
                <a:ea typeface="Constantia"/>
              </a:rPr>
              <a:t>SBB DX, AX</a:t>
            </a:r>
            <a:endParaRPr b="0" lang="en-US" sz="2400" spc="-1" strike="noStrike">
              <a:latin typeface="Arial"/>
            </a:endParaRPr>
          </a:p>
          <a:p>
            <a:pPr lvl="2" marL="903240" indent="-236160">
              <a:lnSpc>
                <a:spcPct val="90000"/>
              </a:lnSpc>
              <a:spcBef>
                <a:spcPts val="1800"/>
              </a:spcBef>
              <a:buClr>
                <a:srgbClr val="f3a447"/>
              </a:buClr>
              <a:buFont typeface="Noto Sans Symbols"/>
              <a:buChar char="⚫"/>
            </a:pPr>
            <a:r>
              <a:rPr b="0" lang="en-US" sz="2400" spc="-1" strike="noStrike">
                <a:solidFill>
                  <a:srgbClr val="000000"/>
                </a:solidFill>
                <a:latin typeface="Constantia"/>
                <a:ea typeface="Constantia"/>
              </a:rPr>
              <a:t>SBB AX, [BX]</a:t>
            </a:r>
            <a:endParaRPr b="0" lang="en-US" sz="2400" spc="-1" strike="noStrike">
              <a:latin typeface="Arial"/>
            </a:endParaRPr>
          </a:p>
        </p:txBody>
      </p:sp>
      <p:sp>
        <p:nvSpPr>
          <p:cNvPr id="977" name="Google Shape;988;gda7c634b4f_0_759"/>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59C49199-8CA8-4EB1-8984-653F0B5DF42B}"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8" name="Google Shape;995;gda7c634b4f_0_767"/>
          <p:cNvSpPr/>
          <p:nvPr/>
        </p:nvSpPr>
        <p:spPr>
          <a:xfrm>
            <a:off x="1881360" y="28584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Arithmetic Instructions</a:t>
            </a:r>
            <a:endParaRPr b="0" lang="en-US" sz="5000" spc="-1" strike="noStrike">
              <a:latin typeface="Arial"/>
            </a:endParaRPr>
          </a:p>
        </p:txBody>
      </p:sp>
      <p:sp>
        <p:nvSpPr>
          <p:cNvPr id="979" name="Google Shape;996;gda7c634b4f_0_767"/>
          <p:cNvSpPr/>
          <p:nvPr/>
        </p:nvSpPr>
        <p:spPr>
          <a:xfrm>
            <a:off x="1881360" y="1214280"/>
            <a:ext cx="8572320" cy="5357520"/>
          </a:xfrm>
          <a:prstGeom prst="rect">
            <a:avLst/>
          </a:prstGeom>
          <a:noFill/>
          <a:ln w="0">
            <a:noFill/>
          </a:ln>
        </p:spPr>
        <p:style>
          <a:lnRef idx="0"/>
          <a:fillRef idx="0"/>
          <a:effectRef idx="0"/>
          <a:fontRef idx="minor"/>
        </p:style>
        <p:txBody>
          <a:bodyPr lIns="90000" rIns="90000" tIns="46800" bIns="46800">
            <a:noAutofit/>
          </a:bodyPr>
          <a:p>
            <a:pPr marL="262080" indent="-261720">
              <a:lnSpc>
                <a:spcPct val="80000"/>
              </a:lnSpc>
              <a:buClr>
                <a:srgbClr val="e7bc29"/>
              </a:buClr>
              <a:buFont typeface="Noto Sans Symbols"/>
              <a:buChar char="⚫"/>
            </a:pPr>
            <a:r>
              <a:rPr b="1" lang="en-US" sz="2300" spc="-1" strike="noStrike">
                <a:solidFill>
                  <a:srgbClr val="000000"/>
                </a:solidFill>
                <a:latin typeface="Constantia"/>
                <a:ea typeface="Constantia"/>
              </a:rPr>
              <a:t>MUL Src:</a:t>
            </a:r>
            <a:endParaRPr b="0" lang="en-US" sz="2300" spc="-1" strike="noStrike">
              <a:latin typeface="Arial"/>
            </a:endParaRPr>
          </a:p>
          <a:p>
            <a:pPr lvl="1" marL="628560" indent="-239400">
              <a:lnSpc>
                <a:spcPct val="80000"/>
              </a:lnSpc>
              <a:spcBef>
                <a:spcPts val="1749"/>
              </a:spcBef>
              <a:buClr>
                <a:srgbClr val="a5b592"/>
              </a:buClr>
              <a:buFont typeface="Noto Sans Symbols"/>
              <a:buChar char="⚫"/>
            </a:pPr>
            <a:r>
              <a:rPr b="0" lang="en-US" sz="2200" spc="-1" strike="noStrike">
                <a:solidFill>
                  <a:srgbClr val="000000"/>
                </a:solidFill>
                <a:latin typeface="Constantia"/>
                <a:ea typeface="Constantia"/>
              </a:rPr>
              <a:t>It is an unsigned multiplication instruction.</a:t>
            </a:r>
            <a:endParaRPr b="0" lang="en-US" sz="2200" spc="-1" strike="noStrike">
              <a:latin typeface="Arial"/>
            </a:endParaRPr>
          </a:p>
          <a:p>
            <a:pPr lvl="1" marL="628560" indent="-239400">
              <a:lnSpc>
                <a:spcPct val="80000"/>
              </a:lnSpc>
              <a:spcBef>
                <a:spcPts val="1749"/>
              </a:spcBef>
              <a:buClr>
                <a:srgbClr val="a5b592"/>
              </a:buClr>
              <a:buFont typeface="Noto Sans Symbols"/>
              <a:buChar char="⚫"/>
            </a:pPr>
            <a:r>
              <a:rPr b="0" lang="en-US" sz="2200" spc="-1" strike="noStrike">
                <a:solidFill>
                  <a:srgbClr val="000000"/>
                </a:solidFill>
                <a:latin typeface="Constantia"/>
                <a:ea typeface="Constantia"/>
              </a:rPr>
              <a:t>It multiplies two bytes to produce a word or two words to produce a double word.</a:t>
            </a:r>
            <a:endParaRPr b="0" lang="en-US" sz="2200" spc="-1" strike="noStrike">
              <a:latin typeface="Arial"/>
            </a:endParaRPr>
          </a:p>
          <a:p>
            <a:pPr lvl="1" marL="628560" indent="-239400">
              <a:lnSpc>
                <a:spcPct val="80000"/>
              </a:lnSpc>
              <a:spcBef>
                <a:spcPts val="1749"/>
              </a:spcBef>
              <a:buClr>
                <a:srgbClr val="a5b592"/>
              </a:buClr>
              <a:buFont typeface="Noto Sans Symbols"/>
              <a:buChar char="⚫"/>
            </a:pPr>
            <a:r>
              <a:rPr b="0" lang="en-US" sz="2200" spc="-1" strike="noStrike">
                <a:solidFill>
                  <a:srgbClr val="000000"/>
                </a:solidFill>
                <a:latin typeface="Constantia"/>
                <a:ea typeface="Constantia"/>
              </a:rPr>
              <a:t>AX = AL * Src</a:t>
            </a:r>
            <a:endParaRPr b="0" lang="en-US" sz="2200" spc="-1" strike="noStrike">
              <a:latin typeface="Arial"/>
            </a:endParaRPr>
          </a:p>
          <a:p>
            <a:pPr lvl="1" marL="628560" indent="-239400">
              <a:lnSpc>
                <a:spcPct val="80000"/>
              </a:lnSpc>
              <a:spcBef>
                <a:spcPts val="1749"/>
              </a:spcBef>
              <a:buClr>
                <a:srgbClr val="a5b592"/>
              </a:buClr>
              <a:buFont typeface="Noto Sans Symbols"/>
              <a:buChar char="⚫"/>
            </a:pPr>
            <a:r>
              <a:rPr b="0" lang="en-US" sz="2200" spc="-1" strike="noStrike">
                <a:solidFill>
                  <a:srgbClr val="000000"/>
                </a:solidFill>
                <a:latin typeface="Constantia"/>
                <a:ea typeface="Constantia"/>
              </a:rPr>
              <a:t>DX : AX = AX * Src</a:t>
            </a:r>
            <a:endParaRPr b="0" lang="en-US" sz="2200" spc="-1" strike="noStrike">
              <a:latin typeface="Arial"/>
            </a:endParaRPr>
          </a:p>
          <a:p>
            <a:pPr lvl="1" marL="628560" indent="-239400">
              <a:lnSpc>
                <a:spcPct val="80000"/>
              </a:lnSpc>
              <a:spcBef>
                <a:spcPts val="1749"/>
              </a:spcBef>
              <a:buClr>
                <a:srgbClr val="a5b592"/>
              </a:buClr>
              <a:buFont typeface="Noto Sans Symbols"/>
              <a:buChar char="⚫"/>
            </a:pPr>
            <a:r>
              <a:rPr b="0" lang="en-US" sz="2200" spc="-1" strike="noStrike">
                <a:solidFill>
                  <a:srgbClr val="000000"/>
                </a:solidFill>
                <a:latin typeface="Constantia"/>
                <a:ea typeface="Constantia"/>
              </a:rPr>
              <a:t>This instruction assumes one of the operand in AL or AX.</a:t>
            </a:r>
            <a:endParaRPr b="0" lang="en-US" sz="2200" spc="-1" strike="noStrike">
              <a:latin typeface="Arial"/>
            </a:endParaRPr>
          </a:p>
          <a:p>
            <a:pPr lvl="1" marL="628560" indent="-239400">
              <a:lnSpc>
                <a:spcPct val="80000"/>
              </a:lnSpc>
              <a:spcBef>
                <a:spcPts val="1749"/>
              </a:spcBef>
              <a:buClr>
                <a:srgbClr val="a5b592"/>
              </a:buClr>
              <a:buFont typeface="Noto Sans Symbols"/>
              <a:buChar char="⚫"/>
            </a:pPr>
            <a:r>
              <a:rPr b="0" lang="en-US" sz="2200" spc="-1" strike="noStrike">
                <a:solidFill>
                  <a:srgbClr val="000000"/>
                </a:solidFill>
                <a:latin typeface="Constantia"/>
                <a:ea typeface="Constantia"/>
              </a:rPr>
              <a:t>Src can be a register or memory location. And Flags-OF, CF</a:t>
            </a:r>
            <a:endParaRPr b="0" lang="en-US" sz="2200" spc="-1" strike="noStrike">
              <a:latin typeface="Arial"/>
            </a:endParaRPr>
          </a:p>
          <a:p>
            <a:pPr lvl="1" marL="628560" indent="-239400">
              <a:lnSpc>
                <a:spcPct val="80000"/>
              </a:lnSpc>
              <a:spcBef>
                <a:spcPts val="1749"/>
              </a:spcBef>
              <a:buClr>
                <a:srgbClr val="a5b592"/>
              </a:buClr>
              <a:buFont typeface="Noto Sans Symbols"/>
              <a:buChar char="⚫"/>
            </a:pPr>
            <a:r>
              <a:rPr b="0" lang="en-US" sz="2200" spc="-1" strike="noStrike">
                <a:solidFill>
                  <a:srgbClr val="000000"/>
                </a:solidFill>
                <a:latin typeface="Constantia"/>
                <a:ea typeface="Constantia"/>
              </a:rPr>
              <a:t>Unused bits of destination register is always filled with sign bit</a:t>
            </a:r>
            <a:endParaRPr b="0" lang="en-US" sz="2200" spc="-1" strike="noStrike">
              <a:latin typeface="Arial"/>
            </a:endParaRPr>
          </a:p>
          <a:p>
            <a:pPr marL="262080" indent="-261720">
              <a:lnSpc>
                <a:spcPct val="80000"/>
              </a:lnSpc>
              <a:spcBef>
                <a:spcPts val="1774"/>
              </a:spcBef>
              <a:buClr>
                <a:srgbClr val="e7bc29"/>
              </a:buClr>
              <a:buFont typeface="Noto Sans Symbols"/>
              <a:buChar char="⚫"/>
            </a:pPr>
            <a:r>
              <a:rPr b="1" lang="en-US" sz="2300" spc="-1" strike="noStrike">
                <a:solidFill>
                  <a:srgbClr val="000000"/>
                </a:solidFill>
                <a:latin typeface="Constantia"/>
                <a:ea typeface="Constantia"/>
              </a:rPr>
              <a:t>IMUL Src:</a:t>
            </a:r>
            <a:endParaRPr b="0" lang="en-US" sz="2300" spc="-1" strike="noStrike">
              <a:latin typeface="Arial"/>
            </a:endParaRPr>
          </a:p>
          <a:p>
            <a:pPr lvl="1" marL="628560" indent="-239400">
              <a:lnSpc>
                <a:spcPct val="80000"/>
              </a:lnSpc>
              <a:spcBef>
                <a:spcPts val="1749"/>
              </a:spcBef>
              <a:buClr>
                <a:srgbClr val="a5b592"/>
              </a:buClr>
              <a:buFont typeface="Noto Sans Symbols"/>
              <a:buChar char="⚫"/>
            </a:pPr>
            <a:r>
              <a:rPr b="0" lang="en-US" sz="2200" spc="-1" strike="noStrike">
                <a:solidFill>
                  <a:srgbClr val="000000"/>
                </a:solidFill>
                <a:latin typeface="Constantia"/>
                <a:ea typeface="Constantia"/>
              </a:rPr>
              <a:t>It is a signed multiplication instruction.</a:t>
            </a:r>
            <a:endParaRPr b="0" lang="en-US" sz="2200" spc="-1" strike="noStrike">
              <a:latin typeface="Arial"/>
            </a:endParaRPr>
          </a:p>
        </p:txBody>
      </p:sp>
      <p:sp>
        <p:nvSpPr>
          <p:cNvPr id="980" name="Google Shape;997;gda7c634b4f_0_767"/>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2D1E44DA-83CE-4B43-BC3A-F6F100BC7EAE}"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1" name="Google Shape;1004;gda7c634b4f_0_775"/>
          <p:cNvSpPr/>
          <p:nvPr/>
        </p:nvSpPr>
        <p:spPr>
          <a:xfrm>
            <a:off x="2009880" y="285840"/>
            <a:ext cx="8229240" cy="866520"/>
          </a:xfrm>
          <a:prstGeom prst="rect">
            <a:avLst/>
          </a:prstGeom>
          <a:noFill/>
          <a:ln w="0">
            <a:noFill/>
          </a:ln>
        </p:spPr>
        <p:style>
          <a:lnRef idx="0"/>
          <a:fillRef idx="0"/>
          <a:effectRef idx="0"/>
          <a:fontRef idx="minor"/>
        </p:style>
        <p:txBody>
          <a:bodyPr lIns="0" rIns="0" tIns="46800" bIns="0" anchor="b">
            <a:noAutofit/>
          </a:bodyPr>
          <a:p>
            <a:pPr algn="ctr">
              <a:lnSpc>
                <a:spcPct val="100000"/>
              </a:lnSpc>
              <a:tabLst>
                <a:tab algn="l" pos="0"/>
              </a:tabLst>
            </a:pPr>
            <a:r>
              <a:rPr b="1" lang="en-US" sz="5000" spc="-1" strike="noStrike">
                <a:solidFill>
                  <a:srgbClr val="444d26"/>
                </a:solidFill>
                <a:latin typeface="Calibri"/>
                <a:ea typeface="Calibri"/>
              </a:rPr>
              <a:t>Arithmetic Instructions</a:t>
            </a:r>
            <a:endParaRPr b="0" lang="en-US" sz="5000" spc="-1" strike="noStrike">
              <a:latin typeface="Arial"/>
            </a:endParaRPr>
          </a:p>
        </p:txBody>
      </p:sp>
      <p:sp>
        <p:nvSpPr>
          <p:cNvPr id="982" name="Google Shape;1005;gda7c634b4f_0_775"/>
          <p:cNvSpPr/>
          <p:nvPr/>
        </p:nvSpPr>
        <p:spPr>
          <a:xfrm>
            <a:off x="2023920" y="1143000"/>
            <a:ext cx="8286120" cy="5428800"/>
          </a:xfrm>
          <a:prstGeom prst="rect">
            <a:avLst/>
          </a:prstGeom>
          <a:noFill/>
          <a:ln w="0">
            <a:noFill/>
          </a:ln>
        </p:spPr>
        <p:style>
          <a:lnRef idx="0"/>
          <a:fillRef idx="0"/>
          <a:effectRef idx="0"/>
          <a:fontRef idx="minor"/>
        </p:style>
        <p:txBody>
          <a:bodyPr lIns="90000" rIns="90000" tIns="46800" bIns="46800">
            <a:noAutofit/>
          </a:bodyPr>
          <a:p>
            <a:pPr marL="262080" indent="-261720">
              <a:lnSpc>
                <a:spcPct val="90000"/>
              </a:lnSpc>
              <a:buClr>
                <a:srgbClr val="e7bc29"/>
              </a:buClr>
              <a:buFont typeface="Noto Sans Symbols"/>
              <a:buChar char="⚫"/>
            </a:pPr>
            <a:r>
              <a:rPr b="1" lang="en-US" sz="3000" spc="-1" strike="noStrike">
                <a:solidFill>
                  <a:srgbClr val="000000"/>
                </a:solidFill>
                <a:latin typeface="Constantia"/>
                <a:ea typeface="Constantia"/>
              </a:rPr>
              <a:t>DIV Src:</a:t>
            </a:r>
            <a:endParaRPr b="0" lang="en-US" sz="3000" spc="-1" strike="noStrike">
              <a:latin typeface="Arial"/>
            </a:endParaRPr>
          </a:p>
          <a:p>
            <a:pPr lvl="1" marL="628560" indent="-239400">
              <a:lnSpc>
                <a:spcPct val="90000"/>
              </a:lnSpc>
              <a:spcBef>
                <a:spcPts val="1899"/>
              </a:spcBef>
              <a:buClr>
                <a:srgbClr val="a5b592"/>
              </a:buClr>
              <a:buFont typeface="Noto Sans Symbols"/>
              <a:buChar char="⚫"/>
            </a:pPr>
            <a:r>
              <a:rPr b="0" lang="en-US" sz="2800" spc="-1" strike="noStrike">
                <a:solidFill>
                  <a:srgbClr val="000000"/>
                </a:solidFill>
                <a:latin typeface="Constantia"/>
                <a:ea typeface="Constantia"/>
              </a:rPr>
              <a:t>It is an unsigned division instruction.</a:t>
            </a:r>
            <a:endParaRPr b="0" lang="en-US" sz="2800" spc="-1" strike="noStrike">
              <a:latin typeface="Arial"/>
            </a:endParaRPr>
          </a:p>
          <a:p>
            <a:pPr lvl="1" marL="628560" indent="-239400">
              <a:lnSpc>
                <a:spcPct val="90000"/>
              </a:lnSpc>
              <a:spcBef>
                <a:spcPts val="1899"/>
              </a:spcBef>
              <a:buClr>
                <a:srgbClr val="a5b592"/>
              </a:buClr>
              <a:buFont typeface="Noto Sans Symbols"/>
              <a:buChar char="⚫"/>
            </a:pPr>
            <a:r>
              <a:rPr b="0" lang="en-US" sz="2800" spc="-1" strike="noStrike">
                <a:solidFill>
                  <a:srgbClr val="000000"/>
                </a:solidFill>
                <a:latin typeface="Constantia"/>
                <a:ea typeface="Constantia"/>
              </a:rPr>
              <a:t>It divides word by byte or double word by word.</a:t>
            </a:r>
            <a:endParaRPr b="0" lang="en-US" sz="2800" spc="-1" strike="noStrike">
              <a:latin typeface="Arial"/>
            </a:endParaRPr>
          </a:p>
          <a:p>
            <a:pPr lvl="1" marL="628560" indent="-239400">
              <a:lnSpc>
                <a:spcPct val="90000"/>
              </a:lnSpc>
              <a:spcBef>
                <a:spcPts val="1899"/>
              </a:spcBef>
              <a:buClr>
                <a:srgbClr val="a5b592"/>
              </a:buClr>
              <a:buFont typeface="Noto Sans Symbols"/>
              <a:buChar char="⚫"/>
            </a:pPr>
            <a:r>
              <a:rPr b="0" lang="en-US" sz="2800" spc="-1" strike="noStrike">
                <a:solidFill>
                  <a:srgbClr val="000000"/>
                </a:solidFill>
                <a:latin typeface="Constantia"/>
                <a:ea typeface="Constantia"/>
              </a:rPr>
              <a:t>The operand is stored in AX, divisor is Src and the result is stored as:</a:t>
            </a:r>
            <a:endParaRPr b="0" lang="en-US" sz="2800" spc="-1" strike="noStrike">
              <a:latin typeface="Arial"/>
            </a:endParaRPr>
          </a:p>
          <a:p>
            <a:pPr lvl="2" marL="903240" indent="-236160">
              <a:lnSpc>
                <a:spcPct val="90000"/>
              </a:lnSpc>
              <a:spcBef>
                <a:spcPts val="1826"/>
              </a:spcBef>
              <a:buClr>
                <a:srgbClr val="f3a447"/>
              </a:buClr>
              <a:buFont typeface="Noto Sans Symbols"/>
              <a:buChar char="⚫"/>
            </a:pPr>
            <a:r>
              <a:rPr b="0" lang="en-US" sz="2500" spc="-1" strike="noStrike">
                <a:solidFill>
                  <a:srgbClr val="000000"/>
                </a:solidFill>
                <a:latin typeface="Constantia"/>
                <a:ea typeface="Constantia"/>
              </a:rPr>
              <a:t>AH = remainder, AL = quotient (for word/byte)</a:t>
            </a:r>
            <a:endParaRPr b="0" lang="en-US" sz="2500" spc="-1" strike="noStrike">
              <a:latin typeface="Arial"/>
            </a:endParaRPr>
          </a:p>
          <a:p>
            <a:pPr lvl="2" marL="903240" indent="-236160">
              <a:lnSpc>
                <a:spcPct val="90000"/>
              </a:lnSpc>
              <a:spcBef>
                <a:spcPts val="1826"/>
              </a:spcBef>
              <a:buClr>
                <a:srgbClr val="f3a447"/>
              </a:buClr>
              <a:buFont typeface="Noto Sans Symbols"/>
              <a:buChar char="⚫"/>
            </a:pPr>
            <a:r>
              <a:rPr b="0" lang="en-US" sz="2500" spc="-1" strike="noStrike">
                <a:solidFill>
                  <a:srgbClr val="000000"/>
                </a:solidFill>
                <a:latin typeface="Constantia"/>
                <a:ea typeface="Constantia"/>
              </a:rPr>
              <a:t>DX=remainder, AX=quotient (for D-word/word)</a:t>
            </a:r>
            <a:endParaRPr b="0" lang="en-US" sz="2500" spc="-1" strike="noStrike">
              <a:latin typeface="Arial"/>
            </a:endParaRPr>
          </a:p>
          <a:p>
            <a:pPr marL="262080" indent="-261720">
              <a:lnSpc>
                <a:spcPct val="90000"/>
              </a:lnSpc>
              <a:spcBef>
                <a:spcPts val="1950"/>
              </a:spcBef>
              <a:buClr>
                <a:srgbClr val="e7bc29"/>
              </a:buClr>
              <a:buFont typeface="Noto Sans Symbols"/>
              <a:buChar char="⚫"/>
            </a:pPr>
            <a:r>
              <a:rPr b="1" lang="en-US" sz="3000" spc="-1" strike="noStrike">
                <a:solidFill>
                  <a:srgbClr val="000000"/>
                </a:solidFill>
                <a:latin typeface="Constantia"/>
                <a:ea typeface="Constantia"/>
              </a:rPr>
              <a:t>IDIV Src:</a:t>
            </a:r>
            <a:endParaRPr b="0" lang="en-US" sz="3000" spc="-1" strike="noStrike">
              <a:latin typeface="Arial"/>
            </a:endParaRPr>
          </a:p>
          <a:p>
            <a:pPr lvl="1" marL="628560" indent="-239400">
              <a:lnSpc>
                <a:spcPct val="90000"/>
              </a:lnSpc>
              <a:spcBef>
                <a:spcPts val="1899"/>
              </a:spcBef>
              <a:buClr>
                <a:srgbClr val="a5b592"/>
              </a:buClr>
              <a:buFont typeface="Noto Sans Symbols"/>
              <a:buChar char="⚫"/>
            </a:pPr>
            <a:r>
              <a:rPr b="0" lang="en-US" sz="2800" spc="-1" strike="noStrike">
                <a:solidFill>
                  <a:srgbClr val="000000"/>
                </a:solidFill>
                <a:latin typeface="Constantia"/>
                <a:ea typeface="Constantia"/>
              </a:rPr>
              <a:t>It is a signed division instruction.</a:t>
            </a:r>
            <a:endParaRPr b="0" lang="en-US" sz="2800" spc="-1" strike="noStrike">
              <a:latin typeface="Arial"/>
            </a:endParaRPr>
          </a:p>
        </p:txBody>
      </p:sp>
      <p:sp>
        <p:nvSpPr>
          <p:cNvPr id="983" name="Google Shape;1006;gda7c634b4f_0_775"/>
          <p:cNvSpPr/>
          <p:nvPr/>
        </p:nvSpPr>
        <p:spPr>
          <a:xfrm>
            <a:off x="9448920" y="6356520"/>
            <a:ext cx="761760" cy="364680"/>
          </a:xfrm>
          <a:prstGeom prst="rect">
            <a:avLst/>
          </a:prstGeom>
          <a:noFill/>
          <a:ln w="0">
            <a:noFill/>
          </a:ln>
        </p:spPr>
        <p:style>
          <a:lnRef idx="0"/>
          <a:fillRef idx="0"/>
          <a:effectRef idx="0"/>
          <a:fontRef idx="minor"/>
        </p:style>
        <p:txBody>
          <a:bodyPr lIns="0" rIns="0" tIns="0" bIns="0" anchor="b">
            <a:noAutofit/>
          </a:bodyPr>
          <a:p>
            <a:pPr algn="r">
              <a:lnSpc>
                <a:spcPct val="100000"/>
              </a:lnSpc>
              <a:tabLst>
                <a:tab algn="l" pos="0"/>
              </a:tabLst>
            </a:pPr>
            <a:fld id="{E4F77E30-5D1E-4726-BAAE-1E7383094DF4}" type="slidenum">
              <a:rPr b="0" lang="en-US" sz="1200" spc="-1" strike="noStrike">
                <a:solidFill>
                  <a:srgbClr val="404924"/>
                </a:solidFill>
                <a:latin typeface="Constantia"/>
                <a:ea typeface="Constantia"/>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LibreOffice/7.1.3.2$Linux_X86_64 LibreOffice_project/10$Build-2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2021-01-03T17:02:16Z</dcterms:created>
  <dc:creator>Branding</dc:creator>
  <dc:description/>
  <dc:language>en-US</dc:language>
  <cp:lastModifiedBy/>
  <dcterms:modified xsi:type="dcterms:W3CDTF">2021-05-18T09:53:25Z</dcterms:modified>
  <cp:revision>1</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2019-12-24T00:00:00Z</vt:filetime>
  </property>
  <property fmtid="{D5CDD505-2E9C-101B-9397-08002B2CF9AE}" pid="3" name="Creator">
    <vt:lpwstr>Microsoft® PowerPoint® for Office 365</vt:lpwstr>
  </property>
  <property fmtid="{D5CDD505-2E9C-101B-9397-08002B2CF9AE}" pid="4" name="LastSaved">
    <vt:filetime>2021-01-03T00:00:00Z</vt:filetime>
  </property>
</Properties>
</file>